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12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D227627B-34F7-4BA1-8DA3-72157D727C89}" type="datetimeFigureOut">
              <a:rPr lang="es-ES" smtClean="0"/>
              <a:t>22/10/2009</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7C07362-9941-4668-B133-899B080F51F5}"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227627B-34F7-4BA1-8DA3-72157D727C89}" type="datetimeFigureOut">
              <a:rPr lang="es-ES" smtClean="0"/>
              <a:t>22/10/2009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7C07362-9941-4668-B133-899B080F51F5}"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227627B-34F7-4BA1-8DA3-72157D727C89}" type="datetimeFigureOut">
              <a:rPr lang="es-ES" smtClean="0"/>
              <a:t>22/10/2009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7C07362-9941-4668-B133-899B080F51F5}"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D227627B-34F7-4BA1-8DA3-72157D727C89}" type="datetimeFigureOut">
              <a:rPr lang="es-ES" smtClean="0"/>
              <a:t>22/10/2009</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A7C07362-9941-4668-B133-899B080F51F5}"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D227627B-34F7-4BA1-8DA3-72157D727C89}" type="datetimeFigureOut">
              <a:rPr lang="es-ES" smtClean="0"/>
              <a:t>22/10/2009</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A7C07362-9941-4668-B133-899B080F51F5}" type="slidenum">
              <a:rPr lang="es-ES" smtClean="0"/>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D227627B-34F7-4BA1-8DA3-72157D727C89}" type="datetimeFigureOut">
              <a:rPr lang="es-ES" smtClean="0"/>
              <a:t>22/10/2009</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A7C07362-9941-4668-B133-899B080F51F5}"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D227627B-34F7-4BA1-8DA3-72157D727C89}" type="datetimeFigureOut">
              <a:rPr lang="es-ES" smtClean="0"/>
              <a:t>22/10/2009</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A7C07362-9941-4668-B133-899B080F51F5}"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227627B-34F7-4BA1-8DA3-72157D727C89}" type="datetimeFigureOut">
              <a:rPr lang="es-ES" smtClean="0"/>
              <a:t>22/10/2009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A7C07362-9941-4668-B133-899B080F51F5}"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D227627B-34F7-4BA1-8DA3-72157D727C89}" type="datetimeFigureOut">
              <a:rPr lang="es-ES" smtClean="0"/>
              <a:t>22/10/2009</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A7C07362-9941-4668-B133-899B080F51F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D227627B-34F7-4BA1-8DA3-72157D727C89}" type="datetimeFigureOut">
              <a:rPr lang="es-ES" smtClean="0"/>
              <a:t>22/10/2009</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A7C07362-9941-4668-B133-899B080F51F5}"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D227627B-34F7-4BA1-8DA3-72157D727C89}" type="datetimeFigureOut">
              <a:rPr lang="es-ES" smtClean="0"/>
              <a:t>22/10/2009</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A7C07362-9941-4668-B133-899B080F51F5}"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227627B-34F7-4BA1-8DA3-72157D727C89}" type="datetimeFigureOut">
              <a:rPr lang="es-ES" smtClean="0"/>
              <a:t>22/10/2009</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7C07362-9941-4668-B133-899B080F51F5}"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s.wikipedia.org/w/index.php?title=Recursos&amp;action=edit&amp;redlink=1" TargetMode="External"/><Relationship Id="rId2" Type="http://schemas.openxmlformats.org/officeDocument/2006/relationships/hyperlink" Target="http://es.wikipedia.org/w/index.php?title=Permisos&amp;action=edit&amp;redlink=1" TargetMode="External"/><Relationship Id="rId1" Type="http://schemas.openxmlformats.org/officeDocument/2006/relationships/slideLayout" Target="../slideLayouts/slideLayout2.xml"/><Relationship Id="rId4" Type="http://schemas.openxmlformats.org/officeDocument/2006/relationships/hyperlink" Target="http://es.wikipedia.org/wiki/Dispositivo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s.wikipedia.org/wiki/Software" TargetMode="External"/><Relationship Id="rId2" Type="http://schemas.openxmlformats.org/officeDocument/2006/relationships/hyperlink" Target="http://es.wikipedia.org/wiki/Hardware" TargetMode="External"/><Relationship Id="rId1" Type="http://schemas.openxmlformats.org/officeDocument/2006/relationships/slideLayout" Target="../slideLayouts/slideLayout2.xml"/><Relationship Id="rId4" Type="http://schemas.openxmlformats.org/officeDocument/2006/relationships/hyperlink" Target="http://es.wikipedia.org/wiki/Interfaz_de_usuario"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s.wikipedia.org/wiki/Servidor" TargetMode="External"/><Relationship Id="rId2" Type="http://schemas.openxmlformats.org/officeDocument/2006/relationships/hyperlink" Target="http://es.wikipedia.org/wiki/Internet" TargetMode="External"/><Relationship Id="rId1" Type="http://schemas.openxmlformats.org/officeDocument/2006/relationships/slideLayout" Target="../slideLayouts/slideLayout2.xml"/><Relationship Id="rId5" Type="http://schemas.openxmlformats.org/officeDocument/2006/relationships/hyperlink" Target="http://es.wikipedia.org/wiki/On-line" TargetMode="External"/><Relationship Id="rId4" Type="http://schemas.openxmlformats.org/officeDocument/2006/relationships/hyperlink" Target="http://es.wikipedia.org/wiki/E-mail"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es.wikipedia.org/wiki/Interne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s.wikipedia.org/wiki/Programador" TargetMode="External"/><Relationship Id="rId2" Type="http://schemas.openxmlformats.org/officeDocument/2006/relationships/hyperlink" Target="http://es.wikipedia.org/wiki/Desarrollado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s.wikipedia.org/wiki/Microsoft_Windows" TargetMode="External"/><Relationship Id="rId2" Type="http://schemas.openxmlformats.org/officeDocument/2006/relationships/hyperlink" Target="http://es.wikipedia.org/wiki/Sistema_operativ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s.wikipedia.org/wiki/Base_de_datos" TargetMode="External"/><Relationship Id="rId2" Type="http://schemas.openxmlformats.org/officeDocument/2006/relationships/hyperlink" Target="http://es.wikipedia.org/wiki/Sistema_operativ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b="1" i="1" dirty="0" smtClean="0"/>
              <a:t>USUARIO</a:t>
            </a:r>
            <a:endParaRPr lang="es-ES" b="1" i="1" dirty="0"/>
          </a:p>
        </p:txBody>
      </p:sp>
      <p:sp>
        <p:nvSpPr>
          <p:cNvPr id="5" name="4 Marcador de contenido"/>
          <p:cNvSpPr>
            <a:spLocks noGrp="1"/>
          </p:cNvSpPr>
          <p:nvPr>
            <p:ph idx="1"/>
          </p:nvPr>
        </p:nvSpPr>
        <p:spPr/>
        <p:txBody>
          <a:bodyPr/>
          <a:lstStyle/>
          <a:p>
            <a:r>
              <a:rPr lang="es-ES" i="1" dirty="0" smtClean="0"/>
              <a:t>En sentido general, un usuario es un conjunto de </a:t>
            </a:r>
            <a:r>
              <a:rPr lang="es-ES" i="1" dirty="0" smtClean="0">
                <a:hlinkClick r:id="rId2" tooltip="Permisos (aún no redactado)"/>
              </a:rPr>
              <a:t>permisos</a:t>
            </a:r>
            <a:r>
              <a:rPr lang="es-ES" i="1" dirty="0" smtClean="0"/>
              <a:t> y de </a:t>
            </a:r>
            <a:r>
              <a:rPr lang="es-ES" i="1" dirty="0" smtClean="0">
                <a:hlinkClick r:id="rId3" tooltip="Recursos (aún no redactado)"/>
              </a:rPr>
              <a:t>recursos</a:t>
            </a:r>
            <a:r>
              <a:rPr lang="es-ES" i="1" dirty="0" smtClean="0"/>
              <a:t> (o </a:t>
            </a:r>
            <a:r>
              <a:rPr lang="es-ES" i="1" dirty="0" smtClean="0">
                <a:hlinkClick r:id="rId4" tooltip="Dispositivos"/>
              </a:rPr>
              <a:t>dispositivos</a:t>
            </a:r>
            <a:r>
              <a:rPr lang="es-ES" i="1" dirty="0" smtClean="0"/>
              <a:t>) a los cuales se tiene acceso. Es decir, un usuario puede ser tanto una persona como una máquina, un programa, etc.</a:t>
            </a:r>
            <a:endParaRPr lang="es-ES"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t>USUARIO FINAL</a:t>
            </a:r>
            <a:endParaRPr lang="es-ES" b="1" i="1" dirty="0"/>
          </a:p>
        </p:txBody>
      </p:sp>
      <p:sp>
        <p:nvSpPr>
          <p:cNvPr id="3" name="2 Marcador de contenido"/>
          <p:cNvSpPr>
            <a:spLocks noGrp="1"/>
          </p:cNvSpPr>
          <p:nvPr>
            <p:ph idx="1"/>
          </p:nvPr>
        </p:nvSpPr>
        <p:spPr/>
        <p:txBody>
          <a:bodyPr>
            <a:normAutofit fontScale="92500"/>
          </a:bodyPr>
          <a:lstStyle/>
          <a:p>
            <a:r>
              <a:rPr lang="es-ES" i="1" dirty="0" smtClean="0"/>
              <a:t>El usuario final de un producto informático (bien sea </a:t>
            </a:r>
            <a:r>
              <a:rPr lang="es-ES" i="1" dirty="0" smtClean="0">
                <a:hlinkClick r:id="rId2" tooltip="Hardware"/>
              </a:rPr>
              <a:t>hardware</a:t>
            </a:r>
            <a:r>
              <a:rPr lang="es-ES" i="1" dirty="0" smtClean="0"/>
              <a:t> o </a:t>
            </a:r>
            <a:r>
              <a:rPr lang="es-ES" i="1" dirty="0" smtClean="0">
                <a:hlinkClick r:id="rId3" tooltip="Software"/>
              </a:rPr>
              <a:t>software</a:t>
            </a:r>
            <a:r>
              <a:rPr lang="es-ES" i="1" dirty="0" smtClean="0"/>
              <a:t>), es la persona a la que va destinada dicho producto una vez que ha superado las fases de desarrollo correspondientes.</a:t>
            </a:r>
          </a:p>
          <a:p>
            <a:r>
              <a:rPr lang="es-ES" i="1" dirty="0" smtClean="0"/>
              <a:t>Normalmente, el software se desarrolla pensando en la comodidad del usuario final, y por esto se presta especial interés y esfuerzo en conseguir una </a:t>
            </a:r>
            <a:r>
              <a:rPr lang="es-ES" i="1" dirty="0" smtClean="0">
                <a:hlinkClick r:id="rId4" tooltip="Interfaz de usuario"/>
              </a:rPr>
              <a:t>interfaz de usuario</a:t>
            </a:r>
            <a:r>
              <a:rPr lang="es-ES" i="1" dirty="0" smtClean="0"/>
              <a:t> lo más clara y sencilla posible.</a:t>
            </a:r>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071546"/>
          </a:xfrm>
        </p:spPr>
        <p:txBody>
          <a:bodyPr/>
          <a:lstStyle/>
          <a:p>
            <a:r>
              <a:rPr lang="es-ES" b="1" i="1" dirty="0" smtClean="0"/>
              <a:t>USUARIO REGISTRADO</a:t>
            </a:r>
            <a:endParaRPr lang="es-ES" b="1" i="1" dirty="0"/>
          </a:p>
        </p:txBody>
      </p:sp>
      <p:sp>
        <p:nvSpPr>
          <p:cNvPr id="3" name="2 Marcador de contenido"/>
          <p:cNvSpPr>
            <a:spLocks noGrp="1"/>
          </p:cNvSpPr>
          <p:nvPr>
            <p:ph idx="1"/>
          </p:nvPr>
        </p:nvSpPr>
        <p:spPr>
          <a:xfrm>
            <a:off x="0" y="1214422"/>
            <a:ext cx="9144000" cy="5643578"/>
          </a:xfrm>
        </p:spPr>
        <p:txBody>
          <a:bodyPr>
            <a:normAutofit fontScale="92500" lnSpcReduction="10000"/>
          </a:bodyPr>
          <a:lstStyle/>
          <a:p>
            <a:r>
              <a:rPr lang="es-ES" i="1" dirty="0" smtClean="0"/>
              <a:t>Se denomina así a la persona que tiene derechos especiales en algún servicio de </a:t>
            </a:r>
            <a:r>
              <a:rPr lang="es-ES" i="1" dirty="0" smtClean="0">
                <a:hlinkClick r:id="rId2" tooltip="Internet"/>
              </a:rPr>
              <a:t>Internet</a:t>
            </a:r>
            <a:r>
              <a:rPr lang="es-ES" i="1" dirty="0" smtClean="0"/>
              <a:t> por acreditarse en el mismo mediante un identificador y una clave de acceso, obtenidos con previo registro en el servicio, de manera gratuita o de pago. Normalmente, un usuario registrado tiene asignada una cuenta propia que mantiene información personalizada del usuario en el </a:t>
            </a:r>
            <a:r>
              <a:rPr lang="es-ES" i="1" dirty="0" smtClean="0">
                <a:hlinkClick r:id="rId3" tooltip="Servidor"/>
              </a:rPr>
              <a:t>servidor</a:t>
            </a:r>
            <a:r>
              <a:rPr lang="es-ES" i="1" dirty="0" smtClean="0"/>
              <a:t>, (como puede ser dirección de </a:t>
            </a:r>
            <a:r>
              <a:rPr lang="es-ES" i="1" dirty="0" smtClean="0">
                <a:hlinkClick r:id="rId4" tooltip="E-mail"/>
              </a:rPr>
              <a:t>e-mail</a:t>
            </a:r>
            <a:r>
              <a:rPr lang="es-ES" i="1" dirty="0" smtClean="0"/>
              <a:t> y espacio correspondiente). También puede dar acceso a ciertos contenidos no accesibles al público en general, como por ejemplo un usuario registrado en un periódico </a:t>
            </a:r>
            <a:r>
              <a:rPr lang="es-ES" i="1" dirty="0" smtClean="0">
                <a:hlinkClick r:id="rId5" tooltip="On-line"/>
              </a:rPr>
              <a:t>on-line</a:t>
            </a:r>
            <a:r>
              <a:rPr lang="es-ES" i="1" dirty="0" smtClean="0"/>
              <a:t> con acceso por suscripción.</a:t>
            </a:r>
            <a:endParaRPr lang="es-ES"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t>USUARIO ANONIMO</a:t>
            </a:r>
            <a:endParaRPr lang="es-ES" b="1" i="1" dirty="0"/>
          </a:p>
        </p:txBody>
      </p:sp>
      <p:sp>
        <p:nvSpPr>
          <p:cNvPr id="3" name="2 Marcador de contenido"/>
          <p:cNvSpPr>
            <a:spLocks noGrp="1"/>
          </p:cNvSpPr>
          <p:nvPr>
            <p:ph idx="1"/>
          </p:nvPr>
        </p:nvSpPr>
        <p:spPr/>
        <p:txBody>
          <a:bodyPr>
            <a:normAutofit fontScale="77500" lnSpcReduction="20000"/>
          </a:bodyPr>
          <a:lstStyle/>
          <a:p>
            <a:r>
              <a:rPr lang="es-ES" i="1" dirty="0" smtClean="0"/>
              <a:t>Es usuario anónimo en informática aquel que navega en sitios web (o usa cualquier servicio de la </a:t>
            </a:r>
            <a:r>
              <a:rPr lang="es-ES" i="1" dirty="0" smtClean="0">
                <a:hlinkClick r:id="rId2" tooltip="Internet"/>
              </a:rPr>
              <a:t>red</a:t>
            </a:r>
            <a:r>
              <a:rPr lang="es-ES" i="1" dirty="0" smtClean="0"/>
              <a:t>) sin autenticarse como usuario registrado. En algunos servicios en Internet se dispone de un modo de uso como usuario registrado y otro como usuario anónimo; normalmente, el usuario registrado goza de mayores privilegios.</a:t>
            </a:r>
          </a:p>
          <a:p>
            <a:r>
              <a:rPr lang="es-ES" i="1" dirty="0" smtClean="0"/>
              <a:t>El anonimato en Internet es uno de sus puntos fuertes, a la vez que motivo habitual de discusión. A los usuarios les gusta sentirse libres para expresarse, mientras que ciertos organismos quisieran un mayor control de todo el movimiento por la red para actuar con más eficacia contra la delincuencia onlin</a:t>
            </a:r>
            <a:r>
              <a:rPr lang="es-ES" dirty="0" smtClean="0"/>
              <a:t>e.</a:t>
            </a:r>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t>USUARIO “BETA TESTER”</a:t>
            </a:r>
            <a:endParaRPr lang="es-ES" b="1" i="1" dirty="0"/>
          </a:p>
        </p:txBody>
      </p:sp>
      <p:sp>
        <p:nvSpPr>
          <p:cNvPr id="3" name="2 Marcador de contenido"/>
          <p:cNvSpPr>
            <a:spLocks noGrp="1"/>
          </p:cNvSpPr>
          <p:nvPr>
            <p:ph idx="1"/>
          </p:nvPr>
        </p:nvSpPr>
        <p:spPr/>
        <p:txBody>
          <a:bodyPr>
            <a:normAutofit lnSpcReduction="10000"/>
          </a:bodyPr>
          <a:lstStyle/>
          <a:p>
            <a:r>
              <a:rPr lang="es-ES" i="1" dirty="0" smtClean="0"/>
              <a:t>En el proceso de desarrollo de software, existe un usuario intermedio entre el </a:t>
            </a:r>
            <a:r>
              <a:rPr lang="es-ES" i="1" dirty="0" smtClean="0">
                <a:hlinkClick r:id="rId2" tooltip="Desarrollador"/>
              </a:rPr>
              <a:t>desarrollador</a:t>
            </a:r>
            <a:r>
              <a:rPr lang="es-ES" i="1" dirty="0" smtClean="0"/>
              <a:t> y el usuario final que se encarga de comprobar y testear que el programa trabaje de la forma prevista. La tarea de los Beta </a:t>
            </a:r>
            <a:r>
              <a:rPr lang="es-ES" i="1" dirty="0" err="1" smtClean="0"/>
              <a:t>Testers</a:t>
            </a:r>
            <a:r>
              <a:rPr lang="es-ES" i="1" dirty="0" smtClean="0"/>
              <a:t> es reportar errores al </a:t>
            </a:r>
            <a:r>
              <a:rPr lang="es-ES" i="1" dirty="0" smtClean="0">
                <a:hlinkClick r:id="rId3" tooltip="Programador"/>
              </a:rPr>
              <a:t>programador</a:t>
            </a:r>
            <a:r>
              <a:rPr lang="es-ES" i="1" dirty="0" smtClean="0"/>
              <a:t>/desarrollador, y es en gran medida responsable de que el programa llegue al usuario final sin errores.</a:t>
            </a:r>
            <a:endParaRPr lang="es-ES"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t>MONOUSUARIO</a:t>
            </a:r>
            <a:endParaRPr lang="es-ES" b="1" i="1" dirty="0"/>
          </a:p>
        </p:txBody>
      </p:sp>
      <p:sp>
        <p:nvSpPr>
          <p:cNvPr id="3" name="2 Marcador de contenido"/>
          <p:cNvSpPr>
            <a:spLocks noGrp="1"/>
          </p:cNvSpPr>
          <p:nvPr>
            <p:ph idx="1"/>
          </p:nvPr>
        </p:nvSpPr>
        <p:spPr/>
        <p:txBody>
          <a:bodyPr>
            <a:normAutofit fontScale="77500" lnSpcReduction="20000"/>
          </a:bodyPr>
          <a:lstStyle/>
          <a:p>
            <a:r>
              <a:rPr lang="es-ES" i="1" dirty="0" smtClean="0"/>
              <a:t>Un </a:t>
            </a:r>
            <a:r>
              <a:rPr lang="es-ES" b="1" i="1" dirty="0" smtClean="0"/>
              <a:t>sistema operativo </a:t>
            </a:r>
            <a:r>
              <a:rPr lang="es-ES" b="1" i="1" dirty="0" err="1" smtClean="0"/>
              <a:t>monousuario</a:t>
            </a:r>
            <a:r>
              <a:rPr lang="es-ES" i="1" dirty="0" smtClean="0"/>
              <a:t> (de mono: 'uno'; y usuario) es un </a:t>
            </a:r>
            <a:r>
              <a:rPr lang="es-ES" i="1" dirty="0" smtClean="0">
                <a:hlinkClick r:id="rId2" tooltip="Sistema operativo"/>
              </a:rPr>
              <a:t>sistema operativo</a:t>
            </a:r>
            <a:r>
              <a:rPr lang="es-ES" i="1" dirty="0" smtClean="0"/>
              <a:t> que sólo puede ser ocupado por un único usuario en un determinado tiempo. Ejemplo de sistemas </a:t>
            </a:r>
            <a:r>
              <a:rPr lang="es-ES" i="1" dirty="0" err="1" smtClean="0"/>
              <a:t>monousuario</a:t>
            </a:r>
            <a:r>
              <a:rPr lang="es-ES" i="1" dirty="0" smtClean="0"/>
              <a:t> son las versiones domésticas de </a:t>
            </a:r>
            <a:r>
              <a:rPr lang="es-ES" i="1" dirty="0" err="1" smtClean="0">
                <a:hlinkClick r:id="rId3" tooltip="Microsoft Windows"/>
              </a:rPr>
              <a:t>Windows</a:t>
            </a:r>
            <a:r>
              <a:rPr lang="es-ES" i="1" dirty="0" err="1" smtClean="0"/>
              <a:t>.Administra</a:t>
            </a:r>
            <a:r>
              <a:rPr lang="es-ES" i="1" dirty="0" smtClean="0"/>
              <a:t> recursos de memoria procesos y dispositivos de las PC'S</a:t>
            </a:r>
          </a:p>
          <a:p>
            <a:r>
              <a:rPr lang="es-ES" i="1" dirty="0" smtClean="0"/>
              <a:t>Es un sistema en el cual el tipo de usuario no está definido y, por lo tanto, los datos que tiene el sistema son accesibles para cualquiera que pueda conectarse.</a:t>
            </a:r>
          </a:p>
          <a:p>
            <a:r>
              <a:rPr lang="es-ES" i="1" dirty="0" smtClean="0"/>
              <a:t>En algunos sistemas operativos se accede al sistema por medio de un usuario único que tiene permiso para realizar cualquier operación.</a:t>
            </a:r>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i="1" dirty="0" smtClean="0"/>
              <a:t>MULTIUSUARIO</a:t>
            </a:r>
            <a:endParaRPr lang="es-ES" i="1" dirty="0"/>
          </a:p>
        </p:txBody>
      </p:sp>
      <p:sp>
        <p:nvSpPr>
          <p:cNvPr id="3" name="2 Marcador de contenido"/>
          <p:cNvSpPr>
            <a:spLocks noGrp="1"/>
          </p:cNvSpPr>
          <p:nvPr>
            <p:ph idx="1"/>
          </p:nvPr>
        </p:nvSpPr>
        <p:spPr/>
        <p:txBody>
          <a:bodyPr>
            <a:normAutofit fontScale="92500"/>
          </a:bodyPr>
          <a:lstStyle/>
          <a:p>
            <a:r>
              <a:rPr lang="es-ES" i="1" dirty="0" smtClean="0"/>
              <a:t>La palabra </a:t>
            </a:r>
            <a:r>
              <a:rPr lang="es-ES" b="1" i="1" dirty="0" smtClean="0"/>
              <a:t>multiusuario</a:t>
            </a:r>
            <a:r>
              <a:rPr lang="es-ES" i="1" dirty="0" smtClean="0"/>
              <a:t> se refiere a un concepto de </a:t>
            </a:r>
            <a:r>
              <a:rPr lang="es-ES" i="1" dirty="0" smtClean="0">
                <a:hlinkClick r:id="rId2" tooltip="Sistema operativo"/>
              </a:rPr>
              <a:t>sistemas operativos</a:t>
            </a:r>
            <a:r>
              <a:rPr lang="es-ES" i="1" dirty="0" smtClean="0"/>
              <a:t>, pero en ocasiones también puede aplicarse a programas de ordenador de otro tipo (</a:t>
            </a:r>
            <a:r>
              <a:rPr lang="es-ES" i="1" dirty="0" err="1" smtClean="0"/>
              <a:t>e.j.</a:t>
            </a:r>
            <a:r>
              <a:rPr lang="es-ES" i="1" dirty="0" smtClean="0"/>
              <a:t> aplicaciones de </a:t>
            </a:r>
            <a:r>
              <a:rPr lang="es-ES" i="1" dirty="0" smtClean="0">
                <a:hlinkClick r:id="rId3" tooltip="Base de datos"/>
              </a:rPr>
              <a:t>base de datos</a:t>
            </a:r>
            <a:r>
              <a:rPr lang="es-ES" i="1" dirty="0" smtClean="0"/>
              <a:t>). En general se le llama multiusuario a la característica de un sistema operativo o programa que permite proveer servicio y procesamiento a múltiples usuarios simultáneamente (tanto en paralelismo real como simulado).</a:t>
            </a:r>
            <a:endParaRPr lang="es-ES" i="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TotalTime>
  <Words>581</Words>
  <Application>Microsoft Office PowerPoint</Application>
  <PresentationFormat>Presentación en pantalla (4:3)</PresentationFormat>
  <Paragraphs>18</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Brío</vt:lpstr>
      <vt:lpstr>USUARIO</vt:lpstr>
      <vt:lpstr>USUARIO FINAL</vt:lpstr>
      <vt:lpstr>USUARIO REGISTRADO</vt:lpstr>
      <vt:lpstr>USUARIO ANONIMO</vt:lpstr>
      <vt:lpstr>USUARIO “BETA TESTER”</vt:lpstr>
      <vt:lpstr>MONOUSUARIO</vt:lpstr>
      <vt:lpstr>MULTIUSUARIO</vt:lpstr>
    </vt:vector>
  </TitlesOfParts>
  <Company>monarca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USUARIO</dc:title>
  <dc:creator>monarca</dc:creator>
  <cp:lastModifiedBy>monarca</cp:lastModifiedBy>
  <cp:revision>2</cp:revision>
  <dcterms:created xsi:type="dcterms:W3CDTF">2009-10-22T22:51:38Z</dcterms:created>
  <dcterms:modified xsi:type="dcterms:W3CDTF">2009-10-22T23:04:23Z</dcterms:modified>
</cp:coreProperties>
</file>