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261CD91-31CA-4648-8833-3B75F290102D}"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D53DE29-D79D-4819-AA04-A649B562EDDB}" type="datetimeFigureOut">
              <a:rPr lang="es-ES" smtClean="0"/>
              <a:t>22/10/2009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F261CD91-31CA-4648-8833-3B75F290102D}" type="slidenum">
              <a:rPr lang="es-ES" smtClean="0"/>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53DE29-D79D-4819-AA04-A649B562EDDB}" type="datetimeFigureOut">
              <a:rPr lang="es-ES" smtClean="0"/>
              <a:t>22/10/2009</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61CD91-31CA-4648-8833-3B75F290102D}" type="slidenum">
              <a:rPr lang="es-ES" smtClean="0"/>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Perif%C3%A9rico" TargetMode="External"/><Relationship Id="rId2" Type="http://schemas.openxmlformats.org/officeDocument/2006/relationships/hyperlink" Target="http://es.wikipedia.org/wiki/Computadora" TargetMode="External"/><Relationship Id="rId1" Type="http://schemas.openxmlformats.org/officeDocument/2006/relationships/slideLayout" Target="../slideLayouts/slideLayout1.xml"/><Relationship Id="rId4" Type="http://schemas.openxmlformats.org/officeDocument/2006/relationships/hyperlink" Target="http://es.wikipedia.org/wiki/Softwar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s.wikipedia.org/wiki/Computador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Computadora" TargetMode="External"/><Relationship Id="rId2" Type="http://schemas.openxmlformats.org/officeDocument/2006/relationships/hyperlink" Target="http://es.wikipedia.org/wiki/Dispositivo" TargetMode="External"/><Relationship Id="rId1" Type="http://schemas.openxmlformats.org/officeDocument/2006/relationships/slideLayout" Target="../slideLayouts/slideLayout2.xml"/><Relationship Id="rId4" Type="http://schemas.openxmlformats.org/officeDocument/2006/relationships/hyperlink" Target="http://es.wikipedia.org/wiki/Entrada/salid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Sistema_operativo" TargetMode="External"/><Relationship Id="rId2" Type="http://schemas.openxmlformats.org/officeDocument/2006/relationships/hyperlink" Target="http://es.wikipedia.org/wiki/Informaci%C3%B3n" TargetMode="External"/><Relationship Id="rId1" Type="http://schemas.openxmlformats.org/officeDocument/2006/relationships/slideLayout" Target="../slideLayouts/slideLayout2.xml"/><Relationship Id="rId4" Type="http://schemas.openxmlformats.org/officeDocument/2006/relationships/hyperlink" Target="http://es.wikipedia.org/wiki/Programa_(computaci%C3%B3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es.wikipedia.org/wiki/CP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ki/Disco_Zip" TargetMode="External"/><Relationship Id="rId3" Type="http://schemas.openxmlformats.org/officeDocument/2006/relationships/hyperlink" Target="http://es.wikipedia.org/wiki/Disco_duro" TargetMode="External"/><Relationship Id="rId7" Type="http://schemas.openxmlformats.org/officeDocument/2006/relationships/hyperlink" Target="http://es.wikipedia.org/wiki/DVD" TargetMode="External"/><Relationship Id="rId12" Type="http://schemas.openxmlformats.org/officeDocument/2006/relationships/hyperlink" Target="http://es.wikipedia.org/wiki/V%C3%ADdeo" TargetMode="External"/><Relationship Id="rId2" Type="http://schemas.openxmlformats.org/officeDocument/2006/relationships/hyperlink" Target="http://es.wikipedia.org/wiki/Entrada/Salida" TargetMode="External"/><Relationship Id="rId1" Type="http://schemas.openxmlformats.org/officeDocument/2006/relationships/slideLayout" Target="../slideLayouts/slideLayout2.xml"/><Relationship Id="rId6" Type="http://schemas.openxmlformats.org/officeDocument/2006/relationships/hyperlink" Target="http://es.wikipedia.org/wiki/CD" TargetMode="External"/><Relationship Id="rId11" Type="http://schemas.openxmlformats.org/officeDocument/2006/relationships/hyperlink" Target="http://es.wikipedia.org/wiki/M%C3%B3dem" TargetMode="External"/><Relationship Id="rId5" Type="http://schemas.openxmlformats.org/officeDocument/2006/relationships/hyperlink" Target="http://es.wikipedia.org/wiki/Cinta_magn%C3%A9tica" TargetMode="External"/><Relationship Id="rId10" Type="http://schemas.openxmlformats.org/officeDocument/2006/relationships/hyperlink" Target="http://es.wikipedia.org/wiki/Red" TargetMode="External"/><Relationship Id="rId4" Type="http://schemas.openxmlformats.org/officeDocument/2006/relationships/hyperlink" Target="http://es.wikipedia.org/wiki/Disquete" TargetMode="External"/><Relationship Id="rId9" Type="http://schemas.openxmlformats.org/officeDocument/2006/relationships/hyperlink" Target="http://es.wikipedia.org/wiki/Memoria_flash"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Unidad_de_procesamiento_gr%C3%A1fico" TargetMode="External"/><Relationship Id="rId2" Type="http://schemas.openxmlformats.org/officeDocument/2006/relationships/hyperlink" Target="http://es.wikipedia.org/wiki/Tarjetas_de_video" TargetMode="External"/><Relationship Id="rId1" Type="http://schemas.openxmlformats.org/officeDocument/2006/relationships/slideLayout" Target="../slideLayouts/slideLayout2.xml"/><Relationship Id="rId4" Type="http://schemas.openxmlformats.org/officeDocument/2006/relationships/hyperlink" Target="http://es.wikipedia.org/wiki/Memoria_princip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85729"/>
            <a:ext cx="7772400" cy="928693"/>
          </a:xfrm>
        </p:spPr>
        <p:txBody>
          <a:bodyPr/>
          <a:lstStyle/>
          <a:p>
            <a:r>
              <a:rPr lang="es-ES" b="1" i="1" dirty="0" smtClean="0"/>
              <a:t>HARDWARE</a:t>
            </a:r>
            <a:endParaRPr lang="es-ES" b="1" i="1" dirty="0"/>
          </a:p>
        </p:txBody>
      </p:sp>
      <p:sp>
        <p:nvSpPr>
          <p:cNvPr id="3" name="2 Subtítulo"/>
          <p:cNvSpPr>
            <a:spLocks noGrp="1"/>
          </p:cNvSpPr>
          <p:nvPr>
            <p:ph type="subTitle" idx="1"/>
          </p:nvPr>
        </p:nvSpPr>
        <p:spPr>
          <a:xfrm>
            <a:off x="1371600" y="1142984"/>
            <a:ext cx="6400800" cy="5286412"/>
          </a:xfrm>
        </p:spPr>
        <p:txBody>
          <a:bodyPr>
            <a:normAutofit/>
          </a:bodyPr>
          <a:lstStyle/>
          <a:p>
            <a:r>
              <a:rPr lang="es-ES" b="1" i="1" dirty="0" smtClean="0">
                <a:solidFill>
                  <a:schemeClr val="tx1"/>
                </a:solidFill>
              </a:rPr>
              <a:t>Hardware</a:t>
            </a:r>
            <a:r>
              <a:rPr lang="es-ES" b="1" i="1" dirty="0">
                <a:solidFill>
                  <a:schemeClr val="tx1"/>
                </a:solidFill>
              </a:rPr>
              <a:t> </a:t>
            </a:r>
            <a:r>
              <a:rPr lang="es-ES" i="1" dirty="0" smtClean="0">
                <a:solidFill>
                  <a:schemeClr val="tx1"/>
                </a:solidFill>
              </a:rPr>
              <a:t>corresponde a todas las partes físicas y tangibles</a:t>
            </a:r>
            <a:r>
              <a:rPr lang="es-ES" i="1" baseline="30000" dirty="0" smtClean="0">
                <a:solidFill>
                  <a:schemeClr val="tx1"/>
                </a:solidFill>
                <a:hlinkClick r:id=""/>
              </a:rPr>
              <a:t>[1]</a:t>
            </a:r>
            <a:r>
              <a:rPr lang="es-ES" i="1" dirty="0" smtClean="0">
                <a:solidFill>
                  <a:schemeClr val="tx1"/>
                </a:solidFill>
              </a:rPr>
              <a:t> de una </a:t>
            </a:r>
            <a:r>
              <a:rPr lang="es-ES" i="1" dirty="0" smtClean="0">
                <a:solidFill>
                  <a:schemeClr val="tx1"/>
                </a:solidFill>
                <a:hlinkClick r:id="rId2" tooltip="Computadora"/>
              </a:rPr>
              <a:t>computadora</a:t>
            </a:r>
            <a:r>
              <a:rPr lang="es-ES" i="1" dirty="0" smtClean="0">
                <a:solidFill>
                  <a:schemeClr val="tx1"/>
                </a:solidFill>
              </a:rPr>
              <a:t>: sus componentes eléctricos, electrónicos, electromecánicos y mecánicos;</a:t>
            </a:r>
            <a:r>
              <a:rPr lang="es-ES" i="1" baseline="30000" dirty="0" smtClean="0">
                <a:solidFill>
                  <a:schemeClr val="tx1"/>
                </a:solidFill>
                <a:hlinkClick r:id=""/>
              </a:rPr>
              <a:t>[2]</a:t>
            </a:r>
            <a:r>
              <a:rPr lang="es-ES" i="1" dirty="0" smtClean="0">
                <a:solidFill>
                  <a:schemeClr val="tx1"/>
                </a:solidFill>
              </a:rPr>
              <a:t> sus cables, gabinetes o cajas, </a:t>
            </a:r>
            <a:r>
              <a:rPr lang="es-ES" i="1" dirty="0" smtClean="0">
                <a:solidFill>
                  <a:schemeClr val="tx1"/>
                </a:solidFill>
                <a:hlinkClick r:id="rId3" tooltip="Periférico"/>
              </a:rPr>
              <a:t>periféricos</a:t>
            </a:r>
            <a:r>
              <a:rPr lang="es-ES" i="1" dirty="0" smtClean="0">
                <a:solidFill>
                  <a:schemeClr val="tx1"/>
                </a:solidFill>
              </a:rPr>
              <a:t> de todo tipo y cualquier otro elemento físico involucrado; contrariamente al soporte lógico e intangible que es llamado </a:t>
            </a:r>
            <a:r>
              <a:rPr lang="es-ES" i="1" dirty="0" smtClean="0">
                <a:solidFill>
                  <a:schemeClr val="tx1"/>
                </a:solidFill>
                <a:hlinkClick r:id="rId4" tooltip="Software"/>
              </a:rPr>
              <a:t>software</a:t>
            </a:r>
            <a:r>
              <a:rPr lang="es-ES" i="1" dirty="0" smtClean="0">
                <a:solidFill>
                  <a:schemeClr val="tx1"/>
                </a:solidFill>
              </a:rPr>
              <a:t>.</a:t>
            </a:r>
            <a:endParaRPr lang="es-ES" i="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TIPOS DE HARDWARE</a:t>
            </a:r>
            <a:endParaRPr lang="es-ES" b="1" i="1" dirty="0"/>
          </a:p>
        </p:txBody>
      </p:sp>
      <p:sp>
        <p:nvSpPr>
          <p:cNvPr id="3" name="2 Marcador de contenido"/>
          <p:cNvSpPr>
            <a:spLocks noGrp="1"/>
          </p:cNvSpPr>
          <p:nvPr>
            <p:ph idx="1"/>
          </p:nvPr>
        </p:nvSpPr>
        <p:spPr/>
        <p:txBody>
          <a:bodyPr>
            <a:normAutofit/>
          </a:bodyPr>
          <a:lstStyle/>
          <a:p>
            <a:r>
              <a:rPr lang="es-ES" i="1" dirty="0" smtClean="0"/>
              <a:t>Una de las formas de clasificar el Hardware es en dos categorías: por un lado, el "básico", que abarca el conjunto de componentes indispensables necesarios para otorgar la funcionalidad mínima a una </a:t>
            </a:r>
            <a:r>
              <a:rPr lang="es-ES" i="1" dirty="0" smtClean="0">
                <a:hlinkClick r:id="rId2" tooltip="Computadora"/>
              </a:rPr>
              <a:t>computadora</a:t>
            </a:r>
            <a:r>
              <a:rPr lang="es-ES" i="1" dirty="0" smtClean="0"/>
              <a:t>, y por otro lado, el "Hardware complementario", que, como su nombre indica, es el utilizado para realizar funciones específicas (más allá de las básicas), no estrictamente necesarias para el funcionamiento de la computadora.</a:t>
            </a:r>
            <a:endParaRPr lang="es-E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PERIFERICOS</a:t>
            </a:r>
            <a:endParaRPr lang="es-ES" b="1" i="1" dirty="0"/>
          </a:p>
        </p:txBody>
      </p:sp>
      <p:sp>
        <p:nvSpPr>
          <p:cNvPr id="3" name="2 Marcador de contenido"/>
          <p:cNvSpPr>
            <a:spLocks noGrp="1"/>
          </p:cNvSpPr>
          <p:nvPr>
            <p:ph idx="1"/>
          </p:nvPr>
        </p:nvSpPr>
        <p:spPr/>
        <p:txBody>
          <a:bodyPr/>
          <a:lstStyle/>
          <a:p>
            <a:r>
              <a:rPr lang="es-ES" i="1" dirty="0" smtClean="0"/>
              <a:t>Se entiende por periférico a las unidades o </a:t>
            </a:r>
            <a:r>
              <a:rPr lang="es-ES" i="1" dirty="0" smtClean="0">
                <a:hlinkClick r:id="rId2" tooltip="Dispositivo"/>
              </a:rPr>
              <a:t>dispositivos</a:t>
            </a:r>
            <a:r>
              <a:rPr lang="es-ES" i="1" dirty="0" smtClean="0"/>
              <a:t> que permiten a la </a:t>
            </a:r>
            <a:r>
              <a:rPr lang="es-ES" i="1" dirty="0" smtClean="0">
                <a:hlinkClick r:id="rId3" tooltip="Computadora"/>
              </a:rPr>
              <a:t>computadora</a:t>
            </a:r>
            <a:r>
              <a:rPr lang="es-ES" i="1" dirty="0" smtClean="0"/>
              <a:t> comunicarse con el exterior, esto es, tanto ingresar como exteriorizar información y datos.</a:t>
            </a:r>
            <a:r>
              <a:rPr lang="es-ES" i="1" baseline="30000" dirty="0" smtClean="0">
                <a:hlinkClick r:id=""/>
              </a:rPr>
              <a:t>[12]</a:t>
            </a:r>
            <a:r>
              <a:rPr lang="es-ES" i="1" dirty="0" smtClean="0"/>
              <a:t> Los periféricos son los que permiten realizar las operaciones conocidas como de </a:t>
            </a:r>
            <a:r>
              <a:rPr lang="es-ES" i="1" dirty="0" smtClean="0">
                <a:hlinkClick r:id="rId4" tooltip="Entrada/salida"/>
              </a:rPr>
              <a:t>entrada/salida</a:t>
            </a:r>
            <a:r>
              <a:rPr lang="es-ES" i="1" dirty="0" smtClean="0"/>
              <a:t> (E/S).</a:t>
            </a:r>
            <a:endParaRPr lang="es-E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PERIFERICOS DE ENTRADA</a:t>
            </a:r>
            <a:endParaRPr lang="es-ES" b="1" i="1" dirty="0"/>
          </a:p>
        </p:txBody>
      </p:sp>
      <p:sp>
        <p:nvSpPr>
          <p:cNvPr id="3" name="2 Marcador de contenido"/>
          <p:cNvSpPr>
            <a:spLocks noGrp="1"/>
          </p:cNvSpPr>
          <p:nvPr>
            <p:ph idx="1"/>
          </p:nvPr>
        </p:nvSpPr>
        <p:spPr/>
        <p:txBody>
          <a:bodyPr>
            <a:normAutofit lnSpcReduction="10000"/>
          </a:bodyPr>
          <a:lstStyle/>
          <a:p>
            <a:r>
              <a:rPr lang="es-ES" i="1" dirty="0" smtClean="0"/>
              <a:t>De esta categoría son aquellos que permiten el ingreso de </a:t>
            </a:r>
            <a:r>
              <a:rPr lang="es-ES" i="1" dirty="0" smtClean="0">
                <a:hlinkClick r:id="rId2" tooltip="Información"/>
              </a:rPr>
              <a:t>información</a:t>
            </a:r>
            <a:r>
              <a:rPr lang="es-ES" i="1" dirty="0" smtClean="0"/>
              <a:t>, en general desde alguna fuente externa o por parte del usuario. Los dispositivos de entrada proveen el medio fundamental para transferir hacia la computadora (más propiamente al procesador) información desde alguna fuente, sea local o remota. También permiten cumplir la esencial tarea de leer y cargar en memoria el </a:t>
            </a:r>
            <a:r>
              <a:rPr lang="es-ES" i="1" dirty="0" smtClean="0">
                <a:hlinkClick r:id="rId3" tooltip="Sistema operativo"/>
              </a:rPr>
              <a:t>sistema operativo</a:t>
            </a:r>
            <a:r>
              <a:rPr lang="es-ES" i="1" dirty="0" smtClean="0"/>
              <a:t> y las aplicaciones o </a:t>
            </a:r>
            <a:r>
              <a:rPr lang="es-ES" i="1" dirty="0" smtClean="0">
                <a:hlinkClick r:id="rId4" tooltip="Programa (computación)"/>
              </a:rPr>
              <a:t>programas informáticos</a:t>
            </a:r>
            <a:r>
              <a:rPr lang="es-ES" i="1" dirty="0" smtClean="0"/>
              <a:t>, los que a su vez ponen operativa la computadora y hacen posible realizar las más diversas tareas.</a:t>
            </a:r>
            <a:endParaRPr lang="es-E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i="1" dirty="0" smtClean="0"/>
              <a:t>PERIFERICOS DE SALIDA</a:t>
            </a:r>
            <a:r>
              <a:rPr lang="es-ES" b="1" dirty="0" smtClean="0"/>
              <a:t/>
            </a:r>
            <a:br>
              <a:rPr lang="es-ES" b="1" dirty="0" smtClean="0"/>
            </a:br>
            <a:endParaRPr lang="es-ES" dirty="0"/>
          </a:p>
        </p:txBody>
      </p:sp>
      <p:sp>
        <p:nvSpPr>
          <p:cNvPr id="3" name="2 Marcador de contenido"/>
          <p:cNvSpPr>
            <a:spLocks noGrp="1"/>
          </p:cNvSpPr>
          <p:nvPr>
            <p:ph idx="1"/>
          </p:nvPr>
        </p:nvSpPr>
        <p:spPr/>
        <p:txBody>
          <a:bodyPr>
            <a:normAutofit/>
          </a:bodyPr>
          <a:lstStyle/>
          <a:p>
            <a:r>
              <a:rPr lang="es-ES" i="1" dirty="0" smtClean="0"/>
              <a:t>Son aquellos que permiten emitir o dar salida a la información resultante de las operaciones realizadas por la </a:t>
            </a:r>
            <a:r>
              <a:rPr lang="es-ES" i="1" dirty="0" smtClean="0">
                <a:hlinkClick r:id="rId2" tooltip="CPU"/>
              </a:rPr>
              <a:t>CPU</a:t>
            </a:r>
            <a:r>
              <a:rPr lang="es-ES" i="1" dirty="0" smtClean="0"/>
              <a:t> (procesamiento).</a:t>
            </a:r>
          </a:p>
          <a:p>
            <a:r>
              <a:rPr lang="es-ES" i="1" dirty="0" smtClean="0"/>
              <a:t>Los dispositivos de salida aportan el medio fundamental para exteriorizar y comunicar la información y datos procesados; ya sea al usuario o bien a otra fuente externa, local o remota</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PERIFERICOS MIXTOS</a:t>
            </a:r>
            <a:endParaRPr lang="es-ES" b="1" i="1" dirty="0"/>
          </a:p>
        </p:txBody>
      </p:sp>
      <p:sp>
        <p:nvSpPr>
          <p:cNvPr id="3" name="2 Marcador de contenido"/>
          <p:cNvSpPr>
            <a:spLocks noGrp="1"/>
          </p:cNvSpPr>
          <p:nvPr>
            <p:ph idx="1"/>
          </p:nvPr>
        </p:nvSpPr>
        <p:spPr/>
        <p:txBody>
          <a:bodyPr>
            <a:normAutofit/>
          </a:bodyPr>
          <a:lstStyle/>
          <a:p>
            <a:r>
              <a:rPr lang="es-ES" i="1" dirty="0" smtClean="0"/>
              <a:t>Son aquellos dispositivos que pueden operar de ambas formas: tanto de entrada como de salida.</a:t>
            </a:r>
            <a:r>
              <a:rPr lang="es-ES" i="1" baseline="30000" dirty="0" smtClean="0">
                <a:hlinkClick r:id=""/>
              </a:rPr>
              <a:t>[13]</a:t>
            </a:r>
            <a:r>
              <a:rPr lang="es-ES" i="1" dirty="0" smtClean="0"/>
              <a:t> Típicamente, se puede mencionar como periféricos mixtos o de </a:t>
            </a:r>
            <a:r>
              <a:rPr lang="es-ES" i="1" dirty="0" smtClean="0">
                <a:hlinkClick r:id="rId2" tooltip="Entrada/Salida"/>
              </a:rPr>
              <a:t>Entrada/Salida</a:t>
            </a:r>
            <a:r>
              <a:rPr lang="es-ES" i="1" dirty="0" smtClean="0"/>
              <a:t> a: </a:t>
            </a:r>
            <a:r>
              <a:rPr lang="es-ES" i="1" dirty="0" smtClean="0">
                <a:hlinkClick r:id="rId3" tooltip="Disco duro"/>
              </a:rPr>
              <a:t>discos rígidos</a:t>
            </a:r>
            <a:r>
              <a:rPr lang="es-ES" i="1" dirty="0" smtClean="0"/>
              <a:t>, </a:t>
            </a:r>
            <a:r>
              <a:rPr lang="es-ES" i="1" dirty="0" smtClean="0">
                <a:hlinkClick r:id="rId4" tooltip="Disquete"/>
              </a:rPr>
              <a:t>disquetes</a:t>
            </a:r>
            <a:r>
              <a:rPr lang="es-ES" i="1" dirty="0" smtClean="0"/>
              <a:t>, unidades de </a:t>
            </a:r>
            <a:r>
              <a:rPr lang="es-ES" i="1" dirty="0" smtClean="0">
                <a:hlinkClick r:id="rId5" tooltip="Cinta magnética"/>
              </a:rPr>
              <a:t>cinta magnética</a:t>
            </a:r>
            <a:r>
              <a:rPr lang="es-ES" i="1" dirty="0" smtClean="0"/>
              <a:t>, </a:t>
            </a:r>
            <a:r>
              <a:rPr lang="es-ES" i="1" dirty="0" smtClean="0"/>
              <a:t>lecto</a:t>
            </a:r>
            <a:r>
              <a:rPr lang="es-ES" i="1" dirty="0" smtClean="0"/>
              <a:t>-grabadoras de </a:t>
            </a:r>
            <a:r>
              <a:rPr lang="es-ES" i="1" dirty="0" smtClean="0">
                <a:hlinkClick r:id="rId6" tooltip="CD"/>
              </a:rPr>
              <a:t>CD</a:t>
            </a:r>
            <a:r>
              <a:rPr lang="es-ES" i="1" dirty="0" smtClean="0"/>
              <a:t>/</a:t>
            </a:r>
            <a:r>
              <a:rPr lang="es-ES" i="1" dirty="0" smtClean="0">
                <a:hlinkClick r:id="rId7" tooltip="DVD"/>
              </a:rPr>
              <a:t>DVD</a:t>
            </a:r>
            <a:r>
              <a:rPr lang="es-ES" i="1" dirty="0" smtClean="0"/>
              <a:t>, </a:t>
            </a:r>
            <a:r>
              <a:rPr lang="es-ES" i="1" dirty="0" smtClean="0">
                <a:hlinkClick r:id="rId8" tooltip="Disco Zip"/>
              </a:rPr>
              <a:t>discos ZIP</a:t>
            </a:r>
            <a:r>
              <a:rPr lang="es-ES" i="1" dirty="0" smtClean="0"/>
              <a:t>, etc. También entran en este rango, con sutil diferencia, otras unidades, tales como: </a:t>
            </a:r>
            <a:r>
              <a:rPr lang="es-ES" i="1" dirty="0" smtClean="0">
                <a:hlinkClick r:id="rId9" tooltip="Memoria flash"/>
              </a:rPr>
              <a:t>Memoria flash</a:t>
            </a:r>
            <a:r>
              <a:rPr lang="es-ES" i="1" dirty="0" smtClean="0"/>
              <a:t>, tarjetas de </a:t>
            </a:r>
            <a:r>
              <a:rPr lang="es-ES" i="1" dirty="0" smtClean="0">
                <a:hlinkClick r:id="rId10" tooltip="Red"/>
              </a:rPr>
              <a:t>red</a:t>
            </a:r>
            <a:r>
              <a:rPr lang="es-ES" i="1" dirty="0" smtClean="0"/>
              <a:t>, </a:t>
            </a:r>
            <a:r>
              <a:rPr lang="es-ES" i="1" dirty="0" smtClean="0">
                <a:hlinkClick r:id="rId11" tooltip="Módem"/>
              </a:rPr>
              <a:t>módems</a:t>
            </a:r>
            <a:r>
              <a:rPr lang="es-ES" i="1" dirty="0" smtClean="0"/>
              <a:t>, placas de captura/salida de </a:t>
            </a:r>
            <a:r>
              <a:rPr lang="es-ES" i="1" dirty="0" smtClean="0">
                <a:hlinkClick r:id="rId12" tooltip="Vídeo"/>
              </a:rPr>
              <a:t>vídeo</a:t>
            </a:r>
            <a:r>
              <a:rPr lang="es-ES" i="1" dirty="0" smtClean="0"/>
              <a:t>, etc.</a:t>
            </a:r>
            <a:endParaRPr lang="es-ES"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2984"/>
          </a:xfrm>
        </p:spPr>
        <p:txBody>
          <a:bodyPr/>
          <a:lstStyle/>
          <a:p>
            <a:r>
              <a:rPr lang="es-ES" b="1" i="1" dirty="0" smtClean="0"/>
              <a:t>HARDWARE GRAFICO</a:t>
            </a:r>
            <a:endParaRPr lang="es-ES" b="1" i="1" dirty="0"/>
          </a:p>
        </p:txBody>
      </p:sp>
      <p:sp>
        <p:nvSpPr>
          <p:cNvPr id="3" name="2 Marcador de contenido"/>
          <p:cNvSpPr>
            <a:spLocks noGrp="1"/>
          </p:cNvSpPr>
          <p:nvPr>
            <p:ph idx="1"/>
          </p:nvPr>
        </p:nvSpPr>
        <p:spPr>
          <a:xfrm>
            <a:off x="0" y="1214422"/>
            <a:ext cx="9144000" cy="5643578"/>
          </a:xfrm>
        </p:spPr>
        <p:txBody>
          <a:bodyPr>
            <a:normAutofit/>
          </a:bodyPr>
          <a:lstStyle/>
          <a:p>
            <a:r>
              <a:rPr lang="es-ES" i="1" dirty="0" smtClean="0"/>
              <a:t>El hardware gráfico lo constituyen básicamente las </a:t>
            </a:r>
            <a:r>
              <a:rPr lang="es-ES" i="1" dirty="0" smtClean="0">
                <a:hlinkClick r:id="rId2" tooltip="Tarjetas de video"/>
              </a:rPr>
              <a:t>tarjetas de </a:t>
            </a:r>
            <a:r>
              <a:rPr lang="es-ES" i="1" dirty="0" smtClean="0">
                <a:hlinkClick r:id="rId2" tooltip="Tarjetas de video"/>
              </a:rPr>
              <a:t>video</a:t>
            </a:r>
            <a:r>
              <a:rPr lang="es-ES" i="1" dirty="0" smtClean="0"/>
              <a:t>.Actualmente</a:t>
            </a:r>
            <a:r>
              <a:rPr lang="es-ES" i="1" dirty="0" smtClean="0"/>
              <a:t> poseen su propia memoria y unidad de procesamiento, esta última llamada </a:t>
            </a:r>
            <a:r>
              <a:rPr lang="es-ES" i="1" dirty="0" smtClean="0">
                <a:hlinkClick r:id="rId3" tooltip="Unidad de procesamiento gráfico"/>
              </a:rPr>
              <a:t>unidad de procesamiento gráfico</a:t>
            </a:r>
            <a:r>
              <a:rPr lang="es-ES" i="1" dirty="0" smtClean="0"/>
              <a:t> (o </a:t>
            </a:r>
            <a:r>
              <a:rPr lang="es-ES" b="1" i="1" dirty="0" smtClean="0"/>
              <a:t>GPU</a:t>
            </a:r>
            <a:r>
              <a:rPr lang="es-ES" i="1" dirty="0" smtClean="0"/>
              <a:t>, siglas en inglés de </a:t>
            </a:r>
            <a:r>
              <a:rPr lang="es-ES" i="1" dirty="0" smtClean="0"/>
              <a:t>Graphics</a:t>
            </a:r>
            <a:r>
              <a:rPr lang="es-ES" i="1" dirty="0" smtClean="0"/>
              <a:t> </a:t>
            </a:r>
            <a:r>
              <a:rPr lang="es-ES" i="1" dirty="0" smtClean="0"/>
              <a:t>Processing</a:t>
            </a:r>
            <a:r>
              <a:rPr lang="es-ES" i="1" dirty="0" smtClean="0"/>
              <a:t> </a:t>
            </a:r>
            <a:r>
              <a:rPr lang="es-ES" i="1" dirty="0" smtClean="0"/>
              <a:t>Unit</a:t>
            </a:r>
            <a:r>
              <a:rPr lang="es-ES" i="1" dirty="0" smtClean="0"/>
              <a:t>). El objetivo básico de la GPU es realizar exclusivamente procesamiento gráfico, </a:t>
            </a:r>
            <a:r>
              <a:rPr lang="es-ES" i="1" baseline="30000" dirty="0" smtClean="0">
                <a:hlinkClick r:id=""/>
              </a:rPr>
              <a:t>[18]</a:t>
            </a:r>
            <a:r>
              <a:rPr lang="es-ES" i="1" dirty="0" smtClean="0"/>
              <a:t> liberando al procesador principal (CPU) de esa costosa tarea (en tiempo) para que pueda así efectuar otras funciones más eficientemente. Antes de esas tarjetas de video con aceleradores, era el procesador principal el encargado de construir la imagen mientras la sección de video (sea tarjeta o de la placa base) era simplemente un traductor de las señales binarias a las señales requeridas por el monitor; y buena parte de la </a:t>
            </a:r>
            <a:r>
              <a:rPr lang="es-ES" i="1" dirty="0" smtClean="0">
                <a:hlinkClick r:id="rId4" tooltip="Memoria principal"/>
              </a:rPr>
              <a:t>memoria principal</a:t>
            </a:r>
            <a:r>
              <a:rPr lang="es-ES" i="1" dirty="0" smtClean="0"/>
              <a:t> (RAM) de la computadora también era utilizada para estos fines.</a:t>
            </a:r>
            <a:endParaRPr lang="es-ES"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575</Words>
  <Application>Microsoft Office PowerPoint</Application>
  <PresentationFormat>Presentación en pantalla (4:3)</PresentationFormat>
  <Paragraphs>15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Flujo</vt:lpstr>
      <vt:lpstr>HARDWARE</vt:lpstr>
      <vt:lpstr>TIPOS DE HARDWARE</vt:lpstr>
      <vt:lpstr>PERIFERICOS</vt:lpstr>
      <vt:lpstr>PERIFERICOS DE ENTRADA</vt:lpstr>
      <vt:lpstr>PERIFERICOS DE SALIDA </vt:lpstr>
      <vt:lpstr>PERIFERICOS MIXTOS</vt:lpstr>
      <vt:lpstr>HARDWARE GRAFICO</vt:lpstr>
    </vt:vector>
  </TitlesOfParts>
  <Company>monarca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dc:title>
  <dc:creator>monarca</dc:creator>
  <cp:lastModifiedBy>monarca</cp:lastModifiedBy>
  <cp:revision>2</cp:revision>
  <dcterms:created xsi:type="dcterms:W3CDTF">2009-10-22T22:33:02Z</dcterms:created>
  <dcterms:modified xsi:type="dcterms:W3CDTF">2009-10-22T22:50:46Z</dcterms:modified>
</cp:coreProperties>
</file>