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BA8F4CD9-426B-490E-92EA-3ECF82C330B7}" type="datetimeFigureOut">
              <a:rPr lang="es-MX" smtClean="0"/>
              <a:t>30/09/2009</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7EFBB410-ED4D-48CD-B8CF-316F54137E89}"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A8F4CD9-426B-490E-92EA-3ECF82C330B7}" type="datetimeFigureOut">
              <a:rPr lang="es-MX" smtClean="0"/>
              <a:t>30/09/2009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EFBB410-ED4D-48CD-B8CF-316F54137E89}"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A8F4CD9-426B-490E-92EA-3ECF82C330B7}" type="datetimeFigureOut">
              <a:rPr lang="es-MX" smtClean="0"/>
              <a:t>30/09/2009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EFBB410-ED4D-48CD-B8CF-316F54137E89}"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BA8F4CD9-426B-490E-92EA-3ECF82C330B7}" type="datetimeFigureOut">
              <a:rPr lang="es-MX" smtClean="0"/>
              <a:t>30/09/2009</a:t>
            </a:fld>
            <a:endParaRPr lang="es-MX"/>
          </a:p>
        </p:txBody>
      </p:sp>
      <p:sp>
        <p:nvSpPr>
          <p:cNvPr id="9" name="8 Marcador de número de diapositiva"/>
          <p:cNvSpPr>
            <a:spLocks noGrp="1"/>
          </p:cNvSpPr>
          <p:nvPr>
            <p:ph type="sldNum" sz="quarter" idx="15"/>
          </p:nvPr>
        </p:nvSpPr>
        <p:spPr/>
        <p:txBody>
          <a:bodyPr rtlCol="0"/>
          <a:lstStyle/>
          <a:p>
            <a:fld id="{7EFBB410-ED4D-48CD-B8CF-316F54137E89}" type="slidenum">
              <a:rPr lang="es-MX" smtClean="0"/>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BA8F4CD9-426B-490E-92EA-3ECF82C330B7}" type="datetimeFigureOut">
              <a:rPr lang="es-MX" smtClean="0"/>
              <a:t>30/09/2009</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7EFBB410-ED4D-48CD-B8CF-316F54137E89}"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BA8F4CD9-426B-490E-92EA-3ECF82C330B7}" type="datetimeFigureOut">
              <a:rPr lang="es-MX" smtClean="0"/>
              <a:t>30/09/2009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EFBB410-ED4D-48CD-B8CF-316F54137E89}" type="slidenum">
              <a:rPr lang="es-MX" smtClean="0"/>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BA8F4CD9-426B-490E-92EA-3ECF82C330B7}" type="datetimeFigureOut">
              <a:rPr lang="es-MX" smtClean="0"/>
              <a:t>30/09/2009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EFBB410-ED4D-48CD-B8CF-316F54137E89}" type="slidenum">
              <a:rPr lang="es-MX" smtClean="0"/>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BA8F4CD9-426B-490E-92EA-3ECF82C330B7}" type="datetimeFigureOut">
              <a:rPr lang="es-MX" smtClean="0"/>
              <a:t>30/09/2009</a:t>
            </a:fld>
            <a:endParaRPr lang="es-MX"/>
          </a:p>
        </p:txBody>
      </p:sp>
      <p:sp>
        <p:nvSpPr>
          <p:cNvPr id="7" name="6 Marcador de número de diapositiva"/>
          <p:cNvSpPr>
            <a:spLocks noGrp="1"/>
          </p:cNvSpPr>
          <p:nvPr>
            <p:ph type="sldNum" sz="quarter" idx="11"/>
          </p:nvPr>
        </p:nvSpPr>
        <p:spPr/>
        <p:txBody>
          <a:bodyPr rtlCol="0"/>
          <a:lstStyle/>
          <a:p>
            <a:fld id="{7EFBB410-ED4D-48CD-B8CF-316F54137E89}" type="slidenum">
              <a:rPr lang="es-MX" smtClean="0"/>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A8F4CD9-426B-490E-92EA-3ECF82C330B7}" type="datetimeFigureOut">
              <a:rPr lang="es-MX" smtClean="0"/>
              <a:t>30/09/2009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EFBB410-ED4D-48CD-B8CF-316F54137E89}"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BA8F4CD9-426B-490E-92EA-3ECF82C330B7}" type="datetimeFigureOut">
              <a:rPr lang="es-MX" smtClean="0"/>
              <a:t>30/09/2009</a:t>
            </a:fld>
            <a:endParaRPr lang="es-MX"/>
          </a:p>
        </p:txBody>
      </p:sp>
      <p:sp>
        <p:nvSpPr>
          <p:cNvPr id="22" name="21 Marcador de número de diapositiva"/>
          <p:cNvSpPr>
            <a:spLocks noGrp="1"/>
          </p:cNvSpPr>
          <p:nvPr>
            <p:ph type="sldNum" sz="quarter" idx="15"/>
          </p:nvPr>
        </p:nvSpPr>
        <p:spPr/>
        <p:txBody>
          <a:bodyPr rtlCol="0"/>
          <a:lstStyle/>
          <a:p>
            <a:fld id="{7EFBB410-ED4D-48CD-B8CF-316F54137E89}" type="slidenum">
              <a:rPr lang="es-MX" smtClean="0"/>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BA8F4CD9-426B-490E-92EA-3ECF82C330B7}" type="datetimeFigureOut">
              <a:rPr lang="es-MX" smtClean="0"/>
              <a:t>30/09/2009</a:t>
            </a:fld>
            <a:endParaRPr lang="es-MX"/>
          </a:p>
        </p:txBody>
      </p:sp>
      <p:sp>
        <p:nvSpPr>
          <p:cNvPr id="18" name="17 Marcador de número de diapositiva"/>
          <p:cNvSpPr>
            <a:spLocks noGrp="1"/>
          </p:cNvSpPr>
          <p:nvPr>
            <p:ph type="sldNum" sz="quarter" idx="11"/>
          </p:nvPr>
        </p:nvSpPr>
        <p:spPr/>
        <p:txBody>
          <a:bodyPr rtlCol="0"/>
          <a:lstStyle/>
          <a:p>
            <a:fld id="{7EFBB410-ED4D-48CD-B8CF-316F54137E89}" type="slidenum">
              <a:rPr lang="es-MX" smtClean="0"/>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A8F4CD9-426B-490E-92EA-3ECF82C330B7}" type="datetimeFigureOut">
              <a:rPr lang="es-MX" smtClean="0"/>
              <a:t>30/09/2009</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EFBB410-ED4D-48CD-B8CF-316F54137E89}"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es.wikipedia.org/wiki/Videoconsola" TargetMode="External"/><Relationship Id="rId13" Type="http://schemas.openxmlformats.org/officeDocument/2006/relationships/hyperlink" Target="http://es.wikipedia.org/wiki/CompactFlash" TargetMode="External"/><Relationship Id="rId18" Type="http://schemas.openxmlformats.org/officeDocument/2006/relationships/hyperlink" Target="http://es.wikipedia.org/wiki/IEEE" TargetMode="External"/><Relationship Id="rId3" Type="http://schemas.openxmlformats.org/officeDocument/2006/relationships/image" Target="../media/image2.jpeg"/><Relationship Id="rId7" Type="http://schemas.openxmlformats.org/officeDocument/2006/relationships/hyperlink" Target="http://es.wikipedia.org/wiki/Placa_madre" TargetMode="External"/><Relationship Id="rId12" Type="http://schemas.openxmlformats.org/officeDocument/2006/relationships/hyperlink" Target="http://es.wikipedia.org/wiki/PCMCIA" TargetMode="External"/><Relationship Id="rId17" Type="http://schemas.openxmlformats.org/officeDocument/2006/relationships/hyperlink" Target="http://es.wikipedia.org/wiki/Apple_Macintosh" TargetMode="External"/><Relationship Id="rId2" Type="http://schemas.openxmlformats.org/officeDocument/2006/relationships/hyperlink" Target="http://images.google.com.mx/imgres?imgurl=http://upload.wikimedia.org/wikipedia/commons/1/1f/Tarjeta_red_pci.jpg&amp;imgrefurl=http://hectormartinpapperitz.wordpress.com/2008/10/15/tarjetas-de-expansion/&amp;usg=__taGtrOBj5kZkt6KbLobB6MknVJQ=&amp;h=1416&amp;w=1626&amp;sz=311&amp;hl=es&amp;start=18&amp;tbnid=jjYcGNWj9_SxeM:&amp;tbnh=131&amp;tbnw=150&amp;prev=/images%3Fq%3Dtarjeta%2Bde%2Bred%26gbv%3D2%26hl%3Des%26sa%3DX%26newwindow%3D1" TargetMode="External"/><Relationship Id="rId16" Type="http://schemas.openxmlformats.org/officeDocument/2006/relationships/hyperlink" Target="http://es.wikipedia.org/wiki/Direcci%C3%B3n_MAC" TargetMode="External"/><Relationship Id="rId1" Type="http://schemas.openxmlformats.org/officeDocument/2006/relationships/slideLayout" Target="../slideLayouts/slideLayout1.xml"/><Relationship Id="rId6" Type="http://schemas.openxmlformats.org/officeDocument/2006/relationships/hyperlink" Target="http://es.wikipedia.org/wiki/Impresora" TargetMode="External"/><Relationship Id="rId11" Type="http://schemas.openxmlformats.org/officeDocument/2006/relationships/hyperlink" Target="http://es.wikipedia.org/wiki/Sega_Dreamcast" TargetMode="External"/><Relationship Id="rId5" Type="http://schemas.openxmlformats.org/officeDocument/2006/relationships/hyperlink" Target="http://es.wikipedia.org/wiki/Ordenador" TargetMode="External"/><Relationship Id="rId15" Type="http://schemas.openxmlformats.org/officeDocument/2006/relationships/hyperlink" Target="http://es.wikipedia.org/wiki/PDA" TargetMode="External"/><Relationship Id="rId10" Type="http://schemas.openxmlformats.org/officeDocument/2006/relationships/hyperlink" Target="http://es.wikipedia.org/wiki/Notebook" TargetMode="External"/><Relationship Id="rId19" Type="http://schemas.openxmlformats.org/officeDocument/2006/relationships/hyperlink" Target="http://es.wikipedia.org/wiki/OUI" TargetMode="External"/><Relationship Id="rId4" Type="http://schemas.openxmlformats.org/officeDocument/2006/relationships/hyperlink" Target="http://es.wikipedia.org/wiki/Tarjeta_de_expansi%C3%B3n" TargetMode="External"/><Relationship Id="rId9" Type="http://schemas.openxmlformats.org/officeDocument/2006/relationships/hyperlink" Target="http://es.wikipedia.org/wiki/Xbox" TargetMode="External"/><Relationship Id="rId14" Type="http://schemas.openxmlformats.org/officeDocument/2006/relationships/hyperlink" Target="http://es.wikipedia.org/wiki/Secure_Digita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es.wikipedia.org/wiki/Disco_duro" TargetMode="External"/><Relationship Id="rId13" Type="http://schemas.openxmlformats.org/officeDocument/2006/relationships/hyperlink" Target="http://images.google.com.mx/imgres?imgurl=http://www.principiantes.info/images/lan/install.gif&amp;imgrefurl=http://www.taringa.net/posts/info/941968/Wake-On-Lan-(Info-%2B-Programa).html&amp;usg=__NWmur4zbEqevlXZm41YjDxXguKs=&amp;h=332&amp;w=476&amp;sz=12&amp;hl=es&amp;start=11&amp;um=1&amp;tbnid=L_iM7EmvTR6mpM:&amp;tbnh=90&amp;tbnw=129&amp;prev=/images%3Fq%3Dtarjeta%2Bde%2Bred%26gbv%3D2%26hl%3Des%26sa%3DN%26um%3D1%26newwindow%3D1" TargetMode="External"/><Relationship Id="rId3" Type="http://schemas.openxmlformats.org/officeDocument/2006/relationships/hyperlink" Target="http://es.wikipedia.org/wiki/Ethernet" TargetMode="External"/><Relationship Id="rId7" Type="http://schemas.openxmlformats.org/officeDocument/2006/relationships/hyperlink" Target="http://es.wikipedia.org/wiki/Inal%C3%A1mbrica" TargetMode="External"/><Relationship Id="rId12" Type="http://schemas.openxmlformats.org/officeDocument/2006/relationships/image" Target="../media/image3.jpeg"/><Relationship Id="rId2" Type="http://schemas.openxmlformats.org/officeDocument/2006/relationships/hyperlink" Target="http://es.wikipedia.org/wiki/Chip" TargetMode="External"/><Relationship Id="rId1" Type="http://schemas.openxmlformats.org/officeDocument/2006/relationships/slideLayout" Target="../slideLayouts/slideLayout2.xml"/><Relationship Id="rId6" Type="http://schemas.openxmlformats.org/officeDocument/2006/relationships/hyperlink" Target="http://es.wikipedia.org/wiki/Impresora" TargetMode="External"/><Relationship Id="rId11" Type="http://schemas.openxmlformats.org/officeDocument/2006/relationships/hyperlink" Target="http://images.google.com.mx/imgres?imgurl=http://www.faq-mac.com/images/old/tarjeta.jpg&amp;imgrefurl=http://www.faq-mac.com/noticias/667/tarjeta-red-10100-bajo-coste&amp;usg=__nRO7LVXOEivCPVt3sVO-Xm-JVsY=&amp;h=264&amp;w=400&amp;sz=28&amp;hl=es&amp;start=13&amp;um=1&amp;tbnid=-5nBHYmkEwGhIM:&amp;tbnh=82&amp;tbnw=124&amp;prev=/images%3Fq%3Dtarjeta%2Bde%2Bred%26gbv%3D2%26hl%3Des%26sa%3DN%26um%3D1%26newwindow%3D1" TargetMode="External"/><Relationship Id="rId5" Type="http://schemas.openxmlformats.org/officeDocument/2006/relationships/hyperlink" Target="http://es.wikipedia.org/wiki/Ordenador_personal" TargetMode="External"/><Relationship Id="rId10" Type="http://schemas.openxmlformats.org/officeDocument/2006/relationships/hyperlink" Target="http://es.wikipedia.org/wiki/CompactFlash" TargetMode="External"/><Relationship Id="rId4" Type="http://schemas.openxmlformats.org/officeDocument/2006/relationships/hyperlink" Target="http://es.wikipedia.org/wiki/Cable_coaxial" TargetMode="External"/><Relationship Id="rId9" Type="http://schemas.openxmlformats.org/officeDocument/2006/relationships/hyperlink" Target="http://es.wikipedia.org/wiki/BIOS" TargetMode="External"/><Relationship Id="rId1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MX"/>
          </a:p>
        </p:txBody>
      </p:sp>
      <p:sp>
        <p:nvSpPr>
          <p:cNvPr id="3" name="2 Subtítulo"/>
          <p:cNvSpPr>
            <a:spLocks noGrp="1"/>
          </p:cNvSpPr>
          <p:nvPr>
            <p:ph type="subTitle" idx="1"/>
          </p:nvPr>
        </p:nvSpPr>
        <p:spPr/>
        <p:txBody>
          <a:bodyPr/>
          <a:lstStyle/>
          <a:p>
            <a:endParaRPr lang="es-MX"/>
          </a:p>
        </p:txBody>
      </p:sp>
      <p:pic>
        <p:nvPicPr>
          <p:cNvPr id="35842" name="Picture 2" descr="http://t0.gstatic.com/images?q=tbn:jjYcGNWj9_SxeM:http://upload.wikimedia.org/wikipedia/commons/1/1f/Tarjeta_red_pci.jpg">
            <a:hlinkClick r:id="rId2"/>
          </p:cNvPr>
          <p:cNvPicPr>
            <a:picLocks noChangeAspect="1" noChangeArrowheads="1"/>
          </p:cNvPicPr>
          <p:nvPr/>
        </p:nvPicPr>
        <p:blipFill>
          <a:blip r:embed="rId3"/>
          <a:srcRect/>
          <a:stretch>
            <a:fillRect/>
          </a:stretch>
        </p:blipFill>
        <p:spPr bwMode="auto">
          <a:xfrm>
            <a:off x="357158" y="357166"/>
            <a:ext cx="8643998" cy="6302260"/>
          </a:xfrm>
          <a:prstGeom prst="rect">
            <a:avLst/>
          </a:prstGeom>
          <a:noFill/>
        </p:spPr>
      </p:pic>
      <p:sp>
        <p:nvSpPr>
          <p:cNvPr id="5" name="4 CuadroTexto"/>
          <p:cNvSpPr txBox="1"/>
          <p:nvPr/>
        </p:nvSpPr>
        <p:spPr>
          <a:xfrm>
            <a:off x="2428860" y="785794"/>
            <a:ext cx="5072098"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MX" sz="4000" dirty="0" smtClean="0">
                <a:solidFill>
                  <a:schemeClr val="bg2">
                    <a:lumMod val="75000"/>
                  </a:schemeClr>
                </a:solidFill>
                <a:latin typeface="Algerian" pitchFamily="82" charset="0"/>
              </a:rPr>
              <a:t>Tarjeta de red</a:t>
            </a:r>
            <a:endParaRPr lang="es-MX" sz="4000" dirty="0">
              <a:solidFill>
                <a:schemeClr val="bg2">
                  <a:lumMod val="75000"/>
                </a:schemeClr>
              </a:solidFill>
              <a:latin typeface="Algerian" pitchFamily="82" charset="0"/>
            </a:endParaRPr>
          </a:p>
        </p:txBody>
      </p:sp>
      <p:sp>
        <p:nvSpPr>
          <p:cNvPr id="6" name="5 Rectángulo"/>
          <p:cNvSpPr/>
          <p:nvPr/>
        </p:nvSpPr>
        <p:spPr>
          <a:xfrm>
            <a:off x="714348" y="2500306"/>
            <a:ext cx="8072494" cy="3785652"/>
          </a:xfrm>
          <a:prstGeom prst="rect">
            <a:avLst/>
          </a:prstGeom>
        </p:spPr>
        <p:txBody>
          <a:bodyPr wrap="square">
            <a:spAutoFit/>
          </a:bodyPr>
          <a:lstStyle/>
          <a:p>
            <a:r>
              <a:rPr lang="es-MX" sz="1600" b="1" dirty="0" smtClean="0">
                <a:solidFill>
                  <a:srgbClr val="FFFF00"/>
                </a:solidFill>
              </a:rPr>
              <a:t>Aunque el término tarjeta de red se suele asociar a una </a:t>
            </a:r>
            <a:r>
              <a:rPr lang="es-MX" sz="1600" b="1" dirty="0" smtClean="0">
                <a:solidFill>
                  <a:srgbClr val="FFFF00"/>
                </a:solidFill>
                <a:hlinkClick r:id="rId4" tooltip="Tarjeta de expansión"/>
              </a:rPr>
              <a:t>tarjeta de expansión</a:t>
            </a:r>
            <a:r>
              <a:rPr lang="es-MX" sz="1600" b="1" dirty="0" smtClean="0">
                <a:solidFill>
                  <a:srgbClr val="FFFF00"/>
                </a:solidFill>
              </a:rPr>
              <a:t> insertada en una ranura interna de un </a:t>
            </a:r>
            <a:r>
              <a:rPr lang="es-MX" sz="1600" b="1" dirty="0" smtClean="0">
                <a:solidFill>
                  <a:srgbClr val="FFFF00"/>
                </a:solidFill>
                <a:hlinkClick r:id="rId5" tooltip="Ordenador"/>
              </a:rPr>
              <a:t>ordenador</a:t>
            </a:r>
            <a:r>
              <a:rPr lang="es-MX" sz="1600" b="1" dirty="0" smtClean="0">
                <a:solidFill>
                  <a:srgbClr val="FFFF00"/>
                </a:solidFill>
              </a:rPr>
              <a:t> o </a:t>
            </a:r>
            <a:r>
              <a:rPr lang="es-MX" sz="1600" b="1" dirty="0" smtClean="0">
                <a:solidFill>
                  <a:srgbClr val="FFFF00"/>
                </a:solidFill>
                <a:hlinkClick r:id="rId6" tooltip="Impresora"/>
              </a:rPr>
              <a:t>impresora</a:t>
            </a:r>
            <a:r>
              <a:rPr lang="es-MX" sz="1600" b="1" dirty="0" smtClean="0">
                <a:solidFill>
                  <a:srgbClr val="FFFF00"/>
                </a:solidFill>
              </a:rPr>
              <a:t>, se suele utilizar para referirse también a dispositivos embebidos en la </a:t>
            </a:r>
            <a:r>
              <a:rPr lang="es-MX" sz="1600" b="1" dirty="0" smtClean="0">
                <a:solidFill>
                  <a:srgbClr val="FFFF00"/>
                </a:solidFill>
                <a:hlinkClick r:id="rId7" tooltip="Placa madre"/>
              </a:rPr>
              <a:t>placa madre</a:t>
            </a:r>
            <a:r>
              <a:rPr lang="es-MX" sz="1600" b="1" dirty="0" smtClean="0">
                <a:solidFill>
                  <a:srgbClr val="FFFF00"/>
                </a:solidFill>
              </a:rPr>
              <a:t> del equipo, como las interfaces presentes en la </a:t>
            </a:r>
            <a:r>
              <a:rPr lang="es-MX" sz="1600" b="1" dirty="0" smtClean="0">
                <a:solidFill>
                  <a:srgbClr val="FFFF00"/>
                </a:solidFill>
                <a:hlinkClick r:id="rId8" tooltip="Videoconsola"/>
              </a:rPr>
              <a:t>videoconsola</a:t>
            </a:r>
            <a:r>
              <a:rPr lang="es-MX" sz="1600" b="1" dirty="0" smtClean="0">
                <a:solidFill>
                  <a:srgbClr val="FFFF00"/>
                </a:solidFill>
              </a:rPr>
              <a:t> </a:t>
            </a:r>
            <a:r>
              <a:rPr lang="es-MX" sz="1600" b="1" dirty="0" smtClean="0">
                <a:solidFill>
                  <a:srgbClr val="FFFF00"/>
                </a:solidFill>
                <a:hlinkClick r:id="rId9" tooltip="Xbox"/>
              </a:rPr>
              <a:t>Xbox</a:t>
            </a:r>
            <a:r>
              <a:rPr lang="es-MX" sz="1600" b="1" dirty="0" smtClean="0">
                <a:solidFill>
                  <a:srgbClr val="FFFF00"/>
                </a:solidFill>
              </a:rPr>
              <a:t> o los modernos </a:t>
            </a:r>
            <a:r>
              <a:rPr lang="es-MX" sz="1600" b="1" dirty="0" err="1" smtClean="0">
                <a:solidFill>
                  <a:srgbClr val="FFFF00"/>
                </a:solidFill>
                <a:hlinkClick r:id="rId10" tooltip="Notebook"/>
              </a:rPr>
              <a:t>notebooks</a:t>
            </a:r>
            <a:r>
              <a:rPr lang="es-MX" sz="1600" b="1" dirty="0" smtClean="0">
                <a:solidFill>
                  <a:srgbClr val="FFFF00"/>
                </a:solidFill>
              </a:rPr>
              <a:t>. Igualmente se usa para expansiones con el mismo fin que en nada recuerdan a la típica tarjeta con chips y conectores soldados, como la interfaz de red para la </a:t>
            </a:r>
            <a:r>
              <a:rPr lang="es-MX" sz="1600" b="1" dirty="0" smtClean="0">
                <a:solidFill>
                  <a:srgbClr val="FFFF00"/>
                </a:solidFill>
                <a:hlinkClick r:id="rId11" tooltip="Sega Dreamcast"/>
              </a:rPr>
              <a:t>Sega </a:t>
            </a:r>
            <a:r>
              <a:rPr lang="es-MX" sz="1600" b="1" dirty="0" err="1" smtClean="0">
                <a:solidFill>
                  <a:srgbClr val="FFFF00"/>
                </a:solidFill>
                <a:hlinkClick r:id="rId11" tooltip="Sega Dreamcast"/>
              </a:rPr>
              <a:t>Dreamcast</a:t>
            </a:r>
            <a:r>
              <a:rPr lang="es-MX" sz="1600" b="1" dirty="0" smtClean="0">
                <a:solidFill>
                  <a:srgbClr val="FFFF00"/>
                </a:solidFill>
              </a:rPr>
              <a:t>, las </a:t>
            </a:r>
            <a:r>
              <a:rPr lang="es-MX" sz="1600" b="1" dirty="0" smtClean="0">
                <a:solidFill>
                  <a:srgbClr val="FFFF00"/>
                </a:solidFill>
                <a:hlinkClick r:id="rId12" tooltip="PCMCIA"/>
              </a:rPr>
              <a:t>PCMCIA</a:t>
            </a:r>
            <a:r>
              <a:rPr lang="es-MX" sz="1600" b="1" dirty="0" smtClean="0">
                <a:solidFill>
                  <a:srgbClr val="FFFF00"/>
                </a:solidFill>
              </a:rPr>
              <a:t>, o las tarjetas con conector y factor de forma </a:t>
            </a:r>
            <a:r>
              <a:rPr lang="es-MX" sz="1600" b="1" dirty="0" err="1" smtClean="0">
                <a:solidFill>
                  <a:srgbClr val="FFFF00"/>
                </a:solidFill>
                <a:hlinkClick r:id="rId13" tooltip="CompactFlash"/>
              </a:rPr>
              <a:t>CompactFlash</a:t>
            </a:r>
            <a:r>
              <a:rPr lang="es-MX" sz="1600" b="1" dirty="0" smtClean="0">
                <a:solidFill>
                  <a:srgbClr val="FFFF00"/>
                </a:solidFill>
              </a:rPr>
              <a:t> y </a:t>
            </a:r>
            <a:r>
              <a:rPr lang="es-MX" sz="1600" b="1" dirty="0" err="1" smtClean="0">
                <a:solidFill>
                  <a:srgbClr val="FFFF00"/>
                </a:solidFill>
                <a:hlinkClick r:id="rId14" tooltip="Secure Digital"/>
              </a:rPr>
              <a:t>Secure</a:t>
            </a:r>
            <a:r>
              <a:rPr lang="es-MX" sz="1600" b="1" dirty="0" smtClean="0">
                <a:solidFill>
                  <a:srgbClr val="FFFF00"/>
                </a:solidFill>
                <a:hlinkClick r:id="rId14" tooltip="Secure Digital"/>
              </a:rPr>
              <a:t> Digital</a:t>
            </a:r>
            <a:r>
              <a:rPr lang="es-MX" sz="1600" b="1" dirty="0" smtClean="0">
                <a:solidFill>
                  <a:srgbClr val="FFFF00"/>
                </a:solidFill>
              </a:rPr>
              <a:t> SIO utilizados en </a:t>
            </a:r>
            <a:r>
              <a:rPr lang="es-MX" sz="1600" b="1" dirty="0" smtClean="0">
                <a:solidFill>
                  <a:srgbClr val="FFFF00"/>
                </a:solidFill>
                <a:hlinkClick r:id="rId15" tooltip="PDA"/>
              </a:rPr>
              <a:t>PDAs</a:t>
            </a:r>
            <a:endParaRPr lang="es-MX" sz="1600" b="1" dirty="0" smtClean="0">
              <a:solidFill>
                <a:srgbClr val="FFFF00"/>
              </a:solidFill>
            </a:endParaRPr>
          </a:p>
          <a:p>
            <a:r>
              <a:rPr lang="es-MX" sz="1600" b="1" dirty="0" smtClean="0">
                <a:solidFill>
                  <a:srgbClr val="FFFF00"/>
                </a:solidFill>
              </a:rPr>
              <a:t>Cada tarjeta de red tiene un número de identificación único de 48 bits, en hexadecimal llamado </a:t>
            </a:r>
            <a:r>
              <a:rPr lang="es-MX" sz="1600" b="1" dirty="0" smtClean="0">
                <a:solidFill>
                  <a:srgbClr val="FFFF00"/>
                </a:solidFill>
                <a:hlinkClick r:id="rId16" tooltip="Dirección MAC"/>
              </a:rPr>
              <a:t>dirección MAC</a:t>
            </a:r>
            <a:r>
              <a:rPr lang="es-MX" sz="1600" b="1" dirty="0" smtClean="0">
                <a:solidFill>
                  <a:srgbClr val="FFFF00"/>
                </a:solidFill>
              </a:rPr>
              <a:t> (no confundir con </a:t>
            </a:r>
            <a:r>
              <a:rPr lang="es-MX" sz="1600" b="1" dirty="0" smtClean="0">
                <a:solidFill>
                  <a:srgbClr val="FFFF00"/>
                </a:solidFill>
                <a:hlinkClick r:id="rId17" tooltip="Apple Macintosh"/>
              </a:rPr>
              <a:t>Apple Macintosh</a:t>
            </a:r>
            <a:r>
              <a:rPr lang="es-MX" sz="1600" b="1" dirty="0" smtClean="0">
                <a:solidFill>
                  <a:srgbClr val="FFFF00"/>
                </a:solidFill>
              </a:rPr>
              <a:t>). Estas direcciones hardware únicas son administradas por el </a:t>
            </a:r>
            <a:r>
              <a:rPr lang="es-MX" sz="1600" b="1" dirty="0" err="1" smtClean="0">
                <a:solidFill>
                  <a:srgbClr val="FFFF00"/>
                </a:solidFill>
              </a:rPr>
              <a:t>Institute</a:t>
            </a:r>
            <a:r>
              <a:rPr lang="es-MX" sz="1600" b="1" dirty="0" smtClean="0">
                <a:solidFill>
                  <a:srgbClr val="FFFF00"/>
                </a:solidFill>
              </a:rPr>
              <a:t> of </a:t>
            </a:r>
            <a:r>
              <a:rPr lang="es-MX" sz="1600" b="1" dirty="0" err="1" smtClean="0">
                <a:solidFill>
                  <a:srgbClr val="FFFF00"/>
                </a:solidFill>
              </a:rPr>
              <a:t>Electronic</a:t>
            </a:r>
            <a:r>
              <a:rPr lang="es-MX" sz="1600" b="1" dirty="0" smtClean="0">
                <a:solidFill>
                  <a:srgbClr val="FFFF00"/>
                </a:solidFill>
              </a:rPr>
              <a:t> and </a:t>
            </a:r>
            <a:r>
              <a:rPr lang="es-MX" sz="1600" b="1" dirty="0" err="1" smtClean="0">
                <a:solidFill>
                  <a:srgbClr val="FFFF00"/>
                </a:solidFill>
              </a:rPr>
              <a:t>Electrical</a:t>
            </a:r>
            <a:r>
              <a:rPr lang="es-MX" sz="1600" b="1" dirty="0" smtClean="0">
                <a:solidFill>
                  <a:srgbClr val="FFFF00"/>
                </a:solidFill>
              </a:rPr>
              <a:t> </a:t>
            </a:r>
            <a:r>
              <a:rPr lang="es-MX" sz="1600" b="1" dirty="0" err="1" smtClean="0">
                <a:solidFill>
                  <a:srgbClr val="FFFF00"/>
                </a:solidFill>
              </a:rPr>
              <a:t>Engineers</a:t>
            </a:r>
            <a:r>
              <a:rPr lang="es-MX" sz="1600" b="1" dirty="0" smtClean="0">
                <a:solidFill>
                  <a:srgbClr val="FFFF00"/>
                </a:solidFill>
              </a:rPr>
              <a:t> (</a:t>
            </a:r>
            <a:r>
              <a:rPr lang="es-MX" sz="1600" b="1" dirty="0" smtClean="0">
                <a:solidFill>
                  <a:srgbClr val="FFFF00"/>
                </a:solidFill>
                <a:hlinkClick r:id="rId18" tooltip="IEEE"/>
              </a:rPr>
              <a:t>IEEE</a:t>
            </a:r>
            <a:r>
              <a:rPr lang="es-MX" sz="1600" b="1" dirty="0" smtClean="0">
                <a:solidFill>
                  <a:srgbClr val="FFFF00"/>
                </a:solidFill>
              </a:rPr>
              <a:t>). Los tres primeros octetos del número MAC son conocidos como </a:t>
            </a:r>
            <a:r>
              <a:rPr lang="es-MX" sz="1600" b="1" dirty="0" smtClean="0">
                <a:solidFill>
                  <a:srgbClr val="FFFF00"/>
                </a:solidFill>
                <a:hlinkClick r:id="rId19" tooltip="OUI"/>
              </a:rPr>
              <a:t>OUI</a:t>
            </a:r>
            <a:r>
              <a:rPr lang="es-MX" sz="1600" b="1" dirty="0" smtClean="0">
                <a:solidFill>
                  <a:srgbClr val="FFFF00"/>
                </a:solidFill>
              </a:rPr>
              <a:t> e identifican a proveedores específicos y son designados por la </a:t>
            </a:r>
            <a:r>
              <a:rPr lang="es-MX" sz="1600" b="1" dirty="0" smtClean="0">
                <a:solidFill>
                  <a:srgbClr val="FFFF00"/>
                </a:solidFill>
                <a:hlinkClick r:id="rId18" tooltip="IEEE"/>
              </a:rPr>
              <a:t>IEEE</a:t>
            </a:r>
            <a:r>
              <a:rPr lang="es-MX" sz="1600" b="1" dirty="0" smtClean="0">
                <a:solidFill>
                  <a:srgbClr val="FFFF00"/>
                </a:solidFill>
              </a:rPr>
              <a:t>.</a:t>
            </a:r>
            <a:endParaRPr lang="es-MX" sz="1600" b="1" dirty="0">
              <a:solidFill>
                <a:srgbClr val="FFFF00"/>
              </a:solidFill>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box(in)">
                                      <p:cBhvr>
                                        <p:cTn id="7" dur="500"/>
                                        <p:tgtEl>
                                          <p:spTgt spid="3584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to="" calcmode="lin" valueType="num">
                                      <p:cBhvr>
                                        <p:cTn id="12" dur="1" fill="hold"/>
                                        <p:tgtEl>
                                          <p:spTgt spid="5"/>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to="" calcmode="lin" valueType="num">
                                      <p:cBhvr>
                                        <p:cTn id="17" dur="1" fill="hold"/>
                                        <p:tgtEl>
                                          <p:spTgt spid="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fontScale="70000" lnSpcReduction="20000"/>
          </a:bodyPr>
          <a:lstStyle/>
          <a:p>
            <a:r>
              <a:rPr lang="es-MX" dirty="0" smtClean="0">
                <a:solidFill>
                  <a:schemeClr val="accent1">
                    <a:lumMod val="75000"/>
                  </a:schemeClr>
                </a:solidFill>
                <a:latin typeface="Algerian" pitchFamily="82" charset="0"/>
              </a:rPr>
              <a:t>Se denomina también </a:t>
            </a:r>
            <a:r>
              <a:rPr lang="es-MX" b="1" dirty="0" smtClean="0">
                <a:solidFill>
                  <a:schemeClr val="accent1">
                    <a:lumMod val="75000"/>
                  </a:schemeClr>
                </a:solidFill>
                <a:latin typeface="Algerian" pitchFamily="82" charset="0"/>
              </a:rPr>
              <a:t>NIC</a:t>
            </a:r>
            <a:r>
              <a:rPr lang="es-MX" dirty="0" smtClean="0">
                <a:solidFill>
                  <a:schemeClr val="accent1">
                    <a:lumMod val="75000"/>
                  </a:schemeClr>
                </a:solidFill>
                <a:latin typeface="Algerian" pitchFamily="82" charset="0"/>
              </a:rPr>
              <a:t> al </a:t>
            </a:r>
            <a:r>
              <a:rPr lang="es-MX" dirty="0" smtClean="0">
                <a:solidFill>
                  <a:schemeClr val="accent1">
                    <a:lumMod val="75000"/>
                  </a:schemeClr>
                </a:solidFill>
                <a:latin typeface="Algerian" pitchFamily="82" charset="0"/>
                <a:hlinkClick r:id="rId2" tooltip="Chip"/>
              </a:rPr>
              <a:t>chip</a:t>
            </a:r>
            <a:r>
              <a:rPr lang="es-MX" dirty="0" smtClean="0">
                <a:solidFill>
                  <a:schemeClr val="accent1">
                    <a:lumMod val="75000"/>
                  </a:schemeClr>
                </a:solidFill>
                <a:latin typeface="Algerian" pitchFamily="82" charset="0"/>
              </a:rPr>
              <a:t> de la tarjeta de red que se encarga de servir como interfaz de </a:t>
            </a:r>
            <a:r>
              <a:rPr lang="es-MX" dirty="0" smtClean="0">
                <a:solidFill>
                  <a:schemeClr val="accent1">
                    <a:lumMod val="75000"/>
                  </a:schemeClr>
                </a:solidFill>
                <a:latin typeface="Algerian" pitchFamily="82" charset="0"/>
                <a:hlinkClick r:id="rId3" tooltip="Ethernet"/>
              </a:rPr>
              <a:t>Ethernet</a:t>
            </a:r>
            <a:r>
              <a:rPr lang="es-MX" dirty="0" smtClean="0">
                <a:solidFill>
                  <a:schemeClr val="accent1">
                    <a:lumMod val="75000"/>
                  </a:schemeClr>
                </a:solidFill>
                <a:latin typeface="Algerian" pitchFamily="82" charset="0"/>
              </a:rPr>
              <a:t> entre el medio físico (por ejemplo un </a:t>
            </a:r>
            <a:r>
              <a:rPr lang="es-MX" dirty="0" smtClean="0">
                <a:solidFill>
                  <a:schemeClr val="accent1">
                    <a:lumMod val="75000"/>
                  </a:schemeClr>
                </a:solidFill>
                <a:latin typeface="Algerian" pitchFamily="82" charset="0"/>
                <a:hlinkClick r:id="rId4" tooltip="Cable coaxial"/>
              </a:rPr>
              <a:t>cable coaxial</a:t>
            </a:r>
            <a:r>
              <a:rPr lang="es-MX" dirty="0" smtClean="0">
                <a:solidFill>
                  <a:schemeClr val="accent1">
                    <a:lumMod val="75000"/>
                  </a:schemeClr>
                </a:solidFill>
                <a:latin typeface="Algerian" pitchFamily="82" charset="0"/>
              </a:rPr>
              <a:t>) y el equipo (por ejemplo un </a:t>
            </a:r>
            <a:r>
              <a:rPr lang="es-MX" dirty="0" smtClean="0">
                <a:solidFill>
                  <a:schemeClr val="accent1">
                    <a:lumMod val="75000"/>
                  </a:schemeClr>
                </a:solidFill>
                <a:latin typeface="Algerian" pitchFamily="82" charset="0"/>
                <a:hlinkClick r:id="rId5" tooltip="Ordenador personal"/>
              </a:rPr>
              <a:t>ordenador personal</a:t>
            </a:r>
            <a:r>
              <a:rPr lang="es-MX" dirty="0" smtClean="0">
                <a:solidFill>
                  <a:schemeClr val="accent1">
                    <a:lumMod val="75000"/>
                  </a:schemeClr>
                </a:solidFill>
                <a:latin typeface="Algerian" pitchFamily="82" charset="0"/>
              </a:rPr>
              <a:t> o una </a:t>
            </a:r>
            <a:r>
              <a:rPr lang="es-MX" dirty="0" smtClean="0">
                <a:solidFill>
                  <a:schemeClr val="accent1">
                    <a:lumMod val="75000"/>
                  </a:schemeClr>
                </a:solidFill>
                <a:latin typeface="Algerian" pitchFamily="82" charset="0"/>
                <a:hlinkClick r:id="rId6" tooltip="Impresora"/>
              </a:rPr>
              <a:t>impresora</a:t>
            </a:r>
            <a:r>
              <a:rPr lang="es-MX" dirty="0" smtClean="0">
                <a:solidFill>
                  <a:schemeClr val="accent1">
                    <a:lumMod val="75000"/>
                  </a:schemeClr>
                </a:solidFill>
                <a:latin typeface="Algerian" pitchFamily="82" charset="0"/>
              </a:rPr>
              <a:t>). Es un chip usado en computadoras o periféricos tales como las tarjetas de red, impresoras de red o sistemas embebidos para conectar dos o más dispositivos entre sí a través de algún medio, ya sea conexión </a:t>
            </a:r>
            <a:r>
              <a:rPr lang="es-MX" dirty="0" smtClean="0">
                <a:solidFill>
                  <a:schemeClr val="accent1">
                    <a:lumMod val="75000"/>
                  </a:schemeClr>
                </a:solidFill>
                <a:latin typeface="Algerian" pitchFamily="82" charset="0"/>
                <a:hlinkClick r:id="rId7" tooltip="Inalámbrica"/>
              </a:rPr>
              <a:t>inalámbrica</a:t>
            </a:r>
            <a:r>
              <a:rPr lang="es-MX" dirty="0" smtClean="0">
                <a:solidFill>
                  <a:schemeClr val="accent1">
                    <a:lumMod val="75000"/>
                  </a:schemeClr>
                </a:solidFill>
                <a:latin typeface="Algerian" pitchFamily="82" charset="0"/>
              </a:rPr>
              <a:t> , cable UTP, cable coaxial, fibra óptica, etcétera.</a:t>
            </a:r>
          </a:p>
          <a:p>
            <a:r>
              <a:rPr lang="es-MX" dirty="0" smtClean="0">
                <a:solidFill>
                  <a:schemeClr val="accent1">
                    <a:lumMod val="75000"/>
                  </a:schemeClr>
                </a:solidFill>
                <a:latin typeface="Algerian" pitchFamily="82" charset="0"/>
              </a:rPr>
              <a:t>La mayoría de tarjetas traen un zócalo vacío rotulado </a:t>
            </a:r>
            <a:r>
              <a:rPr lang="es-MX" b="1" dirty="0" smtClean="0">
                <a:solidFill>
                  <a:schemeClr val="accent1">
                    <a:lumMod val="75000"/>
                  </a:schemeClr>
                </a:solidFill>
                <a:latin typeface="Algerian" pitchFamily="82" charset="0"/>
              </a:rPr>
              <a:t>BOOT ROM</a:t>
            </a:r>
            <a:r>
              <a:rPr lang="es-MX" dirty="0" smtClean="0">
                <a:solidFill>
                  <a:schemeClr val="accent1">
                    <a:lumMod val="75000"/>
                  </a:schemeClr>
                </a:solidFill>
                <a:latin typeface="Algerian" pitchFamily="82" charset="0"/>
              </a:rPr>
              <a:t>, para incluir una ROM opcional que permite que el equipo arranque desde un servidor de la red con una imagen de un medio de arranque (generalmente un disquete), lo que permite usar equipos sin </a:t>
            </a:r>
            <a:r>
              <a:rPr lang="es-MX" dirty="0" smtClean="0">
                <a:solidFill>
                  <a:schemeClr val="accent1">
                    <a:lumMod val="75000"/>
                  </a:schemeClr>
                </a:solidFill>
                <a:latin typeface="Algerian" pitchFamily="82" charset="0"/>
                <a:hlinkClick r:id="rId8" tooltip="Disco duro"/>
              </a:rPr>
              <a:t>disco duro</a:t>
            </a:r>
            <a:r>
              <a:rPr lang="es-MX" dirty="0" smtClean="0">
                <a:solidFill>
                  <a:schemeClr val="accent1">
                    <a:lumMod val="75000"/>
                  </a:schemeClr>
                </a:solidFill>
                <a:latin typeface="Algerian" pitchFamily="82" charset="0"/>
              </a:rPr>
              <a:t> ni unidad de disquete. El que algunas placas madre ya incorporen esa ROM en su </a:t>
            </a:r>
            <a:r>
              <a:rPr lang="es-MX" dirty="0" smtClean="0">
                <a:solidFill>
                  <a:schemeClr val="accent1">
                    <a:lumMod val="75000"/>
                  </a:schemeClr>
                </a:solidFill>
                <a:latin typeface="Algerian" pitchFamily="82" charset="0"/>
                <a:hlinkClick r:id="rId9" tooltip="BIOS"/>
              </a:rPr>
              <a:t>BIOS</a:t>
            </a:r>
            <a:r>
              <a:rPr lang="es-MX" dirty="0" smtClean="0">
                <a:solidFill>
                  <a:schemeClr val="accent1">
                    <a:lumMod val="75000"/>
                  </a:schemeClr>
                </a:solidFill>
                <a:latin typeface="Algerian" pitchFamily="82" charset="0"/>
              </a:rPr>
              <a:t> y la posibilidad de usar tarjetas </a:t>
            </a:r>
            <a:r>
              <a:rPr lang="es-MX" dirty="0" err="1" smtClean="0">
                <a:solidFill>
                  <a:schemeClr val="accent1">
                    <a:lumMod val="75000"/>
                  </a:schemeClr>
                </a:solidFill>
                <a:latin typeface="Algerian" pitchFamily="82" charset="0"/>
                <a:hlinkClick r:id="rId10" tooltip="CompactFlash"/>
              </a:rPr>
              <a:t>CompactFlash</a:t>
            </a:r>
            <a:r>
              <a:rPr lang="es-MX" dirty="0" smtClean="0">
                <a:solidFill>
                  <a:schemeClr val="accent1">
                    <a:lumMod val="75000"/>
                  </a:schemeClr>
                </a:solidFill>
                <a:latin typeface="Algerian" pitchFamily="82" charset="0"/>
              </a:rPr>
              <a:t> en lugar del disco duro con sólo un adaptador, hace que comience a ser menos frecuente, principalmente en tarjetas de perfil bajo.</a:t>
            </a:r>
          </a:p>
          <a:p>
            <a:endParaRPr lang="es-MX" dirty="0">
              <a:solidFill>
                <a:schemeClr val="accent1">
                  <a:lumMod val="75000"/>
                </a:schemeClr>
              </a:solidFill>
              <a:latin typeface="Algerian" pitchFamily="82" charset="0"/>
            </a:endParaRPr>
          </a:p>
        </p:txBody>
      </p:sp>
      <p:pic>
        <p:nvPicPr>
          <p:cNvPr id="38914" name="Picture 2" descr="http://t1.gstatic.com/images?q=tbn:-5nBHYmkEwGhIM:http://www.faq-mac.com/images/old/tarjeta.jpg">
            <a:hlinkClick r:id="rId11"/>
          </p:cNvPr>
          <p:cNvPicPr>
            <a:picLocks noChangeAspect="1" noChangeArrowheads="1"/>
          </p:cNvPicPr>
          <p:nvPr/>
        </p:nvPicPr>
        <p:blipFill>
          <a:blip r:embed="rId12"/>
          <a:srcRect/>
          <a:stretch>
            <a:fillRect/>
          </a:stretch>
        </p:blipFill>
        <p:spPr bwMode="auto">
          <a:xfrm>
            <a:off x="928662" y="214290"/>
            <a:ext cx="2571768" cy="1285884"/>
          </a:xfrm>
          <a:prstGeom prst="rect">
            <a:avLst/>
          </a:prstGeom>
          <a:ln>
            <a:noFill/>
          </a:ln>
          <a:effectLst>
            <a:softEdge rad="112500"/>
          </a:effectLst>
        </p:spPr>
      </p:pic>
      <p:pic>
        <p:nvPicPr>
          <p:cNvPr id="38916" name="Picture 4" descr="http://t0.gstatic.com/images?q=tbn:L_iM7EmvTR6mpM:http://www.principiantes.info/images/lan/install.gif">
            <a:hlinkClick r:id="rId13"/>
          </p:cNvPr>
          <p:cNvPicPr>
            <a:picLocks noChangeAspect="1" noChangeArrowheads="1"/>
          </p:cNvPicPr>
          <p:nvPr/>
        </p:nvPicPr>
        <p:blipFill>
          <a:blip r:embed="rId14"/>
          <a:srcRect/>
          <a:stretch>
            <a:fillRect/>
          </a:stretch>
        </p:blipFill>
        <p:spPr bwMode="auto">
          <a:xfrm>
            <a:off x="4786314" y="357166"/>
            <a:ext cx="2428892" cy="114300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box(in)">
                                      <p:cBhvr>
                                        <p:cTn id="7" dur="500"/>
                                        <p:tgtEl>
                                          <p:spTgt spid="3891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38916"/>
                                        </p:tgtEl>
                                        <p:attrNameLst>
                                          <p:attrName>style.visibility</p:attrName>
                                        </p:attrNameLst>
                                      </p:cBhvr>
                                      <p:to>
                                        <p:strVal val="visible"/>
                                      </p:to>
                                    </p:set>
                                    <p:animEffect transition="in" filter="wedge">
                                      <p:cBhvr>
                                        <p:cTn id="12" dur="2000"/>
                                        <p:tgtEl>
                                          <p:spTgt spid="38916"/>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to="" calcmode="lin" valueType="num">
                                      <p:cBhvr>
                                        <p:cTn id="17" dur="1" fill="hold"/>
                                        <p:tgtEl>
                                          <p:spTgt spid="3">
                                            <p:txEl>
                                              <p:pRg st="0" end="0"/>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to="" calcmode="lin" valueType="num">
                                      <p:cBhvr>
                                        <p:cTn id="2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TotalTime>
  <Words>370</Words>
  <Application>Microsoft Office PowerPoint</Application>
  <PresentationFormat>Presentación en pantalla (4:3)</PresentationFormat>
  <Paragraphs>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Mirador</vt:lpstr>
      <vt:lpstr>Diapositiva 1</vt:lpstr>
      <vt:lpstr>Diapositiva 2</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user</cp:lastModifiedBy>
  <cp:revision>1</cp:revision>
  <dcterms:created xsi:type="dcterms:W3CDTF">2009-09-30T22:48:45Z</dcterms:created>
  <dcterms:modified xsi:type="dcterms:W3CDTF">2009-09-30T22:56:11Z</dcterms:modified>
</cp:coreProperties>
</file>