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AE21-0E64-4243-BA03-7ACFA91DC927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4575-37A2-47F9-A805-31B806C1EEE0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AE21-0E64-4243-BA03-7ACFA91DC927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4575-37A2-47F9-A805-31B806C1EEE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AE21-0E64-4243-BA03-7ACFA91DC927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4575-37A2-47F9-A805-31B806C1EEE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AE21-0E64-4243-BA03-7ACFA91DC927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4575-37A2-47F9-A805-31B806C1EEE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AE21-0E64-4243-BA03-7ACFA91DC927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4575-37A2-47F9-A805-31B806C1EEE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AE21-0E64-4243-BA03-7ACFA91DC927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4575-37A2-47F9-A805-31B806C1EEE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AE21-0E64-4243-BA03-7ACFA91DC927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4575-37A2-47F9-A805-31B806C1EEE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AE21-0E64-4243-BA03-7ACFA91DC927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4575-37A2-47F9-A805-31B806C1EEE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AE21-0E64-4243-BA03-7ACFA91DC927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4575-37A2-47F9-A805-31B806C1EEE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AE21-0E64-4243-BA03-7ACFA91DC927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4575-37A2-47F9-A805-31B806C1EEE0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020AE21-0E64-4243-BA03-7ACFA91DC927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A5A4575-37A2-47F9-A805-31B806C1EEE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020AE21-0E64-4243-BA03-7ACFA91DC927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A5A4575-37A2-47F9-A805-31B806C1EEE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s.wikipedia.org/wiki/Archivo:Debian4.p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://images.google.com.mx/imgres?imgurl=http://www.softahead.com/data/image/Security_and_Privacy/Covert_Surveillance/Invisible_Spy_Software_2009-92067_Z30.gif&amp;imgrefurl=http://bad-robot.blogspot.com/2008_12_01_archive.html&amp;usg=__IwY98nVvLdge8t7n25EZ68H1-ME=&amp;h=415&amp;w=500&amp;sz=87&amp;hl=es&amp;start=18&amp;um=1&amp;tbnid=bkGlDgdCKm7nYM:&amp;tbnh=108&amp;tbnw=130&amp;prev=/images%3Fq%3Dsoftware%26hl%3Des%26sa%3DN%26um%3D1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Utilidad_(inform%C3%A1tica)" TargetMode="External"/><Relationship Id="rId13" Type="http://schemas.openxmlformats.org/officeDocument/2006/relationships/hyperlink" Target="http://es.wikipedia.org/wiki/Compilador" TargetMode="External"/><Relationship Id="rId18" Type="http://schemas.openxmlformats.org/officeDocument/2006/relationships/hyperlink" Target="http://es.wikipedia.org/wiki/Comando_(inform%C3%A1tica)" TargetMode="External"/><Relationship Id="rId26" Type="http://schemas.openxmlformats.org/officeDocument/2006/relationships/hyperlink" Target="http://es.wikipedia.org/wiki/Software_educativo" TargetMode="External"/><Relationship Id="rId3" Type="http://schemas.openxmlformats.org/officeDocument/2006/relationships/hyperlink" Target="http://es.wikipedia.org/wiki/Sistema_operativo" TargetMode="External"/><Relationship Id="rId21" Type="http://schemas.openxmlformats.org/officeDocument/2006/relationships/hyperlink" Target="http://es.wikipedia.org/wiki/Software_de_aplicaci%C3%B3n" TargetMode="External"/><Relationship Id="rId34" Type="http://schemas.openxmlformats.org/officeDocument/2006/relationships/hyperlink" Target="http://es.wikipedia.org/wiki/Fabricaci%C3%B3n_asistida_por_computadora" TargetMode="External"/><Relationship Id="rId7" Type="http://schemas.openxmlformats.org/officeDocument/2006/relationships/hyperlink" Target="http://es.wikipedia.org/wiki/Servidor_inform%C3%A1tico" TargetMode="External"/><Relationship Id="rId12" Type="http://schemas.openxmlformats.org/officeDocument/2006/relationships/hyperlink" Target="http://es.wikipedia.org/wiki/Editor_de_texto" TargetMode="External"/><Relationship Id="rId17" Type="http://schemas.openxmlformats.org/officeDocument/2006/relationships/hyperlink" Target="http://es.wikipedia.org/wiki/IDE" TargetMode="External"/><Relationship Id="rId25" Type="http://schemas.openxmlformats.org/officeDocument/2006/relationships/hyperlink" Target="http://es.wikipedia.org/wiki/Aplicaci%C3%B3n_ofim%C3%A1tica" TargetMode="External"/><Relationship Id="rId33" Type="http://schemas.openxmlformats.org/officeDocument/2006/relationships/hyperlink" Target="http://es.wikipedia.org/wiki/Dise%C3%B1o_asistido_por_computador" TargetMode="External"/><Relationship Id="rId2" Type="http://schemas.openxmlformats.org/officeDocument/2006/relationships/hyperlink" Target="http://es.wikipedia.org/wiki/Software_de_sistema" TargetMode="External"/><Relationship Id="rId16" Type="http://schemas.openxmlformats.org/officeDocument/2006/relationships/hyperlink" Target="http://es.wikipedia.org/wiki/Depurador" TargetMode="External"/><Relationship Id="rId20" Type="http://schemas.openxmlformats.org/officeDocument/2006/relationships/hyperlink" Target="http://es.wikipedia.org/wiki/GUI" TargetMode="External"/><Relationship Id="rId29" Type="http://schemas.openxmlformats.org/officeDocument/2006/relationships/hyperlink" Target="http://es.wikipedia.org/wiki/Telecomunicacion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/index.php?title=Herramientas_de_Correcci%C3%B3n_y_Optimizaci%C3%B3n&amp;action=edit&amp;redlink=1" TargetMode="External"/><Relationship Id="rId11" Type="http://schemas.openxmlformats.org/officeDocument/2006/relationships/hyperlink" Target="http://es.wikipedia.org/wiki/Lenguaje_de_programaci%C3%B3n" TargetMode="External"/><Relationship Id="rId24" Type="http://schemas.openxmlformats.org/officeDocument/2006/relationships/hyperlink" Target="http://es.wikipedia.org/wiki/Industria" TargetMode="External"/><Relationship Id="rId32" Type="http://schemas.openxmlformats.org/officeDocument/2006/relationships/hyperlink" Target="http://es.wikipedia.org/wiki/C%C3%A1lculo_Num%C3%A9rico" TargetMode="External"/><Relationship Id="rId5" Type="http://schemas.openxmlformats.org/officeDocument/2006/relationships/hyperlink" Target="http://es.wikipedia.org/wiki/Herramienta_de_diagn%C3%B3stico" TargetMode="External"/><Relationship Id="rId15" Type="http://schemas.openxmlformats.org/officeDocument/2006/relationships/hyperlink" Target="http://es.wikipedia.org/wiki/Enlazador" TargetMode="External"/><Relationship Id="rId23" Type="http://schemas.openxmlformats.org/officeDocument/2006/relationships/hyperlink" Target="http://es.wikipedia.org/wiki/Automatizaci%C3%B3n" TargetMode="External"/><Relationship Id="rId28" Type="http://schemas.openxmlformats.org/officeDocument/2006/relationships/hyperlink" Target="http://es.wikipedia.org/wiki/Bases_de_datos" TargetMode="External"/><Relationship Id="rId36" Type="http://schemas.openxmlformats.org/officeDocument/2006/relationships/image" Target="../media/image5.jpeg"/><Relationship Id="rId10" Type="http://schemas.openxmlformats.org/officeDocument/2006/relationships/hyperlink" Target="http://es.wikipedia.org/wiki/Programador" TargetMode="External"/><Relationship Id="rId19" Type="http://schemas.openxmlformats.org/officeDocument/2006/relationships/hyperlink" Target="http://es.wikipedia.org/wiki/Interfaz_gr%C3%A1fica_de_usuario" TargetMode="External"/><Relationship Id="rId31" Type="http://schemas.openxmlformats.org/officeDocument/2006/relationships/hyperlink" Target="http://es.wikipedia.org/wiki/Software_m%C3%A9dico" TargetMode="External"/><Relationship Id="rId4" Type="http://schemas.openxmlformats.org/officeDocument/2006/relationships/hyperlink" Target="http://es.wikipedia.org/wiki/Controlador_de_dispositivo" TargetMode="External"/><Relationship Id="rId9" Type="http://schemas.openxmlformats.org/officeDocument/2006/relationships/hyperlink" Target="http://es.wikipedia.org/wiki/Software_de_programaci%C3%B3n" TargetMode="External"/><Relationship Id="rId14" Type="http://schemas.openxmlformats.org/officeDocument/2006/relationships/hyperlink" Target="http://es.wikipedia.org/wiki/Int%C3%A9rprete_inform%C3%A1tico" TargetMode="External"/><Relationship Id="rId22" Type="http://schemas.openxmlformats.org/officeDocument/2006/relationships/hyperlink" Target="http://es.wikipedia.org/wiki/Sistema_de_control" TargetMode="External"/><Relationship Id="rId27" Type="http://schemas.openxmlformats.org/officeDocument/2006/relationships/hyperlink" Target="http://es.wikipedia.org/wiki/Software_empresarial" TargetMode="External"/><Relationship Id="rId30" Type="http://schemas.openxmlformats.org/officeDocument/2006/relationships/hyperlink" Target="http://es.wikipedia.org/wiki/Videojuegos" TargetMode="External"/><Relationship Id="rId35" Type="http://schemas.openxmlformats.org/officeDocument/2006/relationships/hyperlink" Target="http://images.google.com.mx/imgres?imgurl=http://www.spi.org/images/main-image.gif&amp;imgrefurl=http://www.spi.org/&amp;usg=__qhg7QZ_3nsnx4bq0SGkpUeihBJQ=&amp;h=335&amp;w=850&amp;sz=168&amp;hl=es&amp;start=9&amp;um=1&amp;tbnid=HWt1SO5xWm3dPM:&amp;tbnh=57&amp;tbnw=145&amp;prev=/images%3Fq%3Dsoftware%26hl%3Des%26sa%3DN%26um%3D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14678" y="0"/>
            <a:ext cx="5548322" cy="2071678"/>
          </a:xfrm>
        </p:spPr>
        <p:txBody>
          <a:bodyPr/>
          <a:lstStyle/>
          <a:p>
            <a:r>
              <a:rPr lang="es-MX" dirty="0" smtClean="0"/>
              <a:t>software</a:t>
            </a:r>
            <a:endParaRPr lang="es-MX" dirty="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642918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200" dirty="0">
              <a:latin typeface="Arial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2"/>
              </a:rPr>
              <a:t>  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s-MX" sz="1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3557" name="Picture 5" descr="http://upload.wikimedia.org/wikipedia/commons/thumb/7/7f/Debian4.png/240px-Debian4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4714884"/>
            <a:ext cx="2286000" cy="1714500"/>
          </a:xfrm>
          <a:prstGeom prst="rect">
            <a:avLst/>
          </a:prstGeom>
          <a:noFill/>
        </p:spPr>
      </p:pic>
      <p:pic>
        <p:nvPicPr>
          <p:cNvPr id="23558" name="Picture 6" descr="http://es.wikipedia.org/skins-1.5/common/images/magnify-clip.png">
            <a:hlinkClick r:id="rId2" tooltip="Aumenta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868363"/>
            <a:ext cx="142875" cy="104775"/>
          </a:xfrm>
          <a:prstGeom prst="rect">
            <a:avLst/>
          </a:prstGeom>
          <a:noFill/>
        </p:spPr>
      </p:pic>
      <p:pic>
        <p:nvPicPr>
          <p:cNvPr id="23560" name="Picture 8" descr="http://t1.gstatic.com/images?q=tbn:bkGlDgdCKm7nYM:http://www.softahead.com/data/image/Security_and_Privacy/Covert_Surveillance/Invisible_Spy_Software_2009-92067_Z30.gif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14744" y="1000108"/>
            <a:ext cx="2571768" cy="1643074"/>
          </a:xfrm>
          <a:prstGeom prst="rect">
            <a:avLst/>
          </a:prstGeom>
          <a:noFill/>
        </p:spPr>
      </p:pic>
      <p:sp>
        <p:nvSpPr>
          <p:cNvPr id="11" name="10 Rectángulo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Es el conjunto de los programas de cómputo, procedimientos, reglas, documentación y datos asociados que forman parte de las operaciones de un sistema de computación.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12" name="11 Rectángulo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Es el conjunto de los programas de cómputo, procedimientos, reglas, documentación y datos asociados que forman parte de las operaciones de un sistema de computación.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701784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Se clasifican en: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85795"/>
            <a:ext cx="8229600" cy="5615006"/>
          </a:xfrm>
        </p:spPr>
        <p:txBody>
          <a:bodyPr>
            <a:noAutofit/>
          </a:bodyPr>
          <a:lstStyle/>
          <a:p>
            <a:r>
              <a:rPr lang="es-MX" sz="1000" b="1" dirty="0" smtClean="0">
                <a:solidFill>
                  <a:schemeClr val="bg1"/>
                </a:solidFill>
                <a:hlinkClick r:id="rId2" tooltip="Software de sistema"/>
              </a:rPr>
              <a:t>Software </a:t>
            </a:r>
            <a:r>
              <a:rPr lang="es-MX" sz="1000" b="1" dirty="0" smtClean="0">
                <a:solidFill>
                  <a:schemeClr val="bg1"/>
                </a:solidFill>
                <a:hlinkClick r:id="rId2" tooltip="Software de sistema"/>
              </a:rPr>
              <a:t>de sistema</a:t>
            </a:r>
            <a:r>
              <a:rPr lang="es-MX" sz="1000" b="1" dirty="0" smtClean="0">
                <a:solidFill>
                  <a:schemeClr val="bg1"/>
                </a:solidFill>
              </a:rPr>
              <a:t>: Su objetivo es desvincular adecuadamente al usuario y al programador de los detalles de la computadora en particular que se use, aislándolo especialmente del procesamiento referido a las características internas de: memoria, discos, puertos y dispositivos de comunicaciones, impresoras, pantallas, teclados, etc. El software de sistema le procura al usuario y programador adecuadas interfaces de alto nivel, herramientas y utilidades de apoyo que permiten su mantenimiento. Incluye entre otros: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3" tooltip="Sistema operativo"/>
              </a:rPr>
              <a:t>Sistemas operativos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4" tooltip="Controlador de dispositivo"/>
              </a:rPr>
              <a:t>Controladores de dispositivos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5" tooltip="Herramienta de diagnóstico"/>
              </a:rPr>
              <a:t>Herramientas de diagnóstico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6" tooltip="Herramientas de Corrección y Optimización (aún no redactado)"/>
              </a:rPr>
              <a:t>Herramientas de Corrección y Optimización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7" tooltip="Servidor informático"/>
              </a:rPr>
              <a:t>Servidores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8" tooltip="Utilidad (informática)"/>
              </a:rPr>
              <a:t>Utilidades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es-MX" sz="1000" b="1" dirty="0" smtClean="0">
                <a:solidFill>
                  <a:schemeClr val="bg1"/>
                </a:solidFill>
                <a:hlinkClick r:id="rId9" tooltip="Software de programación"/>
              </a:rPr>
              <a:t>Software de programación</a:t>
            </a:r>
            <a:r>
              <a:rPr lang="es-MX" sz="1000" b="1" dirty="0" smtClean="0">
                <a:solidFill>
                  <a:schemeClr val="bg1"/>
                </a:solidFill>
              </a:rPr>
              <a:t>: Es el conjunto de herramientas que permiten al </a:t>
            </a:r>
            <a:r>
              <a:rPr lang="es-MX" sz="1000" b="1" dirty="0" smtClean="0">
                <a:solidFill>
                  <a:schemeClr val="bg1"/>
                </a:solidFill>
                <a:hlinkClick r:id="rId10" tooltip="Programador"/>
              </a:rPr>
              <a:t>programador</a:t>
            </a:r>
            <a:r>
              <a:rPr lang="es-MX" sz="1000" b="1" dirty="0" smtClean="0">
                <a:solidFill>
                  <a:schemeClr val="bg1"/>
                </a:solidFill>
              </a:rPr>
              <a:t> desarrollar programas informáticos, usando diferentes alternativas y </a:t>
            </a:r>
            <a:r>
              <a:rPr lang="es-MX" sz="1000" b="1" dirty="0" smtClean="0">
                <a:solidFill>
                  <a:schemeClr val="bg1"/>
                </a:solidFill>
                <a:hlinkClick r:id="rId11" tooltip="Lenguaje de programación"/>
              </a:rPr>
              <a:t>lenguajes de programación</a:t>
            </a:r>
            <a:r>
              <a:rPr lang="es-MX" sz="1000" b="1" dirty="0" smtClean="0">
                <a:solidFill>
                  <a:schemeClr val="bg1"/>
                </a:solidFill>
              </a:rPr>
              <a:t>, de una manera práctica. Incluye entre otros: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12" tooltip="Editor de texto"/>
              </a:rPr>
              <a:t>Editores de texto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13" tooltip="Compilador"/>
              </a:rPr>
              <a:t>Compiladores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14" tooltip="Intérprete informático"/>
              </a:rPr>
              <a:t>Intérpretes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15" tooltip="Enlazador"/>
              </a:rPr>
              <a:t>Enlazadores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16" tooltip="Depurador"/>
              </a:rPr>
              <a:t>Depuradores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</a:rPr>
              <a:t>Entornos de Desarrollo Integrados (</a:t>
            </a:r>
            <a:r>
              <a:rPr lang="es-MX" sz="1000" b="1" dirty="0" smtClean="0">
                <a:solidFill>
                  <a:schemeClr val="bg1"/>
                </a:solidFill>
                <a:hlinkClick r:id="rId17" tooltip="IDE"/>
              </a:rPr>
              <a:t>IDE</a:t>
            </a:r>
            <a:r>
              <a:rPr lang="es-MX" sz="1000" b="1" dirty="0" smtClean="0">
                <a:solidFill>
                  <a:schemeClr val="bg1"/>
                </a:solidFill>
              </a:rPr>
              <a:t>): Agrupan las anteriores herramientas, usualmente en un entorno visual, de forma tal que el programador no necesite introducir múltiples </a:t>
            </a:r>
            <a:r>
              <a:rPr lang="es-MX" sz="1000" b="1" dirty="0" smtClean="0">
                <a:solidFill>
                  <a:schemeClr val="bg1"/>
                </a:solidFill>
                <a:hlinkClick r:id="rId18" tooltip="Comando (informática)"/>
              </a:rPr>
              <a:t>comandos</a:t>
            </a:r>
            <a:r>
              <a:rPr lang="es-MX" sz="1000" b="1" dirty="0" smtClean="0">
                <a:solidFill>
                  <a:schemeClr val="bg1"/>
                </a:solidFill>
              </a:rPr>
              <a:t> para compilar, interpretar, depurar, etc. Habitualmente cuentan con una avanzada </a:t>
            </a:r>
            <a:r>
              <a:rPr lang="es-MX" sz="1000" b="1" dirty="0" smtClean="0">
                <a:solidFill>
                  <a:schemeClr val="bg1"/>
                </a:solidFill>
                <a:hlinkClick r:id="rId19" tooltip="Interfaz gráfica de usuario"/>
              </a:rPr>
              <a:t>interfaz gráfica de usuario</a:t>
            </a:r>
            <a:r>
              <a:rPr lang="es-MX" sz="1000" b="1" dirty="0" smtClean="0">
                <a:solidFill>
                  <a:schemeClr val="bg1"/>
                </a:solidFill>
              </a:rPr>
              <a:t> (</a:t>
            </a:r>
            <a:r>
              <a:rPr lang="es-MX" sz="1000" b="1" dirty="0" smtClean="0">
                <a:solidFill>
                  <a:schemeClr val="bg1"/>
                </a:solidFill>
                <a:hlinkClick r:id="rId20" tooltip="GUI"/>
              </a:rPr>
              <a:t>GUI</a:t>
            </a:r>
            <a:r>
              <a:rPr lang="es-MX" sz="1000" b="1" dirty="0" smtClean="0">
                <a:solidFill>
                  <a:schemeClr val="bg1"/>
                </a:solidFill>
              </a:rPr>
              <a:t>). </a:t>
            </a:r>
          </a:p>
          <a:p>
            <a:r>
              <a:rPr lang="es-MX" sz="1000" b="1" dirty="0" smtClean="0">
                <a:solidFill>
                  <a:schemeClr val="bg1"/>
                </a:solidFill>
                <a:hlinkClick r:id="rId21" tooltip="Software de aplicación"/>
              </a:rPr>
              <a:t>Software de aplicación</a:t>
            </a:r>
            <a:r>
              <a:rPr lang="es-MX" sz="1000" b="1" dirty="0" smtClean="0">
                <a:solidFill>
                  <a:schemeClr val="bg1"/>
                </a:solidFill>
              </a:rPr>
              <a:t>: Es aquel que permite a los usuarios llevar a cabo una o varias tareas específicas, en cualquier campo de actividad susceptible de ser automatizado o asistido, con especial énfasis en los negocios. Incluye entre otros: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</a:rPr>
              <a:t>Aplicaciones para </a:t>
            </a:r>
            <a:r>
              <a:rPr lang="es-MX" sz="1000" b="1" dirty="0" smtClean="0">
                <a:solidFill>
                  <a:schemeClr val="bg1"/>
                </a:solidFill>
                <a:hlinkClick r:id="rId22" tooltip="Sistema de control"/>
              </a:rPr>
              <a:t>Control de sistemas</a:t>
            </a:r>
            <a:r>
              <a:rPr lang="es-MX" sz="1000" b="1" dirty="0" smtClean="0">
                <a:solidFill>
                  <a:schemeClr val="bg1"/>
                </a:solidFill>
              </a:rPr>
              <a:t> y </a:t>
            </a:r>
            <a:r>
              <a:rPr lang="es-MX" sz="1000" b="1" dirty="0" smtClean="0">
                <a:solidFill>
                  <a:schemeClr val="bg1"/>
                </a:solidFill>
                <a:hlinkClick r:id="rId23" tooltip="Automatización"/>
              </a:rPr>
              <a:t>automatización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  <a:r>
              <a:rPr lang="es-MX" sz="1000" b="1" dirty="0" smtClean="0">
                <a:solidFill>
                  <a:schemeClr val="bg1"/>
                </a:solidFill>
                <a:hlinkClick r:id="rId24" tooltip="Industria"/>
              </a:rPr>
              <a:t>industrial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25" tooltip="Aplicación ofimática"/>
              </a:rPr>
              <a:t>Aplicaciones ofimáticas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26" tooltip="Software educativo"/>
              </a:rPr>
              <a:t>Software educativo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27" tooltip="Software empresarial"/>
              </a:rPr>
              <a:t>Software empresarial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28" tooltip="Bases de datos"/>
              </a:rPr>
              <a:t>Bases de datos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29" tooltip="Telecomunicaciones"/>
              </a:rPr>
              <a:t>Telecomunicaciones</a:t>
            </a:r>
            <a:r>
              <a:rPr lang="es-MX" sz="1000" b="1" dirty="0" smtClean="0">
                <a:solidFill>
                  <a:schemeClr val="bg1"/>
                </a:solidFill>
              </a:rPr>
              <a:t> (p.ej. internet y toda su estructura lógica)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30" tooltip="Videojuegos"/>
              </a:rPr>
              <a:t>Videojuegos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  <a:hlinkClick r:id="rId31" tooltip="Software médico"/>
              </a:rPr>
              <a:t>Software médico</a:t>
            </a:r>
            <a:r>
              <a:rPr lang="es-MX" sz="1000" b="1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</a:rPr>
              <a:t>Software de </a:t>
            </a:r>
            <a:r>
              <a:rPr lang="es-MX" sz="1000" b="1" dirty="0" smtClean="0">
                <a:solidFill>
                  <a:schemeClr val="bg1"/>
                </a:solidFill>
                <a:hlinkClick r:id="rId32" tooltip="Cálculo Numérico"/>
              </a:rPr>
              <a:t>Cálculo Numérico</a:t>
            </a:r>
            <a:r>
              <a:rPr lang="es-MX" sz="1000" b="1" dirty="0" smtClean="0">
                <a:solidFill>
                  <a:schemeClr val="bg1"/>
                </a:solidFill>
              </a:rPr>
              <a:t> y simbólico.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</a:rPr>
              <a:t>Software de </a:t>
            </a:r>
            <a:r>
              <a:rPr lang="es-MX" sz="1000" b="1" dirty="0" smtClean="0">
                <a:solidFill>
                  <a:schemeClr val="bg1"/>
                </a:solidFill>
                <a:hlinkClick r:id="rId33" tooltip="Diseño asistido por computador"/>
              </a:rPr>
              <a:t>Diseño Asistido</a:t>
            </a:r>
            <a:r>
              <a:rPr lang="es-MX" sz="1000" b="1" dirty="0" smtClean="0">
                <a:solidFill>
                  <a:schemeClr val="bg1"/>
                </a:solidFill>
              </a:rPr>
              <a:t> (CAD) </a:t>
            </a:r>
          </a:p>
          <a:p>
            <a:pPr lvl="1"/>
            <a:r>
              <a:rPr lang="es-MX" sz="1000" b="1" dirty="0" smtClean="0">
                <a:solidFill>
                  <a:schemeClr val="bg1"/>
                </a:solidFill>
              </a:rPr>
              <a:t>Software de Control Numérico (</a:t>
            </a:r>
            <a:r>
              <a:rPr lang="es-MX" sz="1000" b="1" dirty="0" smtClean="0">
                <a:solidFill>
                  <a:schemeClr val="bg1"/>
                </a:solidFill>
                <a:hlinkClick r:id="rId34" tooltip="Fabricación asistida por computadora"/>
              </a:rPr>
              <a:t>CAM</a:t>
            </a:r>
            <a:r>
              <a:rPr lang="es-MX" sz="1000" b="1" dirty="0" smtClean="0">
                <a:solidFill>
                  <a:schemeClr val="bg1"/>
                </a:solidFill>
              </a:rPr>
              <a:t>) </a:t>
            </a:r>
          </a:p>
          <a:p>
            <a:endParaRPr lang="es-MX" sz="1000" b="1" dirty="0">
              <a:solidFill>
                <a:schemeClr val="bg1"/>
              </a:solidFill>
            </a:endParaRPr>
          </a:p>
        </p:txBody>
      </p:sp>
      <p:pic>
        <p:nvPicPr>
          <p:cNvPr id="26626" name="Picture 2" descr="http://t1.gstatic.com/images?q=tbn:HWt1SO5xWm3dPM:http://www.spi.org/images/main-image.gif">
            <a:hlinkClick r:id="rId35"/>
          </p:cNvPr>
          <p:cNvPicPr>
            <a:picLocks noChangeAspect="1" noChangeArrowheads="1"/>
          </p:cNvPicPr>
          <p:nvPr/>
        </p:nvPicPr>
        <p:blipFill>
          <a:blip r:embed="rId36"/>
          <a:srcRect/>
          <a:stretch>
            <a:fillRect/>
          </a:stretch>
        </p:blipFill>
        <p:spPr bwMode="auto">
          <a:xfrm>
            <a:off x="5143504" y="3500438"/>
            <a:ext cx="3143272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</TotalTime>
  <Words>350</Words>
  <Application>Microsoft Office PowerPoint</Application>
  <PresentationFormat>Presentación en pantalla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Módulo</vt:lpstr>
      <vt:lpstr>software</vt:lpstr>
      <vt:lpstr>Se clasifican en: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creator>user</dc:creator>
  <cp:lastModifiedBy>user</cp:lastModifiedBy>
  <cp:revision>2</cp:revision>
  <dcterms:created xsi:type="dcterms:W3CDTF">2009-10-05T21:08:45Z</dcterms:created>
  <dcterms:modified xsi:type="dcterms:W3CDTF">2009-10-05T21:19:55Z</dcterms:modified>
</cp:coreProperties>
</file>