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65D6E1-A248-4F85-AA34-FD726D3FB64D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AE8476-0068-43CC-8561-9ED4C348AD9A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Videoconsola" TargetMode="External"/><Relationship Id="rId13" Type="http://schemas.openxmlformats.org/officeDocument/2006/relationships/hyperlink" Target="http://es.wikipedia.org/wiki/CompactFlash" TargetMode="External"/><Relationship Id="rId18" Type="http://schemas.openxmlformats.org/officeDocument/2006/relationships/hyperlink" Target="http://es.wikipedia.org/wiki/IEEE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es.wikipedia.org/wiki/Placa_madre" TargetMode="External"/><Relationship Id="rId12" Type="http://schemas.openxmlformats.org/officeDocument/2006/relationships/hyperlink" Target="http://es.wikipedia.org/wiki/PCMCIA" TargetMode="External"/><Relationship Id="rId17" Type="http://schemas.openxmlformats.org/officeDocument/2006/relationships/hyperlink" Target="http://es.wikipedia.org/wiki/Apple_Macintosh" TargetMode="External"/><Relationship Id="rId2" Type="http://schemas.openxmlformats.org/officeDocument/2006/relationships/hyperlink" Target="http://es.wikipedia.org/wiki/Archivo:Tarjeta_red_isa.jpg" TargetMode="External"/><Relationship Id="rId16" Type="http://schemas.openxmlformats.org/officeDocument/2006/relationships/hyperlink" Target="http://es.wikipedia.org/wiki/Direcci%C3%B3n_MA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Impresora" TargetMode="External"/><Relationship Id="rId11" Type="http://schemas.openxmlformats.org/officeDocument/2006/relationships/hyperlink" Target="http://es.wikipedia.org/wiki/Sega_Dreamcast" TargetMode="External"/><Relationship Id="rId5" Type="http://schemas.openxmlformats.org/officeDocument/2006/relationships/hyperlink" Target="http://es.wikipedia.org/wiki/Ordenador" TargetMode="External"/><Relationship Id="rId15" Type="http://schemas.openxmlformats.org/officeDocument/2006/relationships/hyperlink" Target="http://es.wikipedia.org/wiki/PDA" TargetMode="External"/><Relationship Id="rId10" Type="http://schemas.openxmlformats.org/officeDocument/2006/relationships/hyperlink" Target="http://es.wikipedia.org/wiki/Notebook" TargetMode="External"/><Relationship Id="rId19" Type="http://schemas.openxmlformats.org/officeDocument/2006/relationships/hyperlink" Target="http://es.wikipedia.org/wiki/OUI" TargetMode="External"/><Relationship Id="rId4" Type="http://schemas.openxmlformats.org/officeDocument/2006/relationships/hyperlink" Target="http://es.wikipedia.org/wiki/Tarjeta_de_expansi%C3%B3n" TargetMode="External"/><Relationship Id="rId9" Type="http://schemas.openxmlformats.org/officeDocument/2006/relationships/hyperlink" Target="http://es.wikipedia.org/wiki/Xbox" TargetMode="External"/><Relationship Id="rId14" Type="http://schemas.openxmlformats.org/officeDocument/2006/relationships/hyperlink" Target="http://es.wikipedia.org/wiki/Secure_Digit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upload.wikimedia.org/wikipedia/commons/thumb/1/1f/Tarjeta_red_isa.jpg/215px-Tarjeta_red_is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22000">
            <a:off x="3063967" y="3023248"/>
            <a:ext cx="2893517" cy="20187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648" cy="1500198"/>
          </a:xfrm>
        </p:spPr>
        <p:txBody>
          <a:bodyPr/>
          <a:lstStyle/>
          <a:p>
            <a:pPr algn="ctr"/>
            <a:r>
              <a:rPr lang="es-ES" dirty="0" smtClean="0"/>
              <a:t>TARJETAS DE RED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1928802"/>
            <a:ext cx="7854696" cy="4643470"/>
          </a:xfrm>
        </p:spPr>
        <p:txBody>
          <a:bodyPr>
            <a:normAutofit/>
          </a:bodyPr>
          <a:lstStyle/>
          <a:p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Aunque el término </a:t>
            </a:r>
            <a:r>
              <a:rPr lang="es-ES" sz="1600" b="1" dirty="0" smtClean="0">
                <a:solidFill>
                  <a:schemeClr val="bg1"/>
                </a:solidFill>
                <a:latin typeface="Antique Olive" pitchFamily="34" charset="0"/>
              </a:rPr>
              <a:t>tarjeta de red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se suele asociar a una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4" tooltip="Tarjeta de expansión"/>
              </a:rPr>
              <a:t>tarjeta de expansión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insertada en una ranura interna de un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5" tooltip="Ordenador"/>
              </a:rPr>
              <a:t>ordenador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o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6" tooltip="Impresora"/>
              </a:rPr>
              <a:t>impresora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, se suele utilizar para referirse también a dispositivos embebidos en la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7" tooltip="Placa madre"/>
              </a:rPr>
              <a:t>placa madre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del equipo, como las interfaces presentes en la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8" tooltip="Videoconsola"/>
              </a:rPr>
              <a:t>videoconsola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9" tooltip="Xbox"/>
              </a:rPr>
              <a:t>Xbox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o los modernos </a:t>
            </a:r>
            <a:r>
              <a:rPr lang="es-ES" sz="1600" dirty="0" err="1" smtClean="0">
                <a:solidFill>
                  <a:schemeClr val="bg1"/>
                </a:solidFill>
                <a:latin typeface="Antique Olive" pitchFamily="34" charset="0"/>
                <a:hlinkClick r:id="rId10" tooltip="Notebook"/>
              </a:rPr>
              <a:t>notebooks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. Igualmente se usa para expansiones con el mismo fin que en nada recuerdan a la típica tarjeta con chips y conectores soldados, como la interfaz de red para la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11" tooltip="Sega Dreamcast"/>
              </a:rPr>
              <a:t>Sega </a:t>
            </a:r>
            <a:r>
              <a:rPr lang="es-ES" sz="1600" dirty="0" err="1" smtClean="0">
                <a:solidFill>
                  <a:schemeClr val="bg1"/>
                </a:solidFill>
                <a:latin typeface="Antique Olive" pitchFamily="34" charset="0"/>
                <a:hlinkClick r:id="rId11" tooltip="Sega Dreamcast"/>
              </a:rPr>
              <a:t>Dreamcast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, las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12" tooltip="PCMCIA"/>
              </a:rPr>
              <a:t>PCMCIA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, o las tarjetas con conector y factor de forma </a:t>
            </a:r>
            <a:r>
              <a:rPr lang="es-ES" sz="1600" dirty="0" err="1" smtClean="0">
                <a:solidFill>
                  <a:schemeClr val="bg1"/>
                </a:solidFill>
                <a:latin typeface="Antique Olive" pitchFamily="34" charset="0"/>
                <a:hlinkClick r:id="rId13" tooltip="CompactFlash"/>
              </a:rPr>
              <a:t>CompactFlash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y </a:t>
            </a:r>
            <a:r>
              <a:rPr lang="es-ES" sz="1600" dirty="0" err="1" smtClean="0">
                <a:solidFill>
                  <a:schemeClr val="bg1"/>
                </a:solidFill>
                <a:latin typeface="Antique Olive" pitchFamily="34" charset="0"/>
                <a:hlinkClick r:id="rId14" tooltip="Secure Digital"/>
              </a:rPr>
              <a:t>Secure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14" tooltip="Secure Digital"/>
              </a:rPr>
              <a:t> Digital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SIO utilizados en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15" tooltip="PDA"/>
              </a:rPr>
              <a:t>PDAs</a:t>
            </a:r>
            <a:endParaRPr lang="es-ES" sz="1600" dirty="0" smtClean="0">
              <a:solidFill>
                <a:schemeClr val="bg1"/>
              </a:solidFill>
              <a:latin typeface="Antique Olive" pitchFamily="34" charset="0"/>
            </a:endParaRPr>
          </a:p>
          <a:p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Cada tarjeta de red tiene un número de identificación único de 48 bits, en hexadecimal llamado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16" tooltip="Dirección MAC"/>
              </a:rPr>
              <a:t>dirección MAC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(no confundir con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17" tooltip="Apple Macintosh"/>
              </a:rPr>
              <a:t>Apple Macintosh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). Estas direcciones hardware únicas son administradas por el </a:t>
            </a:r>
            <a:r>
              <a:rPr lang="es-ES" sz="1600" dirty="0" err="1" smtClean="0">
                <a:solidFill>
                  <a:schemeClr val="bg1"/>
                </a:solidFill>
                <a:latin typeface="Antique Olive" pitchFamily="34" charset="0"/>
              </a:rPr>
              <a:t>Institute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of </a:t>
            </a:r>
            <a:r>
              <a:rPr lang="es-ES" sz="1600" dirty="0" err="1" smtClean="0">
                <a:solidFill>
                  <a:schemeClr val="bg1"/>
                </a:solidFill>
                <a:latin typeface="Antique Olive" pitchFamily="34" charset="0"/>
              </a:rPr>
              <a:t>Electronic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and </a:t>
            </a:r>
            <a:r>
              <a:rPr lang="es-ES" sz="1600" dirty="0" err="1" smtClean="0">
                <a:solidFill>
                  <a:schemeClr val="bg1"/>
                </a:solidFill>
                <a:latin typeface="Antique Olive" pitchFamily="34" charset="0"/>
              </a:rPr>
              <a:t>Electrical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</a:t>
            </a:r>
            <a:r>
              <a:rPr lang="es-ES" sz="1600" dirty="0" err="1" smtClean="0">
                <a:solidFill>
                  <a:schemeClr val="bg1"/>
                </a:solidFill>
                <a:latin typeface="Antique Olive" pitchFamily="34" charset="0"/>
              </a:rPr>
              <a:t>Engineers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(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18" tooltip="IEEE"/>
              </a:rPr>
              <a:t>IEEE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). Los tres primeros octetos del número MAC son conocidos como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19" tooltip="OUI"/>
              </a:rPr>
              <a:t>OUI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 e identifican a proveedores específicos y son designados por la 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  <a:hlinkClick r:id="rId18" tooltip="IEEE"/>
              </a:rPr>
              <a:t>IEEE</a:t>
            </a:r>
            <a:r>
              <a:rPr lang="es-ES" sz="1600" dirty="0" smtClean="0">
                <a:solidFill>
                  <a:schemeClr val="bg1"/>
                </a:solidFill>
                <a:latin typeface="Antique Olive" pitchFamily="34" charset="0"/>
              </a:rPr>
              <a:t>.</a:t>
            </a:r>
          </a:p>
          <a:p>
            <a:endParaRPr lang="es-ES" sz="1100" dirty="0">
              <a:latin typeface="Antique Olive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176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TARJETAS DE RED</vt:lpstr>
    </vt:vector>
  </TitlesOfParts>
  <Company>monarca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TARJETAS DE RED</dc:title>
  <dc:creator>monarca</dc:creator>
  <cp:lastModifiedBy>monarca</cp:lastModifiedBy>
  <cp:revision>1</cp:revision>
  <dcterms:created xsi:type="dcterms:W3CDTF">2006-01-01T12:28:56Z</dcterms:created>
  <dcterms:modified xsi:type="dcterms:W3CDTF">2006-01-01T12:35:27Z</dcterms:modified>
</cp:coreProperties>
</file>