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55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5" name="4 Marcador de pie de página"/>
          <p:cNvSpPr>
            <a:spLocks noGrp="1"/>
          </p:cNvSpPr>
          <p:nvPr>
            <p:ph type="ftr" sz="quarter" idx="11"/>
          </p:nvPr>
        </p:nvSpPr>
        <p:spPr>
          <a:xfrm>
            <a:off x="2640597" y="6377459"/>
            <a:ext cx="3836404" cy="365125"/>
          </a:xfrm>
        </p:spPr>
        <p:txBody>
          <a:bodyPr/>
          <a:lstStyle/>
          <a:p>
            <a:endParaRPr lang="es-MX"/>
          </a:p>
        </p:txBody>
      </p:sp>
      <p:sp>
        <p:nvSpPr>
          <p:cNvPr id="6" name="5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C930A32-174A-4136-B9F3-C84CAB2C3999}" type="datetimeFigureOut">
              <a:rPr lang="es-MX" smtClean="0"/>
              <a:t>05/10/2009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35835BF-BE34-4338-A6DB-04AA2382F498}" type="slidenum">
              <a:rPr lang="es-MX" smtClean="0"/>
              <a:t>‹Nº›</a:t>
            </a:fld>
            <a:endParaRPr lang="es-MX"/>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2C930A32-174A-4136-B9F3-C84CAB2C3999}" type="datetimeFigureOut">
              <a:rPr lang="es-MX" smtClean="0"/>
              <a:t>05/10/2009</a:t>
            </a:fld>
            <a:endParaRPr lang="es-MX"/>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p>
        </p:txBody>
      </p:sp>
      <p:sp>
        <p:nvSpPr>
          <p:cNvPr id="7" name="6 Marcador de número de diapositiva"/>
          <p:cNvSpPr>
            <a:spLocks noGrp="1"/>
          </p:cNvSpPr>
          <p:nvPr>
            <p:ph type="sldNum" sz="quarter" idx="12"/>
          </p:nvPr>
        </p:nvSpPr>
        <p:spPr>
          <a:xfrm>
            <a:off x="8339328" y="1170432"/>
            <a:ext cx="733864" cy="201168"/>
          </a:xfrm>
        </p:spPr>
        <p:txBody>
          <a:bodyPr/>
          <a:lstStyle/>
          <a:p>
            <a:fld id="{D35835BF-BE34-4338-A6DB-04AA2382F498}"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C930A32-174A-4136-B9F3-C84CAB2C3999}" type="datetimeFigureOut">
              <a:rPr lang="es-MX" smtClean="0"/>
              <a:t>05/10/2009</a:t>
            </a:fld>
            <a:endParaRPr lang="es-MX"/>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35835BF-BE34-4338-A6DB-04AA2382F49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CMYK" TargetMode="External"/><Relationship Id="rId3" Type="http://schemas.openxmlformats.org/officeDocument/2006/relationships/image" Target="../media/image2.png"/><Relationship Id="rId7" Type="http://schemas.openxmlformats.org/officeDocument/2006/relationships/hyperlink" Target="http://es.wikipedia.org/wiki/T%C3%B3ner" TargetMode="External"/><Relationship Id="rId2" Type="http://schemas.openxmlformats.org/officeDocument/2006/relationships/hyperlink" Target="http://es.wikipedia.org/wiki/Archivo:FujiXeroxDocuColourLaserPrint_C1110B.PNG" TargetMode="External"/><Relationship Id="rId1" Type="http://schemas.openxmlformats.org/officeDocument/2006/relationships/slideLayout" Target="../slideLayouts/slideLayout1.xml"/><Relationship Id="rId6" Type="http://schemas.openxmlformats.org/officeDocument/2006/relationships/hyperlink" Target="http://es.wikipedia.org/wiki/Impresora" TargetMode="External"/><Relationship Id="rId5" Type="http://schemas.openxmlformats.org/officeDocument/2006/relationships/image" Target="../media/image3.jpeg"/><Relationship Id="rId4" Type="http://schemas.openxmlformats.org/officeDocument/2006/relationships/hyperlink" Target="http://es.wikipedia.org/wiki/Archivo:LaserJet1012.jpg" TargetMode="External"/><Relationship Id="rId9" Type="http://schemas.openxmlformats.org/officeDocument/2006/relationships/hyperlink" Target="http://es.wikipedia.org/wiki/Impresora_de_inyecci%C3%B3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upload.wikimedia.org/wikipedia/commons/thumb/b/b7/FujiXeroxDocuColourLaserPrint_C1110B.PNG/250px-FujiXeroxDocuColourLaserPrint_C1110B.PNG">
            <a:hlinkClick r:id="rId2"/>
          </p:cNvPr>
          <p:cNvPicPr>
            <a:picLocks noChangeAspect="1" noChangeArrowheads="1"/>
          </p:cNvPicPr>
          <p:nvPr/>
        </p:nvPicPr>
        <p:blipFill>
          <a:blip r:embed="rId3"/>
          <a:srcRect/>
          <a:stretch>
            <a:fillRect/>
          </a:stretch>
        </p:blipFill>
        <p:spPr bwMode="auto">
          <a:xfrm>
            <a:off x="428596" y="1785926"/>
            <a:ext cx="2381250" cy="1676400"/>
          </a:xfrm>
          <a:prstGeom prst="rect">
            <a:avLst/>
          </a:prstGeom>
          <a:noFill/>
        </p:spPr>
      </p:pic>
      <p:pic>
        <p:nvPicPr>
          <p:cNvPr id="23556" name="Picture 4" descr="http://upload.wikimedia.org/wikipedia/commons/thumb/2/2c/LaserJet1012.jpg/250px-LaserJet1012.jpg">
            <a:hlinkClick r:id="rId4"/>
          </p:cNvPr>
          <p:cNvPicPr>
            <a:picLocks noChangeAspect="1" noChangeArrowheads="1"/>
          </p:cNvPicPr>
          <p:nvPr/>
        </p:nvPicPr>
        <p:blipFill>
          <a:blip r:embed="rId5"/>
          <a:srcRect/>
          <a:stretch>
            <a:fillRect/>
          </a:stretch>
        </p:blipFill>
        <p:spPr bwMode="auto">
          <a:xfrm>
            <a:off x="5286380" y="3429000"/>
            <a:ext cx="2381250" cy="1905000"/>
          </a:xfrm>
          <a:prstGeom prst="rect">
            <a:avLst/>
          </a:prstGeom>
          <a:noFill/>
        </p:spPr>
      </p:pic>
      <p:sp>
        <p:nvSpPr>
          <p:cNvPr id="2" name="1 Título"/>
          <p:cNvSpPr>
            <a:spLocks noGrp="1"/>
          </p:cNvSpPr>
          <p:nvPr>
            <p:ph type="ctrTitle"/>
          </p:nvPr>
        </p:nvSpPr>
        <p:spPr>
          <a:xfrm>
            <a:off x="685800" y="500042"/>
            <a:ext cx="8077200" cy="785818"/>
          </a:xfrm>
        </p:spPr>
        <p:txBody>
          <a:bodyPr/>
          <a:lstStyle/>
          <a:p>
            <a:pPr algn="ctr"/>
            <a:r>
              <a:rPr lang="es-MX" dirty="0" smtClean="0"/>
              <a:t>laser</a:t>
            </a:r>
            <a:endParaRPr lang="es-MX" dirty="0"/>
          </a:p>
        </p:txBody>
      </p:sp>
      <p:sp>
        <p:nvSpPr>
          <p:cNvPr id="4" name="3 Rectángulo"/>
          <p:cNvSpPr/>
          <p:nvPr/>
        </p:nvSpPr>
        <p:spPr>
          <a:xfrm>
            <a:off x="142844" y="1571611"/>
            <a:ext cx="9001156" cy="5078313"/>
          </a:xfrm>
          <a:prstGeom prst="rect">
            <a:avLst/>
          </a:prstGeom>
        </p:spPr>
        <p:txBody>
          <a:bodyPr wrap="square">
            <a:spAutoFit/>
          </a:bodyPr>
          <a:lstStyle/>
          <a:p>
            <a:r>
              <a:rPr lang="es-MX" dirty="0" smtClean="0">
                <a:solidFill>
                  <a:schemeClr val="accent2">
                    <a:lumMod val="75000"/>
                  </a:schemeClr>
                </a:solidFill>
              </a:rPr>
              <a:t>Una </a:t>
            </a:r>
            <a:r>
              <a:rPr lang="es-MX" b="1" dirty="0" smtClean="0">
                <a:solidFill>
                  <a:schemeClr val="accent2">
                    <a:lumMod val="75000"/>
                  </a:schemeClr>
                </a:solidFill>
              </a:rPr>
              <a:t>impresora láser</a:t>
            </a:r>
            <a:r>
              <a:rPr lang="es-MX" dirty="0" smtClean="0">
                <a:solidFill>
                  <a:schemeClr val="accent2">
                    <a:lumMod val="75000"/>
                  </a:schemeClr>
                </a:solidFill>
              </a:rPr>
              <a:t> es un tipo de </a:t>
            </a:r>
            <a:r>
              <a:rPr lang="es-MX" dirty="0" smtClean="0">
                <a:solidFill>
                  <a:schemeClr val="accent2">
                    <a:lumMod val="75000"/>
                  </a:schemeClr>
                </a:solidFill>
                <a:hlinkClick r:id="rId6" tooltip="Impresora"/>
              </a:rPr>
              <a:t>impresora</a:t>
            </a:r>
            <a:r>
              <a:rPr lang="es-MX" dirty="0" smtClean="0">
                <a:solidFill>
                  <a:schemeClr val="accent2">
                    <a:lumMod val="75000"/>
                  </a:schemeClr>
                </a:solidFill>
              </a:rPr>
              <a:t> que permite imprimir texto o gráficos, tanto en negro como en color, con gran calidad.</a:t>
            </a:r>
          </a:p>
          <a:p>
            <a:r>
              <a:rPr lang="es-MX" dirty="0" smtClean="0">
                <a:solidFill>
                  <a:schemeClr val="accent2">
                    <a:lumMod val="75000"/>
                  </a:schemeClr>
                </a:solidFill>
              </a:rPr>
              <a:t>El dispositivo de impresión consta de un tambor fotoconductor unido a un depósito de </a:t>
            </a:r>
            <a:r>
              <a:rPr lang="es-MX" dirty="0" smtClean="0">
                <a:solidFill>
                  <a:schemeClr val="accent2">
                    <a:lumMod val="75000"/>
                  </a:schemeClr>
                </a:solidFill>
                <a:hlinkClick r:id="rId7" tooltip="Tóner"/>
              </a:rPr>
              <a:t>tóner</a:t>
            </a:r>
            <a:r>
              <a:rPr lang="es-MX" dirty="0" smtClean="0">
                <a:solidFill>
                  <a:schemeClr val="accent2">
                    <a:lumMod val="75000"/>
                  </a:schemeClr>
                </a:solidFill>
              </a:rPr>
              <a:t> y un haz láser que es modulado y proyectado a través de un disco especular hacia el tambor fotoconductor. El giro del disco provoca un barrido del haz sobre la generatriz del tambor. Las zonas del tambor sobre las que incide el haz quedan ionizadas y, cuando esas zonas (mediante el giro del tambor) pasan por el depósito del tóner atraen el polvo ionizado de éste. Posteriormente el tambor entra en contacto con el papel, impregnando de polvo las zonas correspondientes. Para finalizar se fija la tinta al papel mediante una doble acción de presión y calor.</a:t>
            </a:r>
          </a:p>
          <a:p>
            <a:r>
              <a:rPr lang="es-MX" dirty="0" smtClean="0">
                <a:solidFill>
                  <a:schemeClr val="accent2">
                    <a:lumMod val="75000"/>
                  </a:schemeClr>
                </a:solidFill>
              </a:rPr>
              <a:t>Para la impresión láser monocromo se hace uso de un único tóner. Si la impresión es en color es necesario contar con cuatro (uno por cada color base, </a:t>
            </a:r>
            <a:r>
              <a:rPr lang="es-MX" dirty="0" smtClean="0">
                <a:solidFill>
                  <a:schemeClr val="accent2">
                    <a:lumMod val="75000"/>
                  </a:schemeClr>
                </a:solidFill>
                <a:hlinkClick r:id="rId8" tooltip="CMYK"/>
              </a:rPr>
              <a:t>CMYK</a:t>
            </a:r>
            <a:r>
              <a:rPr lang="es-MX" dirty="0" smtClean="0">
                <a:solidFill>
                  <a:schemeClr val="accent2">
                    <a:lumMod val="75000"/>
                  </a:schemeClr>
                </a:solidFill>
              </a:rPr>
              <a:t>).</a:t>
            </a:r>
          </a:p>
          <a:p>
            <a:r>
              <a:rPr lang="es-MX" dirty="0" smtClean="0">
                <a:solidFill>
                  <a:schemeClr val="accent2">
                    <a:lumMod val="75000"/>
                  </a:schemeClr>
                </a:solidFill>
              </a:rPr>
              <a:t>Las impresoras láser son muy eficientes, permitiendo impresiones de alta calidad a notables velocidades, medidas en términos de "páginas por minuto" (ppm).</a:t>
            </a:r>
            <a:r>
              <a:rPr lang="es-MX" baseline="30000" dirty="0" smtClean="0">
                <a:solidFill>
                  <a:schemeClr val="accent2">
                    <a:lumMod val="75000"/>
                  </a:schemeClr>
                </a:solidFill>
                <a:hlinkClick r:id=""/>
              </a:rPr>
              <a:t>[1]</a:t>
            </a:r>
            <a:endParaRPr lang="es-MX" dirty="0" smtClean="0">
              <a:solidFill>
                <a:schemeClr val="accent2">
                  <a:lumMod val="75000"/>
                </a:schemeClr>
              </a:solidFill>
            </a:endParaRPr>
          </a:p>
          <a:p>
            <a:r>
              <a:rPr lang="es-MX" dirty="0" smtClean="0">
                <a:solidFill>
                  <a:schemeClr val="accent2">
                    <a:lumMod val="75000"/>
                  </a:schemeClr>
                </a:solidFill>
              </a:rPr>
              <a:t>Cuando se trata de realizar gran número de impresiones son más recomendables que las de inyección a tinta por el precio de sus consumibles. Sin embargo, si el número de copias va a ser reducido, las </a:t>
            </a:r>
            <a:r>
              <a:rPr lang="es-MX" dirty="0" smtClean="0">
                <a:solidFill>
                  <a:schemeClr val="accent2">
                    <a:lumMod val="75000"/>
                  </a:schemeClr>
                </a:solidFill>
                <a:hlinkClick r:id="rId9" tooltip="Impresora de inyección"/>
              </a:rPr>
              <a:t>impresoras de inyección de tinta</a:t>
            </a:r>
            <a:r>
              <a:rPr lang="es-MX" dirty="0" smtClean="0">
                <a:solidFill>
                  <a:schemeClr val="accent2">
                    <a:lumMod val="75000"/>
                  </a:schemeClr>
                </a:solidFill>
              </a:rPr>
              <a:t> son más convenientes por el elevado precio de las impresoras láser.</a:t>
            </a:r>
            <a:endParaRPr lang="es-MX" dirty="0">
              <a:solidFill>
                <a:schemeClr val="accent2">
                  <a:lumMod val="75000"/>
                </a:schemeClr>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4"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to="" calcmode="lin" valueType="num">
                                      <p:cBhvr>
                                        <p:cTn id="11"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TotalTime>
  <Words>267</Words>
  <Application>Microsoft Office PowerPoint</Application>
  <PresentationFormat>Presentación en pantalla (4:3)</PresentationFormat>
  <Paragraphs>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Módulo</vt:lpstr>
      <vt:lpstr>laser</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laser</dc:title>
  <dc:creator>user</dc:creator>
  <cp:lastModifiedBy>user</cp:lastModifiedBy>
  <cp:revision>1</cp:revision>
  <dcterms:created xsi:type="dcterms:W3CDTF">2009-10-05T21:39:53Z</dcterms:created>
  <dcterms:modified xsi:type="dcterms:W3CDTF">2009-10-05T21:43:09Z</dcterms:modified>
</cp:coreProperties>
</file>