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8" d="100"/>
          <a:sy n="88" d="100"/>
        </p:scale>
        <p:origin x="-5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CA15D32E-8206-4839-8C9A-243D832B04F0}" type="datetimeFigureOut">
              <a:rPr lang="es-MX" smtClean="0"/>
              <a:t>05/10/2009</a:t>
            </a:fld>
            <a:endParaRPr lang="es-MX"/>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MX"/>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5041ED10-20AA-4034-8D5D-000F59848E4D}"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A15D32E-8206-4839-8C9A-243D832B04F0}" type="datetimeFigureOut">
              <a:rPr lang="es-MX" smtClean="0"/>
              <a:t>05/10/2009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041ED10-20AA-4034-8D5D-000F59848E4D}"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A15D32E-8206-4839-8C9A-243D832B04F0}" type="datetimeFigureOut">
              <a:rPr lang="es-MX" smtClean="0"/>
              <a:t>05/10/2009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041ED10-20AA-4034-8D5D-000F59848E4D}"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CA15D32E-8206-4839-8C9A-243D832B04F0}" type="datetimeFigureOut">
              <a:rPr lang="es-MX" smtClean="0"/>
              <a:t>05/10/2009</a:t>
            </a:fld>
            <a:endParaRPr lang="es-MX"/>
          </a:p>
        </p:txBody>
      </p:sp>
      <p:sp>
        <p:nvSpPr>
          <p:cNvPr id="5" name="4 Marcador de pie de página"/>
          <p:cNvSpPr>
            <a:spLocks noGrp="1"/>
          </p:cNvSpPr>
          <p:nvPr>
            <p:ph type="ftr" sz="quarter" idx="11"/>
          </p:nvPr>
        </p:nvSpPr>
        <p:spPr>
          <a:xfrm>
            <a:off x="457200" y="6480969"/>
            <a:ext cx="4260056" cy="300831"/>
          </a:xfrm>
        </p:spPr>
        <p:txBody>
          <a:bodyPr/>
          <a:lstStyle/>
          <a:p>
            <a:endParaRPr lang="es-MX"/>
          </a:p>
        </p:txBody>
      </p:sp>
      <p:sp>
        <p:nvSpPr>
          <p:cNvPr id="6" name="5 Marcador de número de diapositiva"/>
          <p:cNvSpPr>
            <a:spLocks noGrp="1"/>
          </p:cNvSpPr>
          <p:nvPr>
            <p:ph type="sldNum" sz="quarter" idx="12"/>
          </p:nvPr>
        </p:nvSpPr>
        <p:spPr/>
        <p:txBody>
          <a:bodyPr/>
          <a:lstStyle/>
          <a:p>
            <a:fld id="{5041ED10-20AA-4034-8D5D-000F59848E4D}"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CA15D32E-8206-4839-8C9A-243D832B04F0}" type="datetimeFigureOut">
              <a:rPr lang="es-MX" smtClean="0"/>
              <a:t>05/10/2009</a:t>
            </a:fld>
            <a:endParaRPr lang="es-MX"/>
          </a:p>
        </p:txBody>
      </p:sp>
      <p:sp>
        <p:nvSpPr>
          <p:cNvPr id="5" name="4 Marcador de pie de página"/>
          <p:cNvSpPr>
            <a:spLocks noGrp="1"/>
          </p:cNvSpPr>
          <p:nvPr>
            <p:ph type="ftr" sz="quarter" idx="11"/>
          </p:nvPr>
        </p:nvSpPr>
        <p:spPr>
          <a:xfrm>
            <a:off x="2619376" y="6480969"/>
            <a:ext cx="4260056" cy="300831"/>
          </a:xfrm>
        </p:spPr>
        <p:txBody>
          <a:bodyPr/>
          <a:lstStyle/>
          <a:p>
            <a:endParaRPr lang="es-MX"/>
          </a:p>
        </p:txBody>
      </p:sp>
      <p:sp>
        <p:nvSpPr>
          <p:cNvPr id="6" name="5 Marcador de número de diapositiva"/>
          <p:cNvSpPr>
            <a:spLocks noGrp="1"/>
          </p:cNvSpPr>
          <p:nvPr>
            <p:ph type="sldNum" sz="quarter" idx="12"/>
          </p:nvPr>
        </p:nvSpPr>
        <p:spPr>
          <a:xfrm>
            <a:off x="8451056" y="809624"/>
            <a:ext cx="502920" cy="300831"/>
          </a:xfrm>
        </p:spPr>
        <p:txBody>
          <a:bodyPr/>
          <a:lstStyle/>
          <a:p>
            <a:fld id="{5041ED10-20AA-4034-8D5D-000F59848E4D}" type="slidenum">
              <a:rPr lang="es-MX" smtClean="0"/>
              <a:t>‹Nº›</a:t>
            </a:fld>
            <a:endParaRPr lang="es-MX"/>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CA15D32E-8206-4839-8C9A-243D832B04F0}" type="datetimeFigureOut">
              <a:rPr lang="es-MX" smtClean="0"/>
              <a:t>05/10/2009</a:t>
            </a:fld>
            <a:endParaRPr lang="es-MX"/>
          </a:p>
        </p:txBody>
      </p:sp>
      <p:sp>
        <p:nvSpPr>
          <p:cNvPr id="6" name="5 Marcador de pie de página"/>
          <p:cNvSpPr>
            <a:spLocks noGrp="1"/>
          </p:cNvSpPr>
          <p:nvPr>
            <p:ph type="ftr" sz="quarter" idx="11"/>
          </p:nvPr>
        </p:nvSpPr>
        <p:spPr>
          <a:xfrm>
            <a:off x="457200" y="6480969"/>
            <a:ext cx="4260056" cy="301752"/>
          </a:xfrm>
        </p:spPr>
        <p:txBody>
          <a:bodyPr/>
          <a:lstStyle/>
          <a:p>
            <a:endParaRPr lang="es-MX"/>
          </a:p>
        </p:txBody>
      </p:sp>
      <p:sp>
        <p:nvSpPr>
          <p:cNvPr id="7" name="6 Marcador de número de diapositiva"/>
          <p:cNvSpPr>
            <a:spLocks noGrp="1"/>
          </p:cNvSpPr>
          <p:nvPr>
            <p:ph type="sldNum" sz="quarter" idx="12"/>
          </p:nvPr>
        </p:nvSpPr>
        <p:spPr>
          <a:xfrm>
            <a:off x="7589520" y="6480969"/>
            <a:ext cx="502920" cy="301752"/>
          </a:xfrm>
        </p:spPr>
        <p:txBody>
          <a:bodyPr/>
          <a:lstStyle/>
          <a:p>
            <a:fld id="{5041ED10-20AA-4034-8D5D-000F59848E4D}"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CA15D32E-8206-4839-8C9A-243D832B04F0}" type="datetimeFigureOut">
              <a:rPr lang="es-MX" smtClean="0"/>
              <a:t>05/10/2009</a:t>
            </a:fld>
            <a:endParaRPr lang="es-MX"/>
          </a:p>
        </p:txBody>
      </p:sp>
      <p:sp>
        <p:nvSpPr>
          <p:cNvPr id="8" name="7 Marcador de pie de página"/>
          <p:cNvSpPr>
            <a:spLocks noGrp="1"/>
          </p:cNvSpPr>
          <p:nvPr>
            <p:ph type="ftr" sz="quarter" idx="11"/>
          </p:nvPr>
        </p:nvSpPr>
        <p:spPr>
          <a:xfrm>
            <a:off x="457200" y="6480969"/>
            <a:ext cx="4261104" cy="301752"/>
          </a:xfrm>
        </p:spPr>
        <p:txBody>
          <a:bodyPr/>
          <a:lstStyle/>
          <a:p>
            <a:endParaRPr lang="es-MX"/>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5041ED10-20AA-4034-8D5D-000F59848E4D}"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CA15D32E-8206-4839-8C9A-243D832B04F0}" type="datetimeFigureOut">
              <a:rPr lang="es-MX" smtClean="0"/>
              <a:t>05/10/2009</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041ED10-20AA-4034-8D5D-000F59848E4D}"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CA15D32E-8206-4839-8C9A-243D832B04F0}" type="datetimeFigureOut">
              <a:rPr lang="es-MX" smtClean="0"/>
              <a:t>05/10/2009</a:t>
            </a:fld>
            <a:endParaRPr lang="es-MX"/>
          </a:p>
        </p:txBody>
      </p:sp>
      <p:sp>
        <p:nvSpPr>
          <p:cNvPr id="3" name="2 Marcador de pie de página"/>
          <p:cNvSpPr>
            <a:spLocks noGrp="1"/>
          </p:cNvSpPr>
          <p:nvPr>
            <p:ph type="ftr" sz="quarter" idx="11"/>
          </p:nvPr>
        </p:nvSpPr>
        <p:spPr>
          <a:xfrm>
            <a:off x="457200" y="6481890"/>
            <a:ext cx="4260056" cy="300831"/>
          </a:xfrm>
        </p:spPr>
        <p:txBody>
          <a:bodyPr/>
          <a:lstStyle/>
          <a:p>
            <a:endParaRPr lang="es-MX"/>
          </a:p>
        </p:txBody>
      </p:sp>
      <p:sp>
        <p:nvSpPr>
          <p:cNvPr id="4" name="3 Marcador de número de diapositiva"/>
          <p:cNvSpPr>
            <a:spLocks noGrp="1"/>
          </p:cNvSpPr>
          <p:nvPr>
            <p:ph type="sldNum" sz="quarter" idx="12"/>
          </p:nvPr>
        </p:nvSpPr>
        <p:spPr>
          <a:xfrm>
            <a:off x="7589520" y="6480969"/>
            <a:ext cx="502920" cy="301752"/>
          </a:xfrm>
        </p:spPr>
        <p:txBody>
          <a:bodyPr/>
          <a:lstStyle/>
          <a:p>
            <a:fld id="{5041ED10-20AA-4034-8D5D-000F59848E4D}"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CA15D32E-8206-4839-8C9A-243D832B04F0}" type="datetimeFigureOut">
              <a:rPr lang="es-MX" smtClean="0"/>
              <a:t>05/10/2009</a:t>
            </a:fld>
            <a:endParaRPr lang="es-MX"/>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MX"/>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5041ED10-20AA-4034-8D5D-000F59848E4D}"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CA15D32E-8206-4839-8C9A-243D832B04F0}" type="datetimeFigureOut">
              <a:rPr lang="es-MX" smtClean="0"/>
              <a:t>05/10/2009</a:t>
            </a:fld>
            <a:endParaRPr lang="es-MX"/>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MX"/>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5041ED10-20AA-4034-8D5D-000F59848E4D}"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CA15D32E-8206-4839-8C9A-243D832B04F0}" type="datetimeFigureOut">
              <a:rPr lang="es-MX" smtClean="0"/>
              <a:t>05/10/2009</a:t>
            </a:fld>
            <a:endParaRPr lang="es-MX"/>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MX"/>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5041ED10-20AA-4034-8D5D-000F59848E4D}" type="slidenum">
              <a:rPr lang="es-MX" smtClean="0"/>
              <a:t>‹Nº›</a:t>
            </a:fld>
            <a:endParaRPr lang="es-MX"/>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es.wikipedia.org/wiki/L%C3%A1ser" TargetMode="External"/><Relationship Id="rId13" Type="http://schemas.openxmlformats.org/officeDocument/2006/relationships/hyperlink" Target="http://es.wikipedia.org/wiki/C%C3%A1mara_digital" TargetMode="External"/><Relationship Id="rId18" Type="http://schemas.openxmlformats.org/officeDocument/2006/relationships/image" Target="../media/image3.jpeg"/><Relationship Id="rId3" Type="http://schemas.openxmlformats.org/officeDocument/2006/relationships/image" Target="../media/image2.jpeg"/><Relationship Id="rId7" Type="http://schemas.openxmlformats.org/officeDocument/2006/relationships/hyperlink" Target="http://es.wikipedia.org/wiki/Cartuchos_de_tinta" TargetMode="External"/><Relationship Id="rId12" Type="http://schemas.openxmlformats.org/officeDocument/2006/relationships/hyperlink" Target="http://es.wikipedia.org/wiki/Pendrive" TargetMode="External"/><Relationship Id="rId17" Type="http://schemas.openxmlformats.org/officeDocument/2006/relationships/hyperlink" Target="http://images.google.com.mx/imgres?imgurl=http://codigopgt.files.wordpress.com/2008/09/impresora_epson_rx500.jpg&amp;imgrefurl=http://codigopgt.wordpress.com/2008/09/24/impresora-personal-de-inyeccion-de-tinta-hp-1976/&amp;usg=__iEEDWquHycfy1t-woObWDfNN7ZQ=&amp;h=439&amp;w=500&amp;sz=53&amp;hl=es&amp;start=10&amp;um=1&amp;tbnid=Fl7UZywH9FwbYM:&amp;tbnh=114&amp;tbnw=130&amp;prev=/images%3Fq%3DIMPRESORA%26hl%3Des%26sa%3DN%26um%3D1" TargetMode="External"/><Relationship Id="rId2" Type="http://schemas.openxmlformats.org/officeDocument/2006/relationships/hyperlink" Target="http://images.google.com.mx/imgres?imgurl=http://www.informaticafenix.com.ar/site/images/stories/productos/Impresora/Impresora%2520HP%2520Deskjet%2520D1460%2520F.JPG&amp;imgrefurl=http://www.informaticafenix.com.ar/site/index.php%3Foption%3Dcom_content%26task%3Dview%26id%3D552%26Itemid%3D35&amp;usg=__ZmFXVVhG8JKFYMXKwsf2HCQrivc=&amp;h=443&amp;w=436&amp;sz=16&amp;hl=es&amp;start=18&amp;um=1&amp;tbnid=LLHB5rJbCJ5WkM:&amp;tbnh=127&amp;tbnw=125&amp;prev=/images%3Fq%3DIMPRESORA%26hl%3Des%26sa%3DN%26um%3D1" TargetMode="External"/><Relationship Id="rId16" Type="http://schemas.openxmlformats.org/officeDocument/2006/relationships/hyperlink" Target="http://es.wikipedia.org/wiki/Fotocopiadora" TargetMode="External"/><Relationship Id="rId1" Type="http://schemas.openxmlformats.org/officeDocument/2006/relationships/slideLayout" Target="../slideLayouts/slideLayout1.xml"/><Relationship Id="rId6" Type="http://schemas.openxmlformats.org/officeDocument/2006/relationships/hyperlink" Target="http://es.wikipedia.org/wiki/Papel" TargetMode="External"/><Relationship Id="rId11" Type="http://schemas.openxmlformats.org/officeDocument/2006/relationships/hyperlink" Target="http://es.wikipedia.org/wiki/Memory_Stick" TargetMode="External"/><Relationship Id="rId5" Type="http://schemas.openxmlformats.org/officeDocument/2006/relationships/hyperlink" Target="http://es.wikipedia.org/wiki/Ordenador" TargetMode="External"/><Relationship Id="rId15" Type="http://schemas.openxmlformats.org/officeDocument/2006/relationships/hyperlink" Target="http://es.wikipedia.org/wiki/Fax" TargetMode="External"/><Relationship Id="rId10" Type="http://schemas.openxmlformats.org/officeDocument/2006/relationships/hyperlink" Target="http://es.wikipedia.org/wiki/Secure_Digital" TargetMode="External"/><Relationship Id="rId4" Type="http://schemas.openxmlformats.org/officeDocument/2006/relationships/hyperlink" Target="http://es.wikipedia.org/wiki/Perif%C3%A9rico" TargetMode="External"/><Relationship Id="rId9" Type="http://schemas.openxmlformats.org/officeDocument/2006/relationships/hyperlink" Target="http://es.wikipedia.org/wiki/CompactFlash" TargetMode="External"/><Relationship Id="rId14" Type="http://schemas.openxmlformats.org/officeDocument/2006/relationships/hyperlink" Target="http://es.wikipedia.org/wiki/Esc%C3%A1ner"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images.google.com.mx/imgres?imgurl=http://www.turbopc.es/images/impresora%2520hp%2520deskjet%2520d2360.jpg&amp;imgrefurl=http://hardwareucv.blogspot.com/2008/06/hardware_17.html&amp;usg=__2Xv2XkQjhV7fHC2TVGb77W8DEe4=&amp;h=300&amp;w=300&amp;sz=12&amp;hl=es&amp;start=11&amp;um=1&amp;tbnid=7oIAsVQpqyQQPM:&amp;tbnh=116&amp;tbnw=116&amp;prev=/images%3Fq%3DIMPRESORA%26hl%3Des%26sa%3DN%26um%3D1" TargetMode="External"/><Relationship Id="rId1" Type="http://schemas.openxmlformats.org/officeDocument/2006/relationships/slideLayout" Target="../slideLayouts/slideLayout2.xml"/><Relationship Id="rId5" Type="http://schemas.openxmlformats.org/officeDocument/2006/relationships/hyperlink" Target="http://es.wikipedia.org/wiki/Epson" TargetMode="External"/><Relationship Id="rId4" Type="http://schemas.openxmlformats.org/officeDocument/2006/relationships/hyperlink" Target="http://es.wikipedia.org/w/index.php?title=Papel_satinado&amp;action=edit&amp;redlink=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0" name="Picture 4" descr="http://t1.gstatic.com/images?q=tbn:LLHB5rJbCJ5WkM:http://www.informaticafenix.com.ar/site/images/stories/productos/Impresora/Impresora%2520HP%2520Deskjet%2520D1460%2520F.JPG">
            <a:hlinkClick r:id="rId2"/>
          </p:cNvPr>
          <p:cNvPicPr>
            <a:picLocks noChangeAspect="1" noChangeArrowheads="1"/>
          </p:cNvPicPr>
          <p:nvPr/>
        </p:nvPicPr>
        <p:blipFill>
          <a:blip r:embed="rId3"/>
          <a:srcRect/>
          <a:stretch>
            <a:fillRect/>
          </a:stretch>
        </p:blipFill>
        <p:spPr bwMode="auto">
          <a:xfrm>
            <a:off x="3143240" y="3357562"/>
            <a:ext cx="3714776" cy="1209676"/>
          </a:xfrm>
          <a:prstGeom prst="rect">
            <a:avLst/>
          </a:prstGeom>
          <a:noFill/>
        </p:spPr>
      </p:pic>
      <p:sp>
        <p:nvSpPr>
          <p:cNvPr id="2" name="1 Título"/>
          <p:cNvSpPr>
            <a:spLocks noGrp="1"/>
          </p:cNvSpPr>
          <p:nvPr>
            <p:ph type="ctrTitle"/>
          </p:nvPr>
        </p:nvSpPr>
        <p:spPr>
          <a:xfrm>
            <a:off x="540544" y="776289"/>
            <a:ext cx="8062912" cy="366695"/>
          </a:xfrm>
        </p:spPr>
        <p:txBody>
          <a:bodyPr>
            <a:normAutofit fontScale="90000"/>
          </a:bodyPr>
          <a:lstStyle/>
          <a:p>
            <a:pPr algn="ctr"/>
            <a:r>
              <a:rPr lang="es-MX" dirty="0" smtClean="0"/>
              <a:t>IMPRESORA</a:t>
            </a:r>
            <a:endParaRPr lang="es-MX" dirty="0"/>
          </a:p>
        </p:txBody>
      </p:sp>
      <p:sp>
        <p:nvSpPr>
          <p:cNvPr id="3" name="2 Subtítulo"/>
          <p:cNvSpPr>
            <a:spLocks noGrp="1"/>
          </p:cNvSpPr>
          <p:nvPr>
            <p:ph type="subTitle" idx="1"/>
          </p:nvPr>
        </p:nvSpPr>
        <p:spPr>
          <a:xfrm>
            <a:off x="0" y="1285860"/>
            <a:ext cx="9144000" cy="5572140"/>
          </a:xfrm>
        </p:spPr>
        <p:txBody>
          <a:bodyPr>
            <a:noAutofit/>
          </a:bodyPr>
          <a:lstStyle/>
          <a:p>
            <a:r>
              <a:rPr lang="es-MX" sz="1500" b="1" dirty="0" smtClean="0">
                <a:solidFill>
                  <a:schemeClr val="accent1">
                    <a:lumMod val="75000"/>
                  </a:schemeClr>
                </a:solidFill>
              </a:rPr>
              <a:t>Una impresora es un </a:t>
            </a:r>
            <a:r>
              <a:rPr lang="es-MX" sz="1500" b="1" dirty="0" smtClean="0">
                <a:solidFill>
                  <a:schemeClr val="accent1">
                    <a:lumMod val="75000"/>
                  </a:schemeClr>
                </a:solidFill>
                <a:hlinkClick r:id="rId4" tooltip="Periférico"/>
              </a:rPr>
              <a:t>periférico</a:t>
            </a:r>
            <a:r>
              <a:rPr lang="es-MX" sz="1500" b="1" dirty="0" smtClean="0">
                <a:solidFill>
                  <a:schemeClr val="accent1">
                    <a:lumMod val="75000"/>
                  </a:schemeClr>
                </a:solidFill>
              </a:rPr>
              <a:t> de </a:t>
            </a:r>
            <a:r>
              <a:rPr lang="es-MX" sz="1500" b="1" dirty="0" smtClean="0">
                <a:solidFill>
                  <a:schemeClr val="accent1">
                    <a:lumMod val="75000"/>
                  </a:schemeClr>
                </a:solidFill>
                <a:hlinkClick r:id="rId5" tooltip="Ordenador"/>
              </a:rPr>
              <a:t>ordenador</a:t>
            </a:r>
            <a:r>
              <a:rPr lang="es-MX" sz="1500" b="1" dirty="0" smtClean="0">
                <a:solidFill>
                  <a:schemeClr val="accent1">
                    <a:lumMod val="75000"/>
                  </a:schemeClr>
                </a:solidFill>
              </a:rPr>
              <a:t> que permite producir una copia permanente de textos o gráficos de documentos almacenados en formato electrónico, imprimiéndolos en medios físicos, normalmente en </a:t>
            </a:r>
            <a:r>
              <a:rPr lang="es-MX" sz="1500" b="1" dirty="0" smtClean="0">
                <a:solidFill>
                  <a:schemeClr val="accent1">
                    <a:lumMod val="75000"/>
                  </a:schemeClr>
                </a:solidFill>
                <a:hlinkClick r:id="rId6" tooltip="Papel"/>
              </a:rPr>
              <a:t>papel</a:t>
            </a:r>
            <a:r>
              <a:rPr lang="es-MX" sz="1500" b="1" dirty="0" smtClean="0">
                <a:solidFill>
                  <a:schemeClr val="accent1">
                    <a:lumMod val="75000"/>
                  </a:schemeClr>
                </a:solidFill>
              </a:rPr>
              <a:t> o transparencias, utilizando </a:t>
            </a:r>
            <a:r>
              <a:rPr lang="es-MX" sz="1500" b="1" dirty="0" smtClean="0">
                <a:solidFill>
                  <a:schemeClr val="accent1">
                    <a:lumMod val="75000"/>
                  </a:schemeClr>
                </a:solidFill>
                <a:hlinkClick r:id="rId7" tooltip="Cartuchos de tinta"/>
              </a:rPr>
              <a:t>cartuchos de tinta</a:t>
            </a:r>
            <a:r>
              <a:rPr lang="es-MX" sz="1500" b="1" dirty="0" smtClean="0">
                <a:solidFill>
                  <a:schemeClr val="accent1">
                    <a:lumMod val="75000"/>
                  </a:schemeClr>
                </a:solidFill>
              </a:rPr>
              <a:t> o tecnología </a:t>
            </a:r>
            <a:r>
              <a:rPr lang="es-MX" sz="1500" b="1" dirty="0" smtClean="0">
                <a:solidFill>
                  <a:schemeClr val="accent1">
                    <a:lumMod val="75000"/>
                  </a:schemeClr>
                </a:solidFill>
                <a:hlinkClick r:id="rId8" tooltip="Láser"/>
              </a:rPr>
              <a:t>láser</a:t>
            </a:r>
            <a:r>
              <a:rPr lang="es-MX" sz="1500" b="1" dirty="0" smtClean="0">
                <a:solidFill>
                  <a:schemeClr val="accent1">
                    <a:lumMod val="75000"/>
                  </a:schemeClr>
                </a:solidFill>
              </a:rPr>
              <a:t>. Muchas impresoras son usadas como periféricos, y están permanentemente unidas al ordenador por un cable. Otras impresoras, llamadas impresoras de red, tienen un interfaz de red interno (típicamente </a:t>
            </a:r>
            <a:r>
              <a:rPr lang="es-MX" sz="1500" b="1" dirty="0" err="1" smtClean="0">
                <a:solidFill>
                  <a:schemeClr val="accent1">
                    <a:lumMod val="75000"/>
                  </a:schemeClr>
                </a:solidFill>
              </a:rPr>
              <a:t>wireless</a:t>
            </a:r>
            <a:r>
              <a:rPr lang="es-MX" sz="1500" b="1" dirty="0" smtClean="0">
                <a:solidFill>
                  <a:schemeClr val="accent1">
                    <a:lumMod val="75000"/>
                  </a:schemeClr>
                </a:solidFill>
              </a:rPr>
              <a:t> o Ethernet), y que puede servir como un dispositivo para imprimir en papel algún documento para cualquier usuario de la red.</a:t>
            </a:r>
          </a:p>
          <a:p>
            <a:r>
              <a:rPr lang="es-MX" sz="1500" b="1" dirty="0" smtClean="0">
                <a:solidFill>
                  <a:schemeClr val="accent1">
                    <a:lumMod val="75000"/>
                  </a:schemeClr>
                </a:solidFill>
              </a:rPr>
              <a:t>Además, muchas impresoras modernas permiten la conexión directa de aparatos de multimedia electrónicos como las tarjetas </a:t>
            </a:r>
            <a:r>
              <a:rPr lang="es-MX" sz="1500" b="1" dirty="0" err="1" smtClean="0">
                <a:solidFill>
                  <a:schemeClr val="accent1">
                    <a:lumMod val="75000"/>
                  </a:schemeClr>
                </a:solidFill>
                <a:hlinkClick r:id="rId9" tooltip="CompactFlash"/>
              </a:rPr>
              <a:t>CompactFlash</a:t>
            </a:r>
            <a:r>
              <a:rPr lang="es-MX" sz="1500" b="1" dirty="0" smtClean="0">
                <a:solidFill>
                  <a:schemeClr val="accent1">
                    <a:lumMod val="75000"/>
                  </a:schemeClr>
                </a:solidFill>
              </a:rPr>
              <a:t>, </a:t>
            </a:r>
            <a:r>
              <a:rPr lang="es-MX" sz="1500" b="1" dirty="0" err="1" smtClean="0">
                <a:solidFill>
                  <a:schemeClr val="accent1">
                    <a:lumMod val="75000"/>
                  </a:schemeClr>
                </a:solidFill>
                <a:hlinkClick r:id="rId10" tooltip="Secure Digital"/>
              </a:rPr>
              <a:t>Secure</a:t>
            </a:r>
            <a:r>
              <a:rPr lang="es-MX" sz="1500" b="1" dirty="0" smtClean="0">
                <a:solidFill>
                  <a:schemeClr val="accent1">
                    <a:lumMod val="75000"/>
                  </a:schemeClr>
                </a:solidFill>
                <a:hlinkClick r:id="rId10" tooltip="Secure Digital"/>
              </a:rPr>
              <a:t> Digital</a:t>
            </a:r>
            <a:r>
              <a:rPr lang="es-MX" sz="1500" b="1" dirty="0" smtClean="0">
                <a:solidFill>
                  <a:schemeClr val="accent1">
                    <a:lumMod val="75000"/>
                  </a:schemeClr>
                </a:solidFill>
              </a:rPr>
              <a:t> o </a:t>
            </a:r>
            <a:r>
              <a:rPr lang="es-MX" sz="1500" b="1" dirty="0" err="1" smtClean="0">
                <a:solidFill>
                  <a:schemeClr val="accent1">
                    <a:lumMod val="75000"/>
                  </a:schemeClr>
                </a:solidFill>
                <a:hlinkClick r:id="rId11" tooltip="Memory Stick"/>
              </a:rPr>
              <a:t>Memory</a:t>
            </a:r>
            <a:r>
              <a:rPr lang="es-MX" sz="1500" b="1" dirty="0" smtClean="0">
                <a:solidFill>
                  <a:schemeClr val="accent1">
                    <a:lumMod val="75000"/>
                  </a:schemeClr>
                </a:solidFill>
                <a:hlinkClick r:id="rId11" tooltip="Memory Stick"/>
              </a:rPr>
              <a:t> </a:t>
            </a:r>
            <a:r>
              <a:rPr lang="es-MX" sz="1500" b="1" dirty="0" err="1" smtClean="0">
                <a:solidFill>
                  <a:schemeClr val="accent1">
                    <a:lumMod val="75000"/>
                  </a:schemeClr>
                </a:solidFill>
                <a:hlinkClick r:id="rId11" tooltip="Memory Stick"/>
              </a:rPr>
              <a:t>Stick</a:t>
            </a:r>
            <a:r>
              <a:rPr lang="es-MX" sz="1500" b="1" dirty="0" smtClean="0">
                <a:solidFill>
                  <a:schemeClr val="accent1">
                    <a:lumMod val="75000"/>
                  </a:schemeClr>
                </a:solidFill>
              </a:rPr>
              <a:t>, </a:t>
            </a:r>
            <a:r>
              <a:rPr lang="es-MX" sz="1500" b="1" dirty="0" err="1" smtClean="0">
                <a:solidFill>
                  <a:schemeClr val="accent1">
                    <a:lumMod val="75000"/>
                  </a:schemeClr>
                </a:solidFill>
                <a:hlinkClick r:id="rId12" tooltip="Pendrive"/>
              </a:rPr>
              <a:t>pendrives</a:t>
            </a:r>
            <a:r>
              <a:rPr lang="es-MX" sz="1500" b="1" dirty="0" smtClean="0">
                <a:solidFill>
                  <a:schemeClr val="accent1">
                    <a:lumMod val="75000"/>
                  </a:schemeClr>
                </a:solidFill>
              </a:rPr>
              <a:t>, o aparatos de captura de imagen como </a:t>
            </a:r>
            <a:r>
              <a:rPr lang="es-MX" sz="1500" b="1" dirty="0" smtClean="0">
                <a:solidFill>
                  <a:schemeClr val="accent1">
                    <a:lumMod val="75000"/>
                  </a:schemeClr>
                </a:solidFill>
                <a:hlinkClick r:id="rId13" tooltip="Cámara digital"/>
              </a:rPr>
              <a:t>cámaras digitales</a:t>
            </a:r>
            <a:r>
              <a:rPr lang="es-MX" sz="1500" b="1" dirty="0" smtClean="0">
                <a:solidFill>
                  <a:schemeClr val="accent1">
                    <a:lumMod val="75000"/>
                  </a:schemeClr>
                </a:solidFill>
              </a:rPr>
              <a:t> y escáneres. También existen aparatos multifunción que constan de impresora, </a:t>
            </a:r>
            <a:r>
              <a:rPr lang="es-MX" sz="1500" b="1" dirty="0" smtClean="0">
                <a:solidFill>
                  <a:schemeClr val="accent1">
                    <a:lumMod val="75000"/>
                  </a:schemeClr>
                </a:solidFill>
                <a:hlinkClick r:id="rId14" tooltip="Escáner"/>
              </a:rPr>
              <a:t>escáner</a:t>
            </a:r>
            <a:r>
              <a:rPr lang="es-MX" sz="1500" b="1" dirty="0" smtClean="0">
                <a:solidFill>
                  <a:schemeClr val="accent1">
                    <a:lumMod val="75000"/>
                  </a:schemeClr>
                </a:solidFill>
              </a:rPr>
              <a:t> o máquinas de </a:t>
            </a:r>
            <a:r>
              <a:rPr lang="es-MX" sz="1500" b="1" dirty="0" smtClean="0">
                <a:solidFill>
                  <a:schemeClr val="accent1">
                    <a:lumMod val="75000"/>
                  </a:schemeClr>
                </a:solidFill>
                <a:hlinkClick r:id="rId15" tooltip="Fax"/>
              </a:rPr>
              <a:t>fax</a:t>
            </a:r>
            <a:r>
              <a:rPr lang="es-MX" sz="1500" b="1" dirty="0" smtClean="0">
                <a:solidFill>
                  <a:schemeClr val="accent1">
                    <a:lumMod val="75000"/>
                  </a:schemeClr>
                </a:solidFill>
              </a:rPr>
              <a:t> en un solo aparato. Una impresora combinada con un escáner puede funcionar básicamente como una </a:t>
            </a:r>
            <a:r>
              <a:rPr lang="es-MX" sz="1500" b="1" dirty="0" smtClean="0">
                <a:solidFill>
                  <a:schemeClr val="accent1">
                    <a:lumMod val="75000"/>
                  </a:schemeClr>
                </a:solidFill>
                <a:hlinkClick r:id="rId16" tooltip="Fotocopiadora"/>
              </a:rPr>
              <a:t>fotocopiadora</a:t>
            </a:r>
            <a:r>
              <a:rPr lang="es-MX" sz="1500" b="1" dirty="0" smtClean="0">
                <a:solidFill>
                  <a:schemeClr val="accent1">
                    <a:lumMod val="75000"/>
                  </a:schemeClr>
                </a:solidFill>
              </a:rPr>
              <a:t>.</a:t>
            </a:r>
          </a:p>
          <a:p>
            <a:r>
              <a:rPr lang="es-MX" sz="1500" b="1" dirty="0" smtClean="0">
                <a:solidFill>
                  <a:schemeClr val="accent1">
                    <a:lumMod val="75000"/>
                  </a:schemeClr>
                </a:solidFill>
              </a:rPr>
              <a:t>Las impresoras suelen diseñarse para realizar trabajos repetitivos de poco volumen, que no requieran virtualmente un tiempo de configuración para conseguir una copia de un determinado documento. Sin embargo, las impresoras son generalmente dispositivos lentos (10 páginas por minuto es considerado rápido), y el coste por página es relativamente alto.</a:t>
            </a:r>
          </a:p>
          <a:p>
            <a:r>
              <a:rPr lang="es-MX" sz="1500" b="1" dirty="0" smtClean="0">
                <a:solidFill>
                  <a:schemeClr val="accent1">
                    <a:lumMod val="75000"/>
                  </a:schemeClr>
                </a:solidFill>
              </a:rPr>
              <a:t>Para trabajos de mayor volumen existen las imprentas, que son máquinas que realizan la misma función que las impresoras pero están diseñadas y optimizadas para realizar trabajos de impresión de gran volumen como sería la impresión de periódicos. Las imprentas son capaces de imprimir cientos de páginas por minuto o más.</a:t>
            </a:r>
          </a:p>
          <a:p>
            <a:r>
              <a:rPr lang="es-MX" sz="1500" b="1" dirty="0" smtClean="0">
                <a:solidFill>
                  <a:schemeClr val="accent1">
                    <a:lumMod val="75000"/>
                  </a:schemeClr>
                </a:solidFill>
              </a:rPr>
              <a:t>Las impresoras han aumentado su calidad y rendimiento, lo que ha permitido que los usuarios puedan realizar en su impresora local trabajos que solían realizarse en tiendas especializadas en impresión.</a:t>
            </a:r>
          </a:p>
          <a:p>
            <a:endParaRPr lang="es-MX" sz="1600" b="1" dirty="0">
              <a:solidFill>
                <a:schemeClr val="accent1">
                  <a:lumMod val="75000"/>
                </a:schemeClr>
              </a:solidFill>
            </a:endParaRPr>
          </a:p>
        </p:txBody>
      </p:sp>
      <p:pic>
        <p:nvPicPr>
          <p:cNvPr id="14338" name="Picture 2" descr="http://t0.gstatic.com/images?q=tbn:Fl7UZywH9FwbYM:http://codigopgt.files.wordpress.com/2008/09/impresora_epson_rx500.jpg">
            <a:hlinkClick r:id="rId17"/>
          </p:cNvPr>
          <p:cNvPicPr>
            <a:picLocks noChangeAspect="1" noChangeArrowheads="1"/>
          </p:cNvPicPr>
          <p:nvPr/>
        </p:nvPicPr>
        <p:blipFill>
          <a:blip r:embed="rId18"/>
          <a:srcRect/>
          <a:stretch>
            <a:fillRect/>
          </a:stretch>
        </p:blipFill>
        <p:spPr bwMode="auto">
          <a:xfrm>
            <a:off x="500034" y="142852"/>
            <a:ext cx="2214578" cy="10858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14338"/>
                                        </p:tgtEl>
                                        <p:attrNameLst>
                                          <p:attrName>style.visibility</p:attrName>
                                        </p:attrNameLst>
                                      </p:cBhvr>
                                      <p:to>
                                        <p:strVal val="visible"/>
                                      </p:to>
                                    </p:set>
                                    <p:animEffect transition="in" filter="slide(fromBottom)">
                                      <p:cBhvr>
                                        <p:cTn id="12" dur="500"/>
                                        <p:tgtEl>
                                          <p:spTgt spid="14338"/>
                                        </p:tgtEl>
                                      </p:cBhvr>
                                    </p:animEffect>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to="" calcmode="lin" valueType="num">
                                      <p:cBhvr>
                                        <p:cTn id="17" dur="1" fill="hold"/>
                                        <p:tgtEl>
                                          <p:spTgt spid="3">
                                            <p:txEl>
                                              <p:pRg st="0" end="0"/>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to="" calcmode="lin" valueType="num">
                                      <p:cBhvr>
                                        <p:cTn id="22" dur="1" fill="hold"/>
                                        <p:tgtEl>
                                          <p:spTgt spid="3">
                                            <p:txEl>
                                              <p:pRg st="1" end="1"/>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to="" calcmode="lin" valueType="num">
                                      <p:cBhvr>
                                        <p:cTn id="27" dur="1" fill="hold"/>
                                        <p:tgtEl>
                                          <p:spTgt spid="3">
                                            <p:txEl>
                                              <p:pRg st="2" end="2"/>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to="" calcmode="lin" valueType="num">
                                      <p:cBhvr>
                                        <p:cTn id="32" dur="1" fill="hold"/>
                                        <p:tgtEl>
                                          <p:spTgt spid="3">
                                            <p:txEl>
                                              <p:pRg st="3" end="3"/>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to="" calcmode="lin" valueType="num">
                                      <p:cBhvr>
                                        <p:cTn id="37" dur="1" fill="hold"/>
                                        <p:tgtEl>
                                          <p:spTgt spid="3">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0.gstatic.com/images?q=tbn:7oIAsVQpqyQQPM:http://www.turbopc.es/images/impresora%2520hp%2520deskjet%2520d2360.jpg">
            <a:hlinkClick r:id="rId2"/>
          </p:cNvPr>
          <p:cNvPicPr>
            <a:picLocks noChangeAspect="1" noChangeArrowheads="1"/>
          </p:cNvPicPr>
          <p:nvPr/>
        </p:nvPicPr>
        <p:blipFill>
          <a:blip r:embed="rId3"/>
          <a:srcRect/>
          <a:stretch>
            <a:fillRect/>
          </a:stretch>
        </p:blipFill>
        <p:spPr bwMode="auto">
          <a:xfrm>
            <a:off x="1000100" y="142852"/>
            <a:ext cx="7500990" cy="785794"/>
          </a:xfrm>
          <a:prstGeom prst="rect">
            <a:avLst/>
          </a:prstGeom>
          <a:noFill/>
        </p:spPr>
      </p:pic>
      <p:sp>
        <p:nvSpPr>
          <p:cNvPr id="2" name="1 Título"/>
          <p:cNvSpPr>
            <a:spLocks noGrp="1"/>
          </p:cNvSpPr>
          <p:nvPr>
            <p:ph type="title"/>
          </p:nvPr>
        </p:nvSpPr>
        <p:spPr/>
        <p:txBody>
          <a:bodyPr>
            <a:normAutofit/>
          </a:bodyPr>
          <a:lstStyle/>
          <a:p>
            <a:r>
              <a:rPr lang="es-MX" b="1" dirty="0" smtClean="0"/>
              <a:t>Cartuchos, tinta y papel </a:t>
            </a:r>
            <a:br>
              <a:rPr lang="es-MX" b="1" dirty="0" smtClean="0"/>
            </a:br>
            <a:endParaRPr lang="es-MX" dirty="0"/>
          </a:p>
        </p:txBody>
      </p:sp>
      <p:sp>
        <p:nvSpPr>
          <p:cNvPr id="3" name="2 Marcador de contenido"/>
          <p:cNvSpPr>
            <a:spLocks noGrp="1"/>
          </p:cNvSpPr>
          <p:nvPr>
            <p:ph idx="1"/>
          </p:nvPr>
        </p:nvSpPr>
        <p:spPr>
          <a:xfrm>
            <a:off x="0" y="928670"/>
            <a:ext cx="9144000" cy="5526138"/>
          </a:xfrm>
        </p:spPr>
        <p:txBody>
          <a:bodyPr>
            <a:noAutofit/>
          </a:bodyPr>
          <a:lstStyle/>
          <a:p>
            <a:r>
              <a:rPr lang="es-MX" sz="1200" dirty="0" smtClean="0"/>
              <a:t>Tanto </a:t>
            </a:r>
            <a:r>
              <a:rPr lang="es-MX" sz="1200" dirty="0" smtClean="0"/>
              <a:t>los cartuchos, como la tinta y el papel son 3 elementos imprescindibles para poder realizar copias con una impresora, y el saber escoger el elemento más adecuado en función del tipo de impresión que se pretende realizar puede aumentar el rendimiento de nuestra impresora hasta límites insospechados.</a:t>
            </a:r>
          </a:p>
          <a:p>
            <a:r>
              <a:rPr lang="es-MX" sz="1200" b="1" dirty="0" smtClean="0"/>
              <a:t>Cartuchos</a:t>
            </a:r>
            <a:endParaRPr lang="es-MX" sz="1200" b="1" dirty="0" smtClean="0"/>
          </a:p>
          <a:p>
            <a:r>
              <a:rPr lang="es-MX" sz="1200" dirty="0" smtClean="0"/>
              <a:t>En el caso de las impresoras láser, la vida útil del cartucho depende de la cantidad de tóner que contenga y cuando el tóner se agota, el cartucho debe ser reemplazado. En el caso de que el cartucho y el OPC (órgano sensible </a:t>
            </a:r>
            <a:r>
              <a:rPr lang="es-MX" sz="1200" dirty="0" err="1" smtClean="0"/>
              <a:t>fotoconductivo</a:t>
            </a:r>
            <a:r>
              <a:rPr lang="es-MX" sz="1200" dirty="0" smtClean="0"/>
              <a:t>) se encuentren en compartimentos separados, cuando se agota el tóner sólo se reemplaza el cartucho, pero en el caso de que el OPC esté dentro del cartucho se deben cambiar ambos, aumentando considerablemente el gasto. La situación es más crítica en el caso de las impresoras láser a color.</a:t>
            </a:r>
          </a:p>
          <a:p>
            <a:r>
              <a:rPr lang="es-MX" sz="1200" dirty="0" smtClean="0"/>
              <a:t>En las impresoras de chorros de tinta la vida útil del cartucho depende de la duración de la tinta, aunque muchos cartuchos se pueden rellenar de nuevo lo que ayuda a reducir el gasto de comprar uno nuevo aunque el uso excesivo de un cartucho puede provocar que realice sus impresiones con menor calidad.</a:t>
            </a:r>
          </a:p>
          <a:p>
            <a:r>
              <a:rPr lang="es-MX" sz="1200" b="1" dirty="0" smtClean="0"/>
              <a:t>Tinta</a:t>
            </a:r>
            <a:endParaRPr lang="es-MX" sz="1200" b="1" dirty="0" smtClean="0"/>
          </a:p>
          <a:p>
            <a:r>
              <a:rPr lang="es-MX" sz="1200" dirty="0" smtClean="0"/>
              <a:t>Existen dos tipos de tinta para impresoras:</a:t>
            </a:r>
          </a:p>
          <a:p>
            <a:r>
              <a:rPr lang="es-MX" sz="1200" dirty="0" smtClean="0"/>
              <a:t>Tinta penetrante de secado lento: Se utiliza principalmente para impresoras monocromáticas. </a:t>
            </a:r>
          </a:p>
          <a:p>
            <a:r>
              <a:rPr lang="es-MX" sz="1200" dirty="0" smtClean="0"/>
              <a:t>Tinta de secado rápido: Se usa en impresoras a color, ya que en estas impresoras, se mezclan tintas de distintos colores y éstas se tienen que secar rápidamente para evitar la distorsión. </a:t>
            </a:r>
          </a:p>
          <a:p>
            <a:r>
              <a:rPr lang="es-MX" sz="1200" dirty="0" smtClean="0"/>
              <a:t>El objetivo de todo fabricante de tintas para impresoras es que sus tintas puedan imprimir sobre cualquier medio y para ello desarrollan casi diariamente nuevos tipos de tinta con composiciones químicas diferentes.</a:t>
            </a:r>
          </a:p>
          <a:p>
            <a:r>
              <a:rPr lang="es-MX" sz="1200" b="1" dirty="0" smtClean="0"/>
              <a:t>Papel </a:t>
            </a:r>
          </a:p>
          <a:p>
            <a:r>
              <a:rPr lang="es-MX" sz="1200" dirty="0" smtClean="0"/>
              <a:t>Actualmente, cuando se quiere hacer una copia de alta calidad en una impresora se ha de usar </a:t>
            </a:r>
            <a:r>
              <a:rPr lang="es-MX" sz="1200" dirty="0" smtClean="0">
                <a:hlinkClick r:id="rId4" tooltip="Papel satinado (aún no redactado)"/>
              </a:rPr>
              <a:t>papel satinado</a:t>
            </a:r>
            <a:r>
              <a:rPr lang="es-MX" sz="1200" dirty="0" smtClean="0"/>
              <a:t> de alta calidad. Este papel resulta bastante caro y en el caso de querer hacer muchas copias en calidad fotográfica su coste sería muy alto. Por ello, los fabricantes desarrollan nuevas impresoras que permitan obtener impresiones de alta calidad sobre papel común.</a:t>
            </a:r>
          </a:p>
          <a:p>
            <a:r>
              <a:rPr lang="es-MX" sz="1200" dirty="0" smtClean="0"/>
              <a:t>Algunos fabricantes, como por ejemplo </a:t>
            </a:r>
            <a:r>
              <a:rPr lang="es-MX" sz="1200" dirty="0" smtClean="0">
                <a:hlinkClick r:id="rId5" tooltip="Epson"/>
              </a:rPr>
              <a:t>Epson</a:t>
            </a:r>
            <a:r>
              <a:rPr lang="es-MX" sz="1200" dirty="0" smtClean="0"/>
              <a:t>, fabrican su propio papel.</a:t>
            </a:r>
          </a:p>
          <a:p>
            <a:endParaRPr lang="es-MX"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edge">
                                      <p:cBhvr>
                                        <p:cTn id="7" dur="20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to="" calcmode="lin" valueType="num">
                                      <p:cBhvr>
                                        <p:cTn id="12" dur="1" fill="hold"/>
                                        <p:tgtEl>
                                          <p:spTgt spid="2"/>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to="" calcmode="lin" valueType="num">
                                      <p:cBhvr>
                                        <p:cTn id="17" dur="1" fill="hold"/>
                                        <p:tgtEl>
                                          <p:spTgt spid="3">
                                            <p:txEl>
                                              <p:pRg st="0" end="0"/>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to="" calcmode="lin" valueType="num">
                                      <p:cBhvr>
                                        <p:cTn id="22" dur="1" fill="hold"/>
                                        <p:tgtEl>
                                          <p:spTgt spid="3">
                                            <p:txEl>
                                              <p:pRg st="1" end="1"/>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to="" calcmode="lin" valueType="num">
                                      <p:cBhvr>
                                        <p:cTn id="27" dur="1" fill="hold"/>
                                        <p:tgtEl>
                                          <p:spTgt spid="3">
                                            <p:txEl>
                                              <p:pRg st="2" end="2"/>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to="" calcmode="lin" valueType="num">
                                      <p:cBhvr>
                                        <p:cTn id="32" dur="1" fill="hold"/>
                                        <p:tgtEl>
                                          <p:spTgt spid="3">
                                            <p:txEl>
                                              <p:pRg st="3" end="3"/>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to="" calcmode="lin" valueType="num">
                                      <p:cBhvr>
                                        <p:cTn id="37" dur="1" fill="hold"/>
                                        <p:tgtEl>
                                          <p:spTgt spid="3">
                                            <p:txEl>
                                              <p:pRg st="4" end="4"/>
                                            </p:txEl>
                                          </p:spTgt>
                                        </p:tgtEl>
                                        <p:attrNameLst>
                                          <p:attrName/>
                                        </p:attrNameLst>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to="" calcmode="lin" valueType="num">
                                      <p:cBhvr>
                                        <p:cTn id="42" dur="1" fill="hold"/>
                                        <p:tgtEl>
                                          <p:spTgt spid="3">
                                            <p:txEl>
                                              <p:pRg st="5" end="5"/>
                                            </p:txEl>
                                          </p:spTgt>
                                        </p:tgtEl>
                                        <p:attrNameLst>
                                          <p:attrName/>
                                        </p:attrNameLst>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to="" calcmode="lin" valueType="num">
                                      <p:cBhvr>
                                        <p:cTn id="47" dur="1" fill="hold"/>
                                        <p:tgtEl>
                                          <p:spTgt spid="3">
                                            <p:txEl>
                                              <p:pRg st="6" end="6"/>
                                            </p:txEl>
                                          </p:spTgt>
                                        </p:tgtEl>
                                        <p:attrNameLst>
                                          <p:attrName/>
                                        </p:attrNameLst>
                                      </p:cBhvr>
                                    </p:anim>
                                  </p:childTnLst>
                                </p:cTn>
                              </p:par>
                            </p:childTnLst>
                          </p:cTn>
                        </p:par>
                      </p:childTnLst>
                    </p:cTn>
                  </p:par>
                  <p:par>
                    <p:cTn id="48" fill="hold">
                      <p:stCondLst>
                        <p:cond delay="indefinite"/>
                      </p:stCondLst>
                      <p:childTnLst>
                        <p:par>
                          <p:cTn id="49" fill="hold">
                            <p:stCondLst>
                              <p:cond delay="0"/>
                            </p:stCondLst>
                            <p:childTnLst>
                              <p:par>
                                <p:cTn id="50" presetID="24" presetClass="entr" presetSubtype="0" fill="hold" grpId="0"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 to="" calcmode="lin" valueType="num">
                                      <p:cBhvr>
                                        <p:cTn id="52" dur="1" fill="hold"/>
                                        <p:tgtEl>
                                          <p:spTgt spid="3">
                                            <p:txEl>
                                              <p:pRg st="7" end="7"/>
                                            </p:txEl>
                                          </p:spTgt>
                                        </p:tgtEl>
                                        <p:attrNameLst>
                                          <p:attrName/>
                                        </p:attrNameLst>
                                      </p:cBhvr>
                                    </p:anim>
                                  </p:childTnLst>
                                </p:cTn>
                              </p:par>
                            </p:childTnLst>
                          </p:cTn>
                        </p:par>
                      </p:childTnLst>
                    </p:cTn>
                  </p:par>
                  <p:par>
                    <p:cTn id="53" fill="hold">
                      <p:stCondLst>
                        <p:cond delay="indefinite"/>
                      </p:stCondLst>
                      <p:childTnLst>
                        <p:par>
                          <p:cTn id="54" fill="hold">
                            <p:stCondLst>
                              <p:cond delay="0"/>
                            </p:stCondLst>
                            <p:childTnLst>
                              <p:par>
                                <p:cTn id="55" presetID="24" presetClass="entr" presetSubtype="0" fill="hold" grpId="0"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 to="" calcmode="lin" valueType="num">
                                      <p:cBhvr>
                                        <p:cTn id="57" dur="1" fill="hold"/>
                                        <p:tgtEl>
                                          <p:spTgt spid="3">
                                            <p:txEl>
                                              <p:pRg st="8" end="8"/>
                                            </p:txEl>
                                          </p:spTgt>
                                        </p:tgtEl>
                                        <p:attrNameLst>
                                          <p:attrName/>
                                        </p:attrNameLst>
                                      </p:cBhvr>
                                    </p:anim>
                                  </p:childTnLst>
                                </p:cTn>
                              </p:par>
                            </p:childTnLst>
                          </p:cTn>
                        </p:par>
                      </p:childTnLst>
                    </p:cTn>
                  </p:par>
                  <p:par>
                    <p:cTn id="58" fill="hold">
                      <p:stCondLst>
                        <p:cond delay="indefinite"/>
                      </p:stCondLst>
                      <p:childTnLst>
                        <p:par>
                          <p:cTn id="59" fill="hold">
                            <p:stCondLst>
                              <p:cond delay="0"/>
                            </p:stCondLst>
                            <p:childTnLst>
                              <p:par>
                                <p:cTn id="60" presetID="24" presetClass="entr" presetSubtype="0" fill="hold" grpId="0" nodeType="clickEffect">
                                  <p:stCondLst>
                                    <p:cond delay="0"/>
                                  </p:stCondLst>
                                  <p:childTnLst>
                                    <p:set>
                                      <p:cBhvr>
                                        <p:cTn id="61" dur="1" fill="hold">
                                          <p:stCondLst>
                                            <p:cond delay="0"/>
                                          </p:stCondLst>
                                        </p:cTn>
                                        <p:tgtEl>
                                          <p:spTgt spid="3">
                                            <p:txEl>
                                              <p:pRg st="9" end="9"/>
                                            </p:txEl>
                                          </p:spTgt>
                                        </p:tgtEl>
                                        <p:attrNameLst>
                                          <p:attrName>style.visibility</p:attrName>
                                        </p:attrNameLst>
                                      </p:cBhvr>
                                      <p:to>
                                        <p:strVal val="visible"/>
                                      </p:to>
                                    </p:set>
                                    <p:anim to="" calcmode="lin" valueType="num">
                                      <p:cBhvr>
                                        <p:cTn id="62" dur="1" fill="hold"/>
                                        <p:tgtEl>
                                          <p:spTgt spid="3">
                                            <p:txEl>
                                              <p:pRg st="9" end="9"/>
                                            </p:txEl>
                                          </p:spTgt>
                                        </p:tgtEl>
                                        <p:attrNameLst>
                                          <p:attrName/>
                                        </p:attrNameLst>
                                      </p:cBhvr>
                                    </p:anim>
                                  </p:childTnLst>
                                </p:cTn>
                              </p:par>
                            </p:childTnLst>
                          </p:cTn>
                        </p:par>
                      </p:childTnLst>
                    </p:cTn>
                  </p:par>
                  <p:par>
                    <p:cTn id="63" fill="hold">
                      <p:stCondLst>
                        <p:cond delay="indefinite"/>
                      </p:stCondLst>
                      <p:childTnLst>
                        <p:par>
                          <p:cTn id="64" fill="hold">
                            <p:stCondLst>
                              <p:cond delay="0"/>
                            </p:stCondLst>
                            <p:childTnLst>
                              <p:par>
                                <p:cTn id="65" presetID="24" presetClass="entr" presetSubtype="0"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to="" calcmode="lin" valueType="num">
                                      <p:cBhvr>
                                        <p:cTn id="67" dur="1" fill="hold"/>
                                        <p:tgtEl>
                                          <p:spTgt spid="3">
                                            <p:txEl>
                                              <p:pRg st="10" end="10"/>
                                            </p:txEl>
                                          </p:spTgt>
                                        </p:tgtEl>
                                        <p:attrNameLst>
                                          <p:attrName/>
                                        </p:attrNameLst>
                                      </p:cBhvr>
                                    </p:anim>
                                  </p:childTnLst>
                                </p:cTn>
                              </p:par>
                            </p:childTnLst>
                          </p:cTn>
                        </p:par>
                      </p:childTnLst>
                    </p:cTn>
                  </p:par>
                  <p:par>
                    <p:cTn id="68" fill="hold">
                      <p:stCondLst>
                        <p:cond delay="indefinite"/>
                      </p:stCondLst>
                      <p:childTnLst>
                        <p:par>
                          <p:cTn id="69" fill="hold">
                            <p:stCondLst>
                              <p:cond delay="0"/>
                            </p:stCondLst>
                            <p:childTnLst>
                              <p:par>
                                <p:cTn id="70" presetID="24" presetClass="entr" presetSubtype="0" fill="hold" grpId="0" nodeType="clickEffect">
                                  <p:stCondLst>
                                    <p:cond delay="0"/>
                                  </p:stCondLst>
                                  <p:childTnLst>
                                    <p:set>
                                      <p:cBhvr>
                                        <p:cTn id="71" dur="1" fill="hold">
                                          <p:stCondLst>
                                            <p:cond delay="0"/>
                                          </p:stCondLst>
                                        </p:cTn>
                                        <p:tgtEl>
                                          <p:spTgt spid="3">
                                            <p:txEl>
                                              <p:pRg st="11" end="11"/>
                                            </p:txEl>
                                          </p:spTgt>
                                        </p:tgtEl>
                                        <p:attrNameLst>
                                          <p:attrName>style.visibility</p:attrName>
                                        </p:attrNameLst>
                                      </p:cBhvr>
                                      <p:to>
                                        <p:strVal val="visible"/>
                                      </p:to>
                                    </p:set>
                                    <p:anim to="" calcmode="lin" valueType="num">
                                      <p:cBhvr>
                                        <p:cTn id="72" dur="1" fill="hold"/>
                                        <p:tgtEl>
                                          <p:spTgt spid="3">
                                            <p:txEl>
                                              <p:pRg st="11" end="1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7</TotalTime>
  <Words>701</Words>
  <Application>Microsoft Office PowerPoint</Application>
  <PresentationFormat>Presentación en pantalla (4:3)</PresentationFormat>
  <Paragraphs>19</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Brío</vt:lpstr>
      <vt:lpstr>IMPRESORA</vt:lpstr>
      <vt:lpstr>Cartuchos, tinta y papel  </vt:lpstr>
    </vt:vector>
  </TitlesOfParts>
  <Company>user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IMPRESORA</dc:title>
  <dc:creator>user</dc:creator>
  <cp:lastModifiedBy>user</cp:lastModifiedBy>
  <cp:revision>1</cp:revision>
  <dcterms:created xsi:type="dcterms:W3CDTF">2009-10-05T21:24:06Z</dcterms:created>
  <dcterms:modified xsi:type="dcterms:W3CDTF">2009-10-05T21:31:52Z</dcterms:modified>
</cp:coreProperties>
</file>