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C88EACB9-A7B4-4B7A-9B80-97D7A7A4386C}" type="datetimeFigureOut">
              <a:rPr lang="es-MX" smtClean="0"/>
              <a:t>19/10/2009</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ABD15E2-C0A3-46F7-AEC4-239E7583A174}"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88EACB9-A7B4-4B7A-9B80-97D7A7A4386C}" type="datetimeFigureOut">
              <a:rPr lang="es-MX" smtClean="0"/>
              <a:t>19/10/2009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ABD15E2-C0A3-46F7-AEC4-239E7583A174}"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88EACB9-A7B4-4B7A-9B80-97D7A7A4386C}" type="datetimeFigureOut">
              <a:rPr lang="es-MX" smtClean="0"/>
              <a:t>19/10/2009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ABD15E2-C0A3-46F7-AEC4-239E7583A174}"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C88EACB9-A7B4-4B7A-9B80-97D7A7A4386C}" type="datetimeFigureOut">
              <a:rPr lang="es-MX" smtClean="0"/>
              <a:t>19/10/2009</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4ABD15E2-C0A3-46F7-AEC4-239E7583A174}"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C88EACB9-A7B4-4B7A-9B80-97D7A7A4386C}" type="datetimeFigureOut">
              <a:rPr lang="es-MX" smtClean="0"/>
              <a:t>19/10/2009</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4ABD15E2-C0A3-46F7-AEC4-239E7583A174}" type="slidenum">
              <a:rPr lang="es-MX" smtClean="0"/>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C88EACB9-A7B4-4B7A-9B80-97D7A7A4386C}" type="datetimeFigureOut">
              <a:rPr lang="es-MX" smtClean="0"/>
              <a:t>19/10/2009</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4ABD15E2-C0A3-46F7-AEC4-239E7583A174}"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C88EACB9-A7B4-4B7A-9B80-97D7A7A4386C}" type="datetimeFigureOut">
              <a:rPr lang="es-MX" smtClean="0"/>
              <a:t>19/10/2009</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4ABD15E2-C0A3-46F7-AEC4-239E7583A174}"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88EACB9-A7B4-4B7A-9B80-97D7A7A4386C}" type="datetimeFigureOut">
              <a:rPr lang="es-MX" smtClean="0"/>
              <a:t>19/10/2009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ABD15E2-C0A3-46F7-AEC4-239E7583A174}"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C88EACB9-A7B4-4B7A-9B80-97D7A7A4386C}" type="datetimeFigureOut">
              <a:rPr lang="es-MX" smtClean="0"/>
              <a:t>19/10/2009</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4ABD15E2-C0A3-46F7-AEC4-239E7583A174}"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C88EACB9-A7B4-4B7A-9B80-97D7A7A4386C}" type="datetimeFigureOut">
              <a:rPr lang="es-MX" smtClean="0"/>
              <a:t>19/10/2009</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4ABD15E2-C0A3-46F7-AEC4-239E7583A174}"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C88EACB9-A7B4-4B7A-9B80-97D7A7A4386C}" type="datetimeFigureOut">
              <a:rPr lang="es-MX" smtClean="0"/>
              <a:t>19/10/2009</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4ABD15E2-C0A3-46F7-AEC4-239E7583A174}"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88EACB9-A7B4-4B7A-9B80-97D7A7A4386C}" type="datetimeFigureOut">
              <a:rPr lang="es-MX" smtClean="0"/>
              <a:t>19/10/2009</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ABD15E2-C0A3-46F7-AEC4-239E7583A174}"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ki/Notebook" TargetMode="External"/><Relationship Id="rId13" Type="http://schemas.openxmlformats.org/officeDocument/2006/relationships/hyperlink" Target="http://es.wikipedia.org/wiki/PDA" TargetMode="External"/><Relationship Id="rId18" Type="http://schemas.openxmlformats.org/officeDocument/2006/relationships/hyperlink" Target="http://images.google.com.mx/imgres?imgurl=http://carloszarapuz.nireblog.com/blogs/carloszarapuz/files/targeta.jpg&amp;imgrefurl=http://carloszarapuz.nireblog.com/&amp;usg=__A_evOGnPk7fiKpA1XWRBs11Fnek=&amp;h=450&amp;w=450&amp;sz=20&amp;hl=es&amp;start=4&amp;tbnid=a6kFoDBxHdlCoM:&amp;tbnh=127&amp;tbnw=127&amp;prev=/images%3Fq%3DTARGETA%2BDE%2BRED%26gbv%3D2%26hl%3Des%26safe%3Dactive" TargetMode="External"/><Relationship Id="rId3" Type="http://schemas.openxmlformats.org/officeDocument/2006/relationships/hyperlink" Target="http://es.wikipedia.org/wiki/Ordenador" TargetMode="External"/><Relationship Id="rId21" Type="http://schemas.openxmlformats.org/officeDocument/2006/relationships/image" Target="../media/image3.jpeg"/><Relationship Id="rId7" Type="http://schemas.openxmlformats.org/officeDocument/2006/relationships/hyperlink" Target="http://es.wikipedia.org/wiki/Xbox" TargetMode="External"/><Relationship Id="rId12" Type="http://schemas.openxmlformats.org/officeDocument/2006/relationships/hyperlink" Target="http://es.wikipedia.org/wiki/Secure_Digital" TargetMode="External"/><Relationship Id="rId17" Type="http://schemas.openxmlformats.org/officeDocument/2006/relationships/hyperlink" Target="http://es.wikipedia.org/wiki/OUI" TargetMode="External"/><Relationship Id="rId2" Type="http://schemas.openxmlformats.org/officeDocument/2006/relationships/hyperlink" Target="http://es.wikipedia.org/wiki/Tarjeta_de_expansi%C3%B3n" TargetMode="External"/><Relationship Id="rId16" Type="http://schemas.openxmlformats.org/officeDocument/2006/relationships/hyperlink" Target="http://es.wikipedia.org/wiki/IEEE" TargetMode="External"/><Relationship Id="rId20" Type="http://schemas.openxmlformats.org/officeDocument/2006/relationships/hyperlink" Target="http://images.google.com.mx/imgres?imgurl=http://www.puntodered.com/productos/components/com_virtuemart/shop_image/product/Targeta_de_red_i_4a43e8a5ce402.jpg&amp;imgrefurl=http://productos.puntodered.com/index.php/ENCORE/Targeta-de-red-inalambrica-PCMCIA/flypage.tpl.html&amp;usg=__t5Y1DJ3zgAAgqvBC9QG37o3XiYQ=&amp;h=280&amp;w=280&amp;sz=11&amp;hl=es&amp;start=6&amp;tbnid=rJR-Lvtps0ubmM:&amp;tbnh=114&amp;tbnw=114&amp;prev=/images%3Fq%3DTARGETA%2BDE%2BRED%26gbv%3D2%26hl%3Des%26safe%3Dactive" TargetMode="External"/><Relationship Id="rId1" Type="http://schemas.openxmlformats.org/officeDocument/2006/relationships/slideLayout" Target="../slideLayouts/slideLayout1.xml"/><Relationship Id="rId6" Type="http://schemas.openxmlformats.org/officeDocument/2006/relationships/hyperlink" Target="http://es.wikipedia.org/wiki/Videoconsola" TargetMode="External"/><Relationship Id="rId11" Type="http://schemas.openxmlformats.org/officeDocument/2006/relationships/hyperlink" Target="http://es.wikipedia.org/wiki/CompactFlash" TargetMode="External"/><Relationship Id="rId5" Type="http://schemas.openxmlformats.org/officeDocument/2006/relationships/hyperlink" Target="http://es.wikipedia.org/wiki/Placa_madre" TargetMode="External"/><Relationship Id="rId15" Type="http://schemas.openxmlformats.org/officeDocument/2006/relationships/hyperlink" Target="http://es.wikipedia.org/wiki/Apple_Macintosh" TargetMode="External"/><Relationship Id="rId10" Type="http://schemas.openxmlformats.org/officeDocument/2006/relationships/hyperlink" Target="http://es.wikipedia.org/wiki/PCMCIA" TargetMode="External"/><Relationship Id="rId19" Type="http://schemas.openxmlformats.org/officeDocument/2006/relationships/image" Target="../media/image2.jpeg"/><Relationship Id="rId4" Type="http://schemas.openxmlformats.org/officeDocument/2006/relationships/hyperlink" Target="http://es.wikipedia.org/wiki/Impresora" TargetMode="External"/><Relationship Id="rId9" Type="http://schemas.openxmlformats.org/officeDocument/2006/relationships/hyperlink" Target="http://es.wikipedia.org/wiki/Sega_Dreamcast" TargetMode="External"/><Relationship Id="rId14" Type="http://schemas.openxmlformats.org/officeDocument/2006/relationships/hyperlink" Target="http://es.wikipedia.org/wiki/Direcci%C3%B3n_MAC"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es.wikipedia.org/wiki/Disco_duro" TargetMode="External"/><Relationship Id="rId3" Type="http://schemas.openxmlformats.org/officeDocument/2006/relationships/hyperlink" Target="http://es.wikipedia.org/wiki/Ethernet" TargetMode="External"/><Relationship Id="rId7" Type="http://schemas.openxmlformats.org/officeDocument/2006/relationships/hyperlink" Target="http://es.wikipedia.org/wiki/Inal%C3%A1mbrica" TargetMode="External"/><Relationship Id="rId2" Type="http://schemas.openxmlformats.org/officeDocument/2006/relationships/hyperlink" Target="http://es.wikipedia.org/wiki/Chip" TargetMode="External"/><Relationship Id="rId1" Type="http://schemas.openxmlformats.org/officeDocument/2006/relationships/slideLayout" Target="../slideLayouts/slideLayout2.xml"/><Relationship Id="rId6" Type="http://schemas.openxmlformats.org/officeDocument/2006/relationships/hyperlink" Target="http://es.wikipedia.org/wiki/Impresora" TargetMode="External"/><Relationship Id="rId5" Type="http://schemas.openxmlformats.org/officeDocument/2006/relationships/hyperlink" Target="http://es.wikipedia.org/wiki/Ordenador_personal" TargetMode="External"/><Relationship Id="rId10" Type="http://schemas.openxmlformats.org/officeDocument/2006/relationships/hyperlink" Target="http://es.wikipedia.org/wiki/CompactFlash" TargetMode="External"/><Relationship Id="rId4" Type="http://schemas.openxmlformats.org/officeDocument/2006/relationships/hyperlink" Target="http://es.wikipedia.org/wiki/Cable_coaxial" TargetMode="External"/><Relationship Id="rId9" Type="http://schemas.openxmlformats.org/officeDocument/2006/relationships/hyperlink" Target="http://es.wikipedia.org/wiki/BIO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MX" b="1" dirty="0" smtClean="0"/>
              <a:t>TARJETA DE RED</a:t>
            </a:r>
            <a:endParaRPr lang="es-MX" b="1" dirty="0"/>
          </a:p>
        </p:txBody>
      </p:sp>
      <p:sp>
        <p:nvSpPr>
          <p:cNvPr id="3" name="2 Subtítulo"/>
          <p:cNvSpPr>
            <a:spLocks noGrp="1"/>
          </p:cNvSpPr>
          <p:nvPr>
            <p:ph type="subTitle" idx="1"/>
          </p:nvPr>
        </p:nvSpPr>
        <p:spPr>
          <a:xfrm>
            <a:off x="0" y="2250280"/>
            <a:ext cx="9144000" cy="4607720"/>
          </a:xfrm>
        </p:spPr>
        <p:txBody>
          <a:bodyPr>
            <a:normAutofit fontScale="70000" lnSpcReduction="20000"/>
          </a:bodyPr>
          <a:lstStyle/>
          <a:p>
            <a:r>
              <a:rPr lang="es-MX" b="1" dirty="0" smtClean="0">
                <a:solidFill>
                  <a:schemeClr val="accent2">
                    <a:lumMod val="20000"/>
                    <a:lumOff val="80000"/>
                  </a:schemeClr>
                </a:solidFill>
              </a:rPr>
              <a:t>Aunque el término tarjeta de red se suele asociar a una </a:t>
            </a:r>
            <a:r>
              <a:rPr lang="es-MX" b="1" dirty="0" smtClean="0">
                <a:solidFill>
                  <a:schemeClr val="accent2">
                    <a:lumMod val="20000"/>
                    <a:lumOff val="80000"/>
                  </a:schemeClr>
                </a:solidFill>
                <a:hlinkClick r:id="rId2" tooltip="Tarjeta de expansión"/>
              </a:rPr>
              <a:t>tarjeta de expansión</a:t>
            </a:r>
            <a:r>
              <a:rPr lang="es-MX" b="1" dirty="0" smtClean="0">
                <a:solidFill>
                  <a:schemeClr val="accent2">
                    <a:lumMod val="20000"/>
                    <a:lumOff val="80000"/>
                  </a:schemeClr>
                </a:solidFill>
              </a:rPr>
              <a:t> insertada en una ranura interna de un </a:t>
            </a:r>
            <a:r>
              <a:rPr lang="es-MX" b="1" dirty="0" smtClean="0">
                <a:solidFill>
                  <a:schemeClr val="accent2">
                    <a:lumMod val="20000"/>
                    <a:lumOff val="80000"/>
                  </a:schemeClr>
                </a:solidFill>
                <a:hlinkClick r:id="rId3" tooltip="Ordenador"/>
              </a:rPr>
              <a:t>ordenador</a:t>
            </a:r>
            <a:r>
              <a:rPr lang="es-MX" b="1" dirty="0" smtClean="0">
                <a:solidFill>
                  <a:schemeClr val="accent2">
                    <a:lumMod val="20000"/>
                    <a:lumOff val="80000"/>
                  </a:schemeClr>
                </a:solidFill>
              </a:rPr>
              <a:t> o </a:t>
            </a:r>
            <a:r>
              <a:rPr lang="es-MX" b="1" dirty="0" smtClean="0">
                <a:solidFill>
                  <a:schemeClr val="accent2">
                    <a:lumMod val="20000"/>
                    <a:lumOff val="80000"/>
                  </a:schemeClr>
                </a:solidFill>
                <a:hlinkClick r:id="rId4" tooltip="Impresora"/>
              </a:rPr>
              <a:t>impresora</a:t>
            </a:r>
            <a:r>
              <a:rPr lang="es-MX" b="1" dirty="0" smtClean="0">
                <a:solidFill>
                  <a:schemeClr val="accent2">
                    <a:lumMod val="20000"/>
                    <a:lumOff val="80000"/>
                  </a:schemeClr>
                </a:solidFill>
              </a:rPr>
              <a:t>, se suele utilizar para referirse también a dispositivos embebidos en la </a:t>
            </a:r>
            <a:r>
              <a:rPr lang="es-MX" b="1" dirty="0" smtClean="0">
                <a:solidFill>
                  <a:schemeClr val="accent2">
                    <a:lumMod val="20000"/>
                    <a:lumOff val="80000"/>
                  </a:schemeClr>
                </a:solidFill>
                <a:hlinkClick r:id="rId5" tooltip="Placa madre"/>
              </a:rPr>
              <a:t>placa madre</a:t>
            </a:r>
            <a:r>
              <a:rPr lang="es-MX" b="1" dirty="0" smtClean="0">
                <a:solidFill>
                  <a:schemeClr val="accent2">
                    <a:lumMod val="20000"/>
                    <a:lumOff val="80000"/>
                  </a:schemeClr>
                </a:solidFill>
              </a:rPr>
              <a:t> del equipo, como las interfaces presentes en la </a:t>
            </a:r>
            <a:r>
              <a:rPr lang="es-MX" b="1" dirty="0" smtClean="0">
                <a:solidFill>
                  <a:schemeClr val="accent2">
                    <a:lumMod val="20000"/>
                    <a:lumOff val="80000"/>
                  </a:schemeClr>
                </a:solidFill>
                <a:hlinkClick r:id="rId6" tooltip="Videoconsola"/>
              </a:rPr>
              <a:t>videoconsola</a:t>
            </a:r>
            <a:r>
              <a:rPr lang="es-MX" b="1" dirty="0" smtClean="0">
                <a:solidFill>
                  <a:schemeClr val="accent2">
                    <a:lumMod val="20000"/>
                    <a:lumOff val="80000"/>
                  </a:schemeClr>
                </a:solidFill>
              </a:rPr>
              <a:t> </a:t>
            </a:r>
            <a:r>
              <a:rPr lang="es-MX" b="1" dirty="0" smtClean="0">
                <a:solidFill>
                  <a:schemeClr val="accent2">
                    <a:lumMod val="20000"/>
                    <a:lumOff val="80000"/>
                  </a:schemeClr>
                </a:solidFill>
                <a:hlinkClick r:id="rId7" tooltip="Xbox"/>
              </a:rPr>
              <a:t>Xbox</a:t>
            </a:r>
            <a:r>
              <a:rPr lang="es-MX" b="1" dirty="0" smtClean="0">
                <a:solidFill>
                  <a:schemeClr val="accent2">
                    <a:lumMod val="20000"/>
                    <a:lumOff val="80000"/>
                  </a:schemeClr>
                </a:solidFill>
              </a:rPr>
              <a:t> o los modernos </a:t>
            </a:r>
            <a:r>
              <a:rPr lang="es-MX" b="1" dirty="0" err="1" smtClean="0">
                <a:solidFill>
                  <a:schemeClr val="accent2">
                    <a:lumMod val="20000"/>
                    <a:lumOff val="80000"/>
                  </a:schemeClr>
                </a:solidFill>
                <a:hlinkClick r:id="rId8" tooltip="Notebook"/>
              </a:rPr>
              <a:t>notebooks</a:t>
            </a:r>
            <a:r>
              <a:rPr lang="es-MX" b="1" dirty="0" smtClean="0">
                <a:solidFill>
                  <a:schemeClr val="accent2">
                    <a:lumMod val="20000"/>
                    <a:lumOff val="80000"/>
                  </a:schemeClr>
                </a:solidFill>
              </a:rPr>
              <a:t>. Igualmente se usa para expansiones con el mismo fin que en nada recuerdan a la típica tarjeta con chips y conectores soldados, como la interfaz de red para la </a:t>
            </a:r>
            <a:r>
              <a:rPr lang="es-MX" b="1" dirty="0" smtClean="0">
                <a:solidFill>
                  <a:schemeClr val="accent2">
                    <a:lumMod val="20000"/>
                    <a:lumOff val="80000"/>
                  </a:schemeClr>
                </a:solidFill>
                <a:hlinkClick r:id="rId9" tooltip="Sega Dreamcast"/>
              </a:rPr>
              <a:t>Sega </a:t>
            </a:r>
            <a:r>
              <a:rPr lang="es-MX" b="1" dirty="0" err="1" smtClean="0">
                <a:solidFill>
                  <a:schemeClr val="accent2">
                    <a:lumMod val="20000"/>
                    <a:lumOff val="80000"/>
                  </a:schemeClr>
                </a:solidFill>
                <a:hlinkClick r:id="rId9" tooltip="Sega Dreamcast"/>
              </a:rPr>
              <a:t>Dreamcast</a:t>
            </a:r>
            <a:r>
              <a:rPr lang="es-MX" b="1" dirty="0" smtClean="0">
                <a:solidFill>
                  <a:schemeClr val="accent2">
                    <a:lumMod val="20000"/>
                    <a:lumOff val="80000"/>
                  </a:schemeClr>
                </a:solidFill>
              </a:rPr>
              <a:t>, las </a:t>
            </a:r>
            <a:r>
              <a:rPr lang="es-MX" b="1" dirty="0" smtClean="0">
                <a:solidFill>
                  <a:schemeClr val="accent2">
                    <a:lumMod val="20000"/>
                    <a:lumOff val="80000"/>
                  </a:schemeClr>
                </a:solidFill>
                <a:hlinkClick r:id="rId10" tooltip="PCMCIA"/>
              </a:rPr>
              <a:t>PCMCIA</a:t>
            </a:r>
            <a:r>
              <a:rPr lang="es-MX" b="1" dirty="0" smtClean="0">
                <a:solidFill>
                  <a:schemeClr val="accent2">
                    <a:lumMod val="20000"/>
                    <a:lumOff val="80000"/>
                  </a:schemeClr>
                </a:solidFill>
              </a:rPr>
              <a:t>, o las tarjetas con conector y factor de forma </a:t>
            </a:r>
            <a:r>
              <a:rPr lang="es-MX" b="1" dirty="0" err="1" smtClean="0">
                <a:solidFill>
                  <a:schemeClr val="accent2">
                    <a:lumMod val="20000"/>
                    <a:lumOff val="80000"/>
                  </a:schemeClr>
                </a:solidFill>
                <a:hlinkClick r:id="rId11" tooltip="CompactFlash"/>
              </a:rPr>
              <a:t>CompactFlash</a:t>
            </a:r>
            <a:r>
              <a:rPr lang="es-MX" b="1" dirty="0" smtClean="0">
                <a:solidFill>
                  <a:schemeClr val="accent2">
                    <a:lumMod val="20000"/>
                    <a:lumOff val="80000"/>
                  </a:schemeClr>
                </a:solidFill>
              </a:rPr>
              <a:t> y </a:t>
            </a:r>
            <a:r>
              <a:rPr lang="es-MX" b="1" dirty="0" err="1" smtClean="0">
                <a:solidFill>
                  <a:schemeClr val="accent2">
                    <a:lumMod val="20000"/>
                    <a:lumOff val="80000"/>
                  </a:schemeClr>
                </a:solidFill>
                <a:hlinkClick r:id="rId12" tooltip="Secure Digital"/>
              </a:rPr>
              <a:t>Secure</a:t>
            </a:r>
            <a:r>
              <a:rPr lang="es-MX" b="1" dirty="0" smtClean="0">
                <a:solidFill>
                  <a:schemeClr val="accent2">
                    <a:lumMod val="20000"/>
                    <a:lumOff val="80000"/>
                  </a:schemeClr>
                </a:solidFill>
                <a:hlinkClick r:id="rId12" tooltip="Secure Digital"/>
              </a:rPr>
              <a:t> Digital</a:t>
            </a:r>
            <a:r>
              <a:rPr lang="es-MX" b="1" dirty="0" smtClean="0">
                <a:solidFill>
                  <a:schemeClr val="accent2">
                    <a:lumMod val="20000"/>
                    <a:lumOff val="80000"/>
                  </a:schemeClr>
                </a:solidFill>
              </a:rPr>
              <a:t> SIO utilizados en </a:t>
            </a:r>
            <a:r>
              <a:rPr lang="es-MX" b="1" dirty="0" smtClean="0">
                <a:solidFill>
                  <a:schemeClr val="accent2">
                    <a:lumMod val="20000"/>
                    <a:lumOff val="80000"/>
                  </a:schemeClr>
                </a:solidFill>
                <a:hlinkClick r:id="rId13" tooltip="PDA"/>
              </a:rPr>
              <a:t>PDAs</a:t>
            </a:r>
            <a:endParaRPr lang="es-MX" b="1" dirty="0" smtClean="0">
              <a:solidFill>
                <a:schemeClr val="accent2">
                  <a:lumMod val="20000"/>
                  <a:lumOff val="80000"/>
                </a:schemeClr>
              </a:solidFill>
            </a:endParaRPr>
          </a:p>
          <a:p>
            <a:r>
              <a:rPr lang="es-MX" b="1" dirty="0" smtClean="0">
                <a:solidFill>
                  <a:schemeClr val="accent2">
                    <a:lumMod val="20000"/>
                    <a:lumOff val="80000"/>
                  </a:schemeClr>
                </a:solidFill>
              </a:rPr>
              <a:t>Cada tarjeta de red tiene un número de identificación único de 48 bits, en hexadecimal llamado </a:t>
            </a:r>
            <a:r>
              <a:rPr lang="es-MX" b="1" dirty="0" smtClean="0">
                <a:solidFill>
                  <a:schemeClr val="accent2">
                    <a:lumMod val="20000"/>
                    <a:lumOff val="80000"/>
                  </a:schemeClr>
                </a:solidFill>
                <a:hlinkClick r:id="rId14" tooltip="Dirección MAC"/>
              </a:rPr>
              <a:t>dirección MAC</a:t>
            </a:r>
            <a:r>
              <a:rPr lang="es-MX" b="1" dirty="0" smtClean="0">
                <a:solidFill>
                  <a:schemeClr val="accent2">
                    <a:lumMod val="20000"/>
                    <a:lumOff val="80000"/>
                  </a:schemeClr>
                </a:solidFill>
              </a:rPr>
              <a:t> (no confundir con </a:t>
            </a:r>
            <a:r>
              <a:rPr lang="es-MX" b="1" dirty="0" smtClean="0">
                <a:solidFill>
                  <a:schemeClr val="accent2">
                    <a:lumMod val="20000"/>
                    <a:lumOff val="80000"/>
                  </a:schemeClr>
                </a:solidFill>
                <a:hlinkClick r:id="rId15" tooltip="Apple Macintosh"/>
              </a:rPr>
              <a:t>Apple Macintosh</a:t>
            </a:r>
            <a:r>
              <a:rPr lang="es-MX" b="1" dirty="0" smtClean="0">
                <a:solidFill>
                  <a:schemeClr val="accent2">
                    <a:lumMod val="20000"/>
                    <a:lumOff val="80000"/>
                  </a:schemeClr>
                </a:solidFill>
              </a:rPr>
              <a:t>). Estas direcciones hardware únicas son administradas por el </a:t>
            </a:r>
            <a:r>
              <a:rPr lang="es-MX" b="1" dirty="0" err="1" smtClean="0">
                <a:solidFill>
                  <a:schemeClr val="accent2">
                    <a:lumMod val="20000"/>
                    <a:lumOff val="80000"/>
                  </a:schemeClr>
                </a:solidFill>
              </a:rPr>
              <a:t>Institute</a:t>
            </a:r>
            <a:r>
              <a:rPr lang="es-MX" b="1" dirty="0" smtClean="0">
                <a:solidFill>
                  <a:schemeClr val="accent2">
                    <a:lumMod val="20000"/>
                    <a:lumOff val="80000"/>
                  </a:schemeClr>
                </a:solidFill>
              </a:rPr>
              <a:t> of </a:t>
            </a:r>
            <a:r>
              <a:rPr lang="es-MX" b="1" dirty="0" err="1" smtClean="0">
                <a:solidFill>
                  <a:schemeClr val="accent2">
                    <a:lumMod val="20000"/>
                    <a:lumOff val="80000"/>
                  </a:schemeClr>
                </a:solidFill>
              </a:rPr>
              <a:t>Electronic</a:t>
            </a:r>
            <a:r>
              <a:rPr lang="es-MX" b="1" dirty="0" smtClean="0">
                <a:solidFill>
                  <a:schemeClr val="accent2">
                    <a:lumMod val="20000"/>
                    <a:lumOff val="80000"/>
                  </a:schemeClr>
                </a:solidFill>
              </a:rPr>
              <a:t> and </a:t>
            </a:r>
            <a:r>
              <a:rPr lang="es-MX" b="1" dirty="0" err="1" smtClean="0">
                <a:solidFill>
                  <a:schemeClr val="accent2">
                    <a:lumMod val="20000"/>
                    <a:lumOff val="80000"/>
                  </a:schemeClr>
                </a:solidFill>
              </a:rPr>
              <a:t>Electrical</a:t>
            </a:r>
            <a:r>
              <a:rPr lang="es-MX" b="1" dirty="0" smtClean="0">
                <a:solidFill>
                  <a:schemeClr val="accent2">
                    <a:lumMod val="20000"/>
                    <a:lumOff val="80000"/>
                  </a:schemeClr>
                </a:solidFill>
              </a:rPr>
              <a:t> </a:t>
            </a:r>
            <a:r>
              <a:rPr lang="es-MX" b="1" dirty="0" err="1" smtClean="0">
                <a:solidFill>
                  <a:schemeClr val="accent2">
                    <a:lumMod val="20000"/>
                    <a:lumOff val="80000"/>
                  </a:schemeClr>
                </a:solidFill>
              </a:rPr>
              <a:t>Engineers</a:t>
            </a:r>
            <a:r>
              <a:rPr lang="es-MX" b="1" dirty="0" smtClean="0">
                <a:solidFill>
                  <a:schemeClr val="accent2">
                    <a:lumMod val="20000"/>
                    <a:lumOff val="80000"/>
                  </a:schemeClr>
                </a:solidFill>
              </a:rPr>
              <a:t> (</a:t>
            </a:r>
            <a:r>
              <a:rPr lang="es-MX" b="1" dirty="0" smtClean="0">
                <a:solidFill>
                  <a:schemeClr val="accent2">
                    <a:lumMod val="20000"/>
                    <a:lumOff val="80000"/>
                  </a:schemeClr>
                </a:solidFill>
                <a:hlinkClick r:id="rId16" tooltip="IEEE"/>
              </a:rPr>
              <a:t>IEEE</a:t>
            </a:r>
            <a:r>
              <a:rPr lang="es-MX" b="1" dirty="0" smtClean="0">
                <a:solidFill>
                  <a:schemeClr val="accent2">
                    <a:lumMod val="20000"/>
                    <a:lumOff val="80000"/>
                  </a:schemeClr>
                </a:solidFill>
              </a:rPr>
              <a:t>). Los tres primeros octetos del número MAC son conocidos como </a:t>
            </a:r>
            <a:r>
              <a:rPr lang="es-MX" b="1" dirty="0" smtClean="0">
                <a:solidFill>
                  <a:schemeClr val="accent2">
                    <a:lumMod val="20000"/>
                    <a:lumOff val="80000"/>
                  </a:schemeClr>
                </a:solidFill>
                <a:hlinkClick r:id="rId17" tooltip="OUI"/>
              </a:rPr>
              <a:t>OUI</a:t>
            </a:r>
            <a:r>
              <a:rPr lang="es-MX" b="1" dirty="0" smtClean="0">
                <a:solidFill>
                  <a:schemeClr val="accent2">
                    <a:lumMod val="20000"/>
                    <a:lumOff val="80000"/>
                  </a:schemeClr>
                </a:solidFill>
              </a:rPr>
              <a:t> e identifican a proveedores específicos y son designados por la </a:t>
            </a:r>
            <a:r>
              <a:rPr lang="es-MX" b="1" dirty="0" smtClean="0">
                <a:solidFill>
                  <a:schemeClr val="accent2">
                    <a:lumMod val="20000"/>
                    <a:lumOff val="80000"/>
                  </a:schemeClr>
                </a:solidFill>
                <a:hlinkClick r:id="rId16" tooltip="IEEE"/>
              </a:rPr>
              <a:t>IEEE</a:t>
            </a:r>
            <a:r>
              <a:rPr lang="es-MX" b="1" dirty="0" smtClean="0">
                <a:solidFill>
                  <a:schemeClr val="accent2">
                    <a:lumMod val="20000"/>
                    <a:lumOff val="80000"/>
                  </a:schemeClr>
                </a:solidFill>
              </a:rPr>
              <a:t>.</a:t>
            </a:r>
          </a:p>
          <a:p>
            <a:endParaRPr lang="es-MX" b="1" dirty="0">
              <a:solidFill>
                <a:schemeClr val="accent2">
                  <a:lumMod val="20000"/>
                  <a:lumOff val="80000"/>
                </a:schemeClr>
              </a:solidFill>
            </a:endParaRPr>
          </a:p>
        </p:txBody>
      </p:sp>
      <p:pic>
        <p:nvPicPr>
          <p:cNvPr id="23554" name="Picture 2" descr="http://t1.gstatic.com/images?q=tbn:a6kFoDBxHdlCoM:http://carloszarapuz.nireblog.com/blogs/carloszarapuz/files/targeta.jpg">
            <a:hlinkClick r:id="rId18"/>
          </p:cNvPr>
          <p:cNvPicPr>
            <a:picLocks noChangeAspect="1" noChangeArrowheads="1"/>
          </p:cNvPicPr>
          <p:nvPr/>
        </p:nvPicPr>
        <p:blipFill>
          <a:blip r:embed="rId19"/>
          <a:srcRect/>
          <a:stretch>
            <a:fillRect/>
          </a:stretch>
        </p:blipFill>
        <p:spPr bwMode="auto">
          <a:xfrm>
            <a:off x="928662" y="500042"/>
            <a:ext cx="1714512" cy="1495428"/>
          </a:xfrm>
          <a:prstGeom prst="rect">
            <a:avLst/>
          </a:prstGeom>
          <a:noFill/>
        </p:spPr>
      </p:pic>
      <p:pic>
        <p:nvPicPr>
          <p:cNvPr id="23556" name="Picture 4" descr="http://t2.gstatic.com/images?q=tbn:rJR-Lvtps0ubmM:http://www.puntodered.com/productos/components/com_virtuemart/shop_image/product/Targeta_de_red_i_4a43e8a5ce402.jpg">
            <a:hlinkClick r:id="rId20"/>
          </p:cNvPr>
          <p:cNvPicPr>
            <a:picLocks noChangeAspect="1" noChangeArrowheads="1"/>
          </p:cNvPicPr>
          <p:nvPr/>
        </p:nvPicPr>
        <p:blipFill>
          <a:blip r:embed="rId21"/>
          <a:srcRect/>
          <a:stretch>
            <a:fillRect/>
          </a:stretch>
        </p:blipFill>
        <p:spPr bwMode="auto">
          <a:xfrm>
            <a:off x="6715108" y="0"/>
            <a:ext cx="2428892" cy="1857388"/>
          </a:xfrm>
          <a:prstGeom prst="rect">
            <a:avLst/>
          </a:prstGeom>
          <a:noFill/>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5311824"/>
          </a:xfrm>
        </p:spPr>
        <p:txBody>
          <a:bodyPr>
            <a:normAutofit fontScale="70000" lnSpcReduction="20000"/>
          </a:bodyPr>
          <a:lstStyle/>
          <a:p>
            <a:r>
              <a:rPr lang="es-MX" dirty="0" smtClean="0"/>
              <a:t>Se denomina también </a:t>
            </a:r>
            <a:r>
              <a:rPr lang="es-MX" b="1" dirty="0" smtClean="0"/>
              <a:t>NIC</a:t>
            </a:r>
            <a:r>
              <a:rPr lang="es-MX" dirty="0" smtClean="0"/>
              <a:t> al </a:t>
            </a:r>
            <a:r>
              <a:rPr lang="es-MX" dirty="0" smtClean="0">
                <a:hlinkClick r:id="rId2" tooltip="Chip"/>
              </a:rPr>
              <a:t>chip</a:t>
            </a:r>
            <a:r>
              <a:rPr lang="es-MX" dirty="0" smtClean="0"/>
              <a:t> de la tarjeta de red que se encarga de servir como interfaz de </a:t>
            </a:r>
            <a:r>
              <a:rPr lang="es-MX" dirty="0" smtClean="0">
                <a:hlinkClick r:id="rId3" tooltip="Ethernet"/>
              </a:rPr>
              <a:t>Ethernet</a:t>
            </a:r>
            <a:r>
              <a:rPr lang="es-MX" dirty="0" smtClean="0"/>
              <a:t> entre el medio físico (por ejemplo un </a:t>
            </a:r>
            <a:r>
              <a:rPr lang="es-MX" dirty="0" smtClean="0">
                <a:hlinkClick r:id="rId4" tooltip="Cable coaxial"/>
              </a:rPr>
              <a:t>cable coaxial</a:t>
            </a:r>
            <a:r>
              <a:rPr lang="es-MX" dirty="0" smtClean="0"/>
              <a:t>) y el equipo (por ejemplo un </a:t>
            </a:r>
            <a:r>
              <a:rPr lang="es-MX" dirty="0" smtClean="0">
                <a:hlinkClick r:id="rId5" tooltip="Ordenador personal"/>
              </a:rPr>
              <a:t>ordenador personal</a:t>
            </a:r>
            <a:r>
              <a:rPr lang="es-MX" dirty="0" smtClean="0"/>
              <a:t> o una </a:t>
            </a:r>
            <a:r>
              <a:rPr lang="es-MX" dirty="0" smtClean="0">
                <a:hlinkClick r:id="rId6" tooltip="Impresora"/>
              </a:rPr>
              <a:t>impresora</a:t>
            </a:r>
            <a:r>
              <a:rPr lang="es-MX" dirty="0" smtClean="0"/>
              <a:t>). Es un chip usado en computadoras o periféricos tales como las tarjetas de red, impresoras de red o sistemas embebidos para conectar dos o más dispositivos entre sí a través de algún medio, ya sea conexión </a:t>
            </a:r>
            <a:r>
              <a:rPr lang="es-MX" dirty="0" smtClean="0">
                <a:hlinkClick r:id="rId7" tooltip="Inalámbrica"/>
              </a:rPr>
              <a:t>inalámbrica</a:t>
            </a:r>
            <a:r>
              <a:rPr lang="es-MX" dirty="0" smtClean="0"/>
              <a:t> , cable UTP, cable coaxial, fibra óptica, etcétera.</a:t>
            </a:r>
          </a:p>
          <a:p>
            <a:r>
              <a:rPr lang="es-MX" dirty="0" smtClean="0"/>
              <a:t>La mayoría de tarjetas traen un zócalo vacío rotulado </a:t>
            </a:r>
            <a:r>
              <a:rPr lang="es-MX" b="1" dirty="0" smtClean="0"/>
              <a:t>BOOT ROM</a:t>
            </a:r>
            <a:r>
              <a:rPr lang="es-MX" dirty="0" smtClean="0"/>
              <a:t>, para incluir una ROM opcional que permite que el equipo arranque desde un servidor de la red con una imagen de un medio de arranque (generalmente un disquete), lo que permite usar equipos sin </a:t>
            </a:r>
            <a:r>
              <a:rPr lang="es-MX" dirty="0" smtClean="0">
                <a:hlinkClick r:id="rId8" tooltip="Disco duro"/>
              </a:rPr>
              <a:t>disco duro</a:t>
            </a:r>
            <a:r>
              <a:rPr lang="es-MX" dirty="0" smtClean="0"/>
              <a:t> ni unidad de disquete. El que algunas placas madre ya incorporen esa ROM en su </a:t>
            </a:r>
            <a:r>
              <a:rPr lang="es-MX" dirty="0" smtClean="0">
                <a:hlinkClick r:id="rId9" tooltip="BIOS"/>
              </a:rPr>
              <a:t>BIOS</a:t>
            </a:r>
            <a:r>
              <a:rPr lang="es-MX" dirty="0" smtClean="0"/>
              <a:t> y la posibilidad de usar tarjetas </a:t>
            </a:r>
            <a:r>
              <a:rPr lang="es-MX" dirty="0" err="1" smtClean="0">
                <a:hlinkClick r:id="rId10" tooltip="CompactFlash"/>
              </a:rPr>
              <a:t>CompactFlash</a:t>
            </a:r>
            <a:r>
              <a:rPr lang="es-MX" dirty="0" smtClean="0"/>
              <a:t> en lugar del disco duro con sólo un adaptador, hace que comience a ser menos frecuente, principalmente en tarjetas de perfil bajo.</a:t>
            </a:r>
          </a:p>
          <a:p>
            <a:endParaRPr lang="es-MX" dirty="0"/>
          </a:p>
        </p:txBody>
      </p:sp>
      <p:graphicFrame>
        <p:nvGraphicFramePr>
          <p:cNvPr id="4" name="3 Tabla"/>
          <p:cNvGraphicFramePr>
            <a:graphicFrameLocks noGrp="1"/>
          </p:cNvGraphicFramePr>
          <p:nvPr/>
        </p:nvGraphicFramePr>
        <p:xfrm>
          <a:off x="1524000" y="2423160"/>
          <a:ext cx="6096000" cy="365760"/>
        </p:xfrm>
        <a:graphic>
          <a:graphicData uri="http://schemas.openxmlformats.org/drawingml/2006/table">
            <a:tbl>
              <a:tblPr/>
              <a:tblGrid>
                <a:gridCol w="6096000"/>
              </a:tblGrid>
              <a:tr h="0">
                <a:tc>
                  <a:txBody>
                    <a:bodyPr/>
                    <a:lstStyle/>
                    <a:p>
                      <a:r>
                        <a:rPr lang="es-MX" dirty="0" smtClean="0"/>
                        <a:t> </a:t>
                      </a:r>
                      <a:endParaRPr lang="es-MX" dirty="0"/>
                    </a:p>
                  </a:txBody>
                  <a:tcPr anchor="ctr">
                    <a:lnL>
                      <a:noFill/>
                    </a:lnL>
                    <a:lnR>
                      <a:noFill/>
                    </a:lnR>
                    <a:lnT>
                      <a:noFill/>
                    </a:lnT>
                    <a:lnB>
                      <a:noFill/>
                    </a:lnB>
                  </a:tcPr>
                </a:tc>
              </a:tr>
            </a:tbl>
          </a:graphicData>
        </a:graphic>
      </p:graphicFrame>
    </p:spTree>
  </p:cSld>
  <p:clrMapOvr>
    <a:masterClrMapping/>
  </p:clrMapOvr>
  <p:transition>
    <p:pull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TotalTime>
  <Words>371</Words>
  <Application>Microsoft Office PowerPoint</Application>
  <PresentationFormat>Presentación en pantalla (4:3)</PresentationFormat>
  <Paragraphs>6</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Brío</vt:lpstr>
      <vt:lpstr>TARJETA DE RED</vt:lpstr>
      <vt:lpstr>Diapositiva 2</vt:lpstr>
    </vt:vector>
  </TitlesOfParts>
  <Company>sep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TARJETA DE RED</dc:title>
  <dc:creator>ALEX</dc:creator>
  <cp:lastModifiedBy>ALEX</cp:lastModifiedBy>
  <cp:revision>1</cp:revision>
  <dcterms:created xsi:type="dcterms:W3CDTF">2009-10-19T16:34:10Z</dcterms:created>
  <dcterms:modified xsi:type="dcterms:W3CDTF">2009-10-19T16:38:57Z</dcterms:modified>
</cp:coreProperties>
</file>