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Default Extension="wmf" ContentType="image/x-wmf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04" r:id="rId1"/>
  </p:sldMasterIdLst>
  <p:notesMasterIdLst>
    <p:notesMasterId r:id="rId50"/>
  </p:notesMasterIdLst>
  <p:sldIdLst>
    <p:sldId id="283" r:id="rId2"/>
    <p:sldId id="304" r:id="rId3"/>
    <p:sldId id="343" r:id="rId4"/>
    <p:sldId id="344" r:id="rId5"/>
    <p:sldId id="345" r:id="rId6"/>
    <p:sldId id="346" r:id="rId7"/>
    <p:sldId id="353" r:id="rId8"/>
    <p:sldId id="342" r:id="rId9"/>
    <p:sldId id="288" r:id="rId10"/>
    <p:sldId id="305" r:id="rId11"/>
    <p:sldId id="306" r:id="rId12"/>
    <p:sldId id="307" r:id="rId13"/>
    <p:sldId id="308" r:id="rId14"/>
    <p:sldId id="309" r:id="rId15"/>
    <p:sldId id="310" r:id="rId16"/>
    <p:sldId id="311" r:id="rId17"/>
    <p:sldId id="312" r:id="rId18"/>
    <p:sldId id="313" r:id="rId19"/>
    <p:sldId id="314" r:id="rId20"/>
    <p:sldId id="315" r:id="rId21"/>
    <p:sldId id="316" r:id="rId22"/>
    <p:sldId id="317" r:id="rId23"/>
    <p:sldId id="318" r:id="rId24"/>
    <p:sldId id="274" r:id="rId25"/>
    <p:sldId id="319" r:id="rId26"/>
    <p:sldId id="320" r:id="rId27"/>
    <p:sldId id="289" r:id="rId28"/>
    <p:sldId id="321" r:id="rId29"/>
    <p:sldId id="290" r:id="rId30"/>
    <p:sldId id="291" r:id="rId31"/>
    <p:sldId id="292" r:id="rId32"/>
    <p:sldId id="323" r:id="rId33"/>
    <p:sldId id="324" r:id="rId34"/>
    <p:sldId id="327" r:id="rId35"/>
    <p:sldId id="350" r:id="rId36"/>
    <p:sldId id="351" r:id="rId37"/>
    <p:sldId id="347" r:id="rId38"/>
    <p:sldId id="325" r:id="rId39"/>
    <p:sldId id="331" r:id="rId40"/>
    <p:sldId id="326" r:id="rId41"/>
    <p:sldId id="332" r:id="rId42"/>
    <p:sldId id="333" r:id="rId43"/>
    <p:sldId id="334" r:id="rId44"/>
    <p:sldId id="335" r:id="rId45"/>
    <p:sldId id="336" r:id="rId46"/>
    <p:sldId id="337" r:id="rId47"/>
    <p:sldId id="352" r:id="rId48"/>
    <p:sldId id="340" r:id="rId4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99CC00"/>
    <a:srgbClr val="800080"/>
    <a:srgbClr val="CC0000"/>
    <a:srgbClr val="003399"/>
    <a:srgbClr val="336699"/>
    <a:srgbClr val="FF9900"/>
    <a:srgbClr val="6CDC89"/>
    <a:srgbClr val="2CB85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9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320"/>
    </p:cViewPr>
  </p:sorterViewPr>
  <p:notesViewPr>
    <p:cSldViewPr>
      <p:cViewPr varScale="1">
        <p:scale>
          <a:sx n="31" d="100"/>
          <a:sy n="31" d="100"/>
        </p:scale>
        <p:origin x="-1206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AD1E17A-2012-4290-8620-C1D0E6E8A7C6}" type="datetimeFigureOut">
              <a:rPr lang="es-MX"/>
              <a:pPr>
                <a:defRPr/>
              </a:pPr>
              <a:t>27/09/2002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MX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MX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3C58980-0DD6-4AD2-8688-657A6F47905A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5427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5915E0D-39F4-4932-9066-DDD8C10A8A23}" type="slidenum">
              <a:rPr lang="es-MX" smtClean="0"/>
              <a:pPr/>
              <a:t>2</a:t>
            </a:fld>
            <a:endParaRPr lang="es-MX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634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9E9B5AD-E034-4171-B7B9-C00D1C9976E5}" type="slidenum">
              <a:rPr lang="es-MX" smtClean="0"/>
              <a:pPr/>
              <a:t>11</a:t>
            </a:fld>
            <a:endParaRPr lang="es-MX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645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6F93FF9-ED27-4ECF-88FE-F56BF7A2D982}" type="slidenum">
              <a:rPr lang="es-MX" smtClean="0"/>
              <a:pPr/>
              <a:t>12</a:t>
            </a:fld>
            <a:endParaRPr lang="es-MX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6554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BC92EE5-4938-41CD-9680-3630967BCF6A}" type="slidenum">
              <a:rPr lang="es-MX" smtClean="0"/>
              <a:pPr/>
              <a:t>13</a:t>
            </a:fld>
            <a:endParaRPr lang="es-MX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6656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2E604D3-CFFD-4AFC-B4A1-367F7E0D92D8}" type="slidenum">
              <a:rPr lang="es-MX" smtClean="0"/>
              <a:pPr/>
              <a:t>14</a:t>
            </a:fld>
            <a:endParaRPr lang="es-MX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6758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B001F4A-BBC0-4C49-9A4D-41B339783F79}" type="slidenum">
              <a:rPr lang="es-MX" smtClean="0"/>
              <a:pPr/>
              <a:t>15</a:t>
            </a:fld>
            <a:endParaRPr lang="es-MX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6861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EAB2EEF-4D5F-4A89-B770-D37DA91C0C2E}" type="slidenum">
              <a:rPr lang="es-MX" smtClean="0"/>
              <a:pPr/>
              <a:t>16</a:t>
            </a:fld>
            <a:endParaRPr lang="es-MX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6963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22CAC3F-0265-4017-A127-7CA89464E38C}" type="slidenum">
              <a:rPr lang="es-MX" smtClean="0"/>
              <a:pPr/>
              <a:t>17</a:t>
            </a:fld>
            <a:endParaRPr lang="es-MX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7066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99438B8-E555-499D-BF99-2859FAE83024}" type="slidenum">
              <a:rPr lang="es-MX" smtClean="0"/>
              <a:pPr/>
              <a:t>18</a:t>
            </a:fld>
            <a:endParaRPr lang="es-MX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7168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5FEA64A-BC1E-4690-842A-41778E1FF67E}" type="slidenum">
              <a:rPr lang="es-MX" smtClean="0"/>
              <a:pPr/>
              <a:t>19</a:t>
            </a:fld>
            <a:endParaRPr lang="es-MX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7270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7F650DE-AA33-4649-B201-FFB4D187AE58}" type="slidenum">
              <a:rPr lang="es-MX" smtClean="0"/>
              <a:pPr/>
              <a:t>20</a:t>
            </a:fld>
            <a:endParaRPr lang="es-MX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553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8FEE01-52AA-4206-B265-DB495B5020FB}" type="slidenum">
              <a:rPr lang="es-MX" smtClean="0"/>
              <a:pPr/>
              <a:t>3</a:t>
            </a:fld>
            <a:endParaRPr lang="es-MX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7373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528A3DB-6FD2-4C96-A938-7DFCE08706A0}" type="slidenum">
              <a:rPr lang="es-MX" smtClean="0"/>
              <a:pPr/>
              <a:t>21</a:t>
            </a:fld>
            <a:endParaRPr lang="es-MX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7475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E4CB73C-A98D-4DEE-A138-D75CAF9CE71E}" type="slidenum">
              <a:rPr lang="es-MX" smtClean="0"/>
              <a:pPr/>
              <a:t>22</a:t>
            </a:fld>
            <a:endParaRPr lang="es-MX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757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5249B0A-46A3-45F5-9AEB-DB7D24DB6CD9}" type="slidenum">
              <a:rPr lang="es-MX" smtClean="0"/>
              <a:pPr/>
              <a:t>23</a:t>
            </a:fld>
            <a:endParaRPr lang="es-MX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7680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0B1361-AE36-4FEA-B13F-DF964D19CEC1}" type="slidenum">
              <a:rPr lang="es-MX" smtClean="0"/>
              <a:pPr/>
              <a:t>24</a:t>
            </a:fld>
            <a:endParaRPr lang="es-MX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7782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9C7CBF3-65E7-4FFB-99B7-41F48ABF7356}" type="slidenum">
              <a:rPr lang="es-MX" smtClean="0"/>
              <a:pPr/>
              <a:t>25</a:t>
            </a:fld>
            <a:endParaRPr lang="es-MX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7885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7AD9F-1BE6-4C3A-A79E-BE858DA68886}" type="slidenum">
              <a:rPr lang="es-MX" smtClean="0"/>
              <a:pPr/>
              <a:t>26</a:t>
            </a:fld>
            <a:endParaRPr lang="es-MX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7987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5F2489F-7755-498D-8A4A-94E3CDC60BAF}" type="slidenum">
              <a:rPr lang="es-MX" smtClean="0"/>
              <a:pPr/>
              <a:t>27</a:t>
            </a:fld>
            <a:endParaRPr lang="es-MX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809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A27FD6D-EA75-4015-BF25-9B2ABD392D12}" type="slidenum">
              <a:rPr lang="es-MX" smtClean="0"/>
              <a:pPr/>
              <a:t>28</a:t>
            </a:fld>
            <a:endParaRPr lang="es-MX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8192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87C75FA-075C-4D2C-983C-3B3388FA82ED}" type="slidenum">
              <a:rPr lang="es-MX" smtClean="0"/>
              <a:pPr/>
              <a:t>29</a:t>
            </a:fld>
            <a:endParaRPr lang="es-MX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8294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9F76364-4A83-4836-9FF9-7FB8CE2AD013}" type="slidenum">
              <a:rPr lang="es-MX" smtClean="0"/>
              <a:pPr/>
              <a:t>30</a:t>
            </a:fld>
            <a:endParaRPr lang="es-MX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5632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1F7586-5960-40F4-9796-8433FCB758CF}" type="slidenum">
              <a:rPr lang="es-MX" smtClean="0"/>
              <a:pPr/>
              <a:t>4</a:t>
            </a:fld>
            <a:endParaRPr lang="es-MX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8397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3F392A5-D3D0-4D23-A03D-D19228FD9647}" type="slidenum">
              <a:rPr lang="es-MX" smtClean="0"/>
              <a:pPr/>
              <a:t>31</a:t>
            </a:fld>
            <a:endParaRPr lang="es-MX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8499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E160BD6-F6D7-4076-8EFF-E7408712DFAA}" type="slidenum">
              <a:rPr lang="es-MX" smtClean="0"/>
              <a:pPr/>
              <a:t>32</a:t>
            </a:fld>
            <a:endParaRPr lang="es-MX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8602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46B8A1-4A55-4A04-BC09-30A869B94578}" type="slidenum">
              <a:rPr lang="es-MX" smtClean="0"/>
              <a:pPr/>
              <a:t>33</a:t>
            </a:fld>
            <a:endParaRPr lang="es-MX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8704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2DECA07-04EF-49BD-AE3F-257AF5EBCE31}" type="slidenum">
              <a:rPr lang="es-MX" smtClean="0"/>
              <a:pPr/>
              <a:t>34</a:t>
            </a:fld>
            <a:endParaRPr lang="es-MX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8806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03AB1FE-1CC3-459A-8D86-7458A747858B}" type="slidenum">
              <a:rPr lang="es-MX" smtClean="0"/>
              <a:pPr/>
              <a:t>35</a:t>
            </a:fld>
            <a:endParaRPr lang="es-MX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890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E4B2BA-14BB-4393-B906-EAB6325DB80C}" type="slidenum">
              <a:rPr lang="es-MX" smtClean="0"/>
              <a:pPr/>
              <a:t>36</a:t>
            </a:fld>
            <a:endParaRPr lang="es-MX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901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213CAFB-6729-43B3-87BC-3E47DA8621B4}" type="slidenum">
              <a:rPr lang="es-MX" smtClean="0"/>
              <a:pPr/>
              <a:t>37</a:t>
            </a:fld>
            <a:endParaRPr lang="es-MX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9114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13B274B-2C7C-4985-A2C0-89075CB75256}" type="slidenum">
              <a:rPr lang="es-MX" smtClean="0"/>
              <a:pPr/>
              <a:t>38</a:t>
            </a:fld>
            <a:endParaRPr lang="es-MX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9216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CCAE3DF-A240-42C8-94FB-3DA52C84AA06}" type="slidenum">
              <a:rPr lang="es-MX" smtClean="0"/>
              <a:pPr/>
              <a:t>39</a:t>
            </a:fld>
            <a:endParaRPr lang="es-MX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9318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608A90B-651C-49A4-B760-929C435BC5C9}" type="slidenum">
              <a:rPr lang="es-MX" smtClean="0"/>
              <a:pPr/>
              <a:t>40</a:t>
            </a:fld>
            <a:endParaRPr lang="es-MX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5734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D76179C-00D8-4CD4-8FAB-FE2374242092}" type="slidenum">
              <a:rPr lang="es-MX" smtClean="0"/>
              <a:pPr/>
              <a:t>5</a:t>
            </a:fld>
            <a:endParaRPr lang="es-MX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9421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2585C97-87C5-49A1-ACF9-0921D7BFD424}" type="slidenum">
              <a:rPr lang="es-MX" smtClean="0"/>
              <a:pPr/>
              <a:t>41</a:t>
            </a:fld>
            <a:endParaRPr lang="es-MX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52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9523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F75C766-C789-4863-9EFA-1A55ED1FD076}" type="slidenum">
              <a:rPr lang="es-MX" smtClean="0"/>
              <a:pPr/>
              <a:t>42</a:t>
            </a:fld>
            <a:endParaRPr lang="es-MX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5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9626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C3E13CB-A543-4016-9CBC-A64A3DCCCB5D}" type="slidenum">
              <a:rPr lang="es-MX" smtClean="0"/>
              <a:pPr/>
              <a:t>43</a:t>
            </a:fld>
            <a:endParaRPr lang="es-MX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9728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2379E32-7E35-4A12-85E9-09307B640F58}" type="slidenum">
              <a:rPr lang="es-MX" smtClean="0"/>
              <a:pPr/>
              <a:t>44</a:t>
            </a:fld>
            <a:endParaRPr lang="es-MX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9830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9681D5D-657E-47BB-8179-F77A35CC7FBE}" type="slidenum">
              <a:rPr lang="es-MX" smtClean="0"/>
              <a:pPr/>
              <a:t>45</a:t>
            </a:fld>
            <a:endParaRPr lang="es-MX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33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9933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42D417C-03FA-4D6E-9365-6CB6E80E042C}" type="slidenum">
              <a:rPr lang="es-MX" smtClean="0"/>
              <a:pPr/>
              <a:t>46</a:t>
            </a:fld>
            <a:endParaRPr lang="es-MX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10035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C6550BD-530A-4A5B-B84E-824C51DDC257}" type="slidenum">
              <a:rPr lang="es-MX" smtClean="0"/>
              <a:pPr/>
              <a:t>47</a:t>
            </a:fld>
            <a:endParaRPr lang="es-MX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7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1013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D5DEF5-511B-4D25-B100-A99B005A56ED}" type="slidenum">
              <a:rPr lang="es-MX" smtClean="0"/>
              <a:pPr/>
              <a:t>48</a:t>
            </a:fld>
            <a:endParaRPr lang="es-MX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5837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5F4D672-AB5F-47DD-8D73-3E82FEAEC99A}" type="slidenum">
              <a:rPr lang="es-MX" smtClean="0"/>
              <a:pPr/>
              <a:t>6</a:t>
            </a:fld>
            <a:endParaRPr lang="es-MX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5939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CB752C0-0715-4730-9BF2-F0FAC76040F5}" type="slidenum">
              <a:rPr lang="es-MX" smtClean="0"/>
              <a:pPr/>
              <a:t>7</a:t>
            </a:fld>
            <a:endParaRPr lang="es-MX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6042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DE9742E-B1C7-4205-9E0F-E5927F3477A5}" type="slidenum">
              <a:rPr lang="es-MX" smtClean="0"/>
              <a:pPr/>
              <a:t>8</a:t>
            </a:fld>
            <a:endParaRPr lang="es-MX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6144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CE5495A-BA6D-4ED2-BF3E-959752798DBA}" type="slidenum">
              <a:rPr lang="es-MX" smtClean="0"/>
              <a:pPr/>
              <a:t>9</a:t>
            </a:fld>
            <a:endParaRPr lang="es-MX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6246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7939011-D41D-49B2-8409-1D3DA01A1D9E}" type="slidenum">
              <a:rPr lang="es-MX" smtClean="0"/>
              <a:pPr/>
              <a:t>10</a:t>
            </a:fld>
            <a:endParaRPr lang="es-MX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CDB3AE9-5F19-45A3-912C-53BF80F1B01B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A02E41-F42C-47BA-870E-872B51B57002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F45EE9-F4C3-4430-AC94-57D66AA1D6B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5401AE-4916-4A9F-9F5C-EB498A43BB87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5E840F88-2357-4748-A545-60243614C540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BB482F-5BE2-4E95-8C69-A4DD948BF0F0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E48402-E62A-49BD-BA19-A8F986920B81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8E4D80-B6DE-4839-8196-D610C3B7C6F7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737A13-16EC-474A-B9AB-03692E4C0DB7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50161-C37C-46F8-9B88-FFCE10F051D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2D38ACDB-E999-446D-B203-887922E11144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315E47D3-04AB-4004-9880-35FCC6A08708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software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028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Software de sistema</a:t>
            </a:r>
          </a:p>
        </p:txBody>
      </p:sp>
      <p:sp>
        <p:nvSpPr>
          <p:cNvPr id="59397" name="Text Box 1029"/>
          <p:cNvSpPr txBox="1">
            <a:spLocks noChangeArrowheads="1"/>
          </p:cNvSpPr>
          <p:nvPr/>
        </p:nvSpPr>
        <p:spPr bwMode="auto">
          <a:xfrm>
            <a:off x="304800" y="3352800"/>
            <a:ext cx="853440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¿Qué es un sistema operativo?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Es el </a:t>
            </a:r>
            <a:r>
              <a:rPr lang="es-MX" sz="2800">
                <a:latin typeface="Arial Narrow" pitchFamily="34" charset="0"/>
              </a:rPr>
              <a:t>programa de control maestro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del ordenador.</a:t>
            </a:r>
          </a:p>
          <a:p>
            <a:pPr algn="ctr">
              <a:lnSpc>
                <a:spcPct val="12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Es el software más importante, puesto que </a:t>
            </a:r>
            <a:r>
              <a:rPr lang="es-MX" sz="2800">
                <a:latin typeface="Arial Narrow" pitchFamily="34" charset="0"/>
              </a:rPr>
              <a:t>proporciona la plataforma lógica sobre la cual se pueden ejecutar los otros programas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 Sin él, no podríamos trabajar con nuestro ordenador.</a:t>
            </a:r>
          </a:p>
        </p:txBody>
      </p:sp>
      <p:sp>
        <p:nvSpPr>
          <p:cNvPr id="59398" name="Text Box 1030"/>
          <p:cNvSpPr txBox="1">
            <a:spLocks noChangeArrowheads="1"/>
          </p:cNvSpPr>
          <p:nvPr/>
        </p:nvSpPr>
        <p:spPr bwMode="auto">
          <a:xfrm>
            <a:off x="152400" y="22098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A esta categoría pertenecen todos los programas que denominamos </a:t>
            </a:r>
            <a:r>
              <a:rPr lang="es-MX" sz="2800" b="1">
                <a:latin typeface="Arial Narrow" pitchFamily="34" charset="0"/>
              </a:rPr>
              <a:t>Sistemas Operativos.</a:t>
            </a:r>
            <a:endParaRPr lang="es-MX" sz="2800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12293" name="Text Box 1031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3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3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7" grpId="0" autoUpdateAnimBg="0"/>
      <p:bldP spid="59398" grpId="0" build="p" autoUpdateAnimBg="0" advAuto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</a:t>
            </a:r>
          </a:p>
        </p:txBody>
      </p:sp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304800" y="2317750"/>
            <a:ext cx="8534400" cy="60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¿Cuáles son sus funciones?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</a:p>
        </p:txBody>
      </p:sp>
      <p:sp>
        <p:nvSpPr>
          <p:cNvPr id="60422" name="Text Box 6"/>
          <p:cNvSpPr txBox="1">
            <a:spLocks noChangeArrowheads="1"/>
          </p:cNvSpPr>
          <p:nvPr/>
        </p:nvSpPr>
        <p:spPr bwMode="auto">
          <a:xfrm>
            <a:off x="304800" y="3243263"/>
            <a:ext cx="8534400" cy="308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Posibilita la </a:t>
            </a:r>
            <a:r>
              <a:rPr lang="es-MX" sz="2800">
                <a:latin typeface="Arial Narrow" pitchFamily="34" charset="0"/>
              </a:rPr>
              <a:t>comunicación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entre el usuario y el ordenador.</a:t>
            </a:r>
          </a:p>
          <a:p>
            <a:pPr>
              <a:buFontTx/>
              <a:buBlip>
                <a:blip r:embed="rId3"/>
              </a:buBlip>
            </a:pPr>
            <a:endParaRPr lang="es-MX" sz="2800">
              <a:solidFill>
                <a:schemeClr val="hlink"/>
              </a:solidFill>
              <a:latin typeface="Arial Narrow" pitchFamily="34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Carga en memoria RAM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otros programas para su ejecución.</a:t>
            </a:r>
          </a:p>
          <a:p>
            <a:pPr>
              <a:buFontTx/>
              <a:buBlip>
                <a:blip r:embed="rId3"/>
              </a:buBlip>
            </a:pPr>
            <a:endParaRPr lang="es-MX" sz="2800">
              <a:solidFill>
                <a:schemeClr val="hlink"/>
              </a:solidFill>
              <a:latin typeface="Arial Narrow" pitchFamily="34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Coordina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el trabajo entre el hardware y el resto del software.</a:t>
            </a:r>
          </a:p>
          <a:p>
            <a:pPr>
              <a:buFontTx/>
              <a:buBlip>
                <a:blip r:embed="rId3"/>
              </a:buBlip>
            </a:pPr>
            <a:endParaRPr lang="es-MX" sz="2800">
              <a:solidFill>
                <a:schemeClr val="hlink"/>
              </a:solidFill>
              <a:latin typeface="Arial Narrow" pitchFamily="34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Administra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el almacenamiento de información.</a:t>
            </a:r>
          </a:p>
        </p:txBody>
      </p:sp>
      <p:sp>
        <p:nvSpPr>
          <p:cNvPr id="13317" name="Text Box 7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04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04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04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04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04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04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04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04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0" grpId="0" autoUpdateAnimBg="0"/>
      <p:bldP spid="60422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Operativo: Funciones</a:t>
            </a:r>
          </a:p>
        </p:txBody>
      </p:sp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304800" y="2317750"/>
            <a:ext cx="8534400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1)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 Comunicación entre el usuario y el ordenador:</a:t>
            </a: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</a:p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La interfaz de usuario.</a:t>
            </a:r>
          </a:p>
        </p:txBody>
      </p:sp>
      <p:sp>
        <p:nvSpPr>
          <p:cNvPr id="61445" name="Text Box 5"/>
          <p:cNvSpPr txBox="1">
            <a:spLocks noChangeArrowheads="1"/>
          </p:cNvSpPr>
          <p:nvPr/>
        </p:nvSpPr>
        <p:spPr bwMode="auto">
          <a:xfrm>
            <a:off x="838200" y="3352800"/>
            <a:ext cx="7924800" cy="111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Es la forma </a:t>
            </a:r>
            <a:r>
              <a:rPr lang="es-ES" sz="2800">
                <a:solidFill>
                  <a:srgbClr val="FF9966"/>
                </a:solidFill>
                <a:latin typeface="Arial Narrow" pitchFamily="34" charset="0"/>
              </a:rPr>
              <a:t>como el Sistema Operativo 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posibilita</a:t>
            </a:r>
            <a:r>
              <a:rPr lang="es-ES" sz="2800">
                <a:solidFill>
                  <a:srgbClr val="FF9966"/>
                </a:solidFill>
                <a:latin typeface="Arial Narrow" pitchFamily="34" charset="0"/>
              </a:rPr>
              <a:t> la comunicación entre 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el</a:t>
            </a:r>
            <a:r>
              <a:rPr lang="es-ES" sz="2800">
                <a:solidFill>
                  <a:srgbClr val="FF9966"/>
                </a:solidFill>
                <a:latin typeface="Arial Narrow" pitchFamily="34" charset="0"/>
              </a:rPr>
              <a:t> ordenador y quien 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lo</a:t>
            </a:r>
            <a:r>
              <a:rPr lang="es-ES" sz="2800">
                <a:solidFill>
                  <a:srgbClr val="FF9966"/>
                </a:solidFill>
                <a:latin typeface="Arial Narrow" pitchFamily="34" charset="0"/>
              </a:rPr>
              <a:t> usa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</a:t>
            </a: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838200" y="4724400"/>
            <a:ext cx="8001000" cy="163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Puede ser de dos tipos: 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Gráfica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(GUI: Graphic User Interface).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De </a:t>
            </a:r>
            <a:r>
              <a:rPr lang="es-MX" sz="2800">
                <a:latin typeface="Arial Narrow" pitchFamily="34" charset="0"/>
              </a:rPr>
              <a:t>línea de comandos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</a:t>
            </a:r>
          </a:p>
        </p:txBody>
      </p:sp>
      <p:sp>
        <p:nvSpPr>
          <p:cNvPr id="14342" name="Text Box 7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4" grpId="0" autoUpdateAnimBg="0"/>
      <p:bldP spid="61445" grpId="0" autoUpdateAnimBg="0"/>
      <p:bldP spid="61446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Operativo: Funciones</a:t>
            </a:r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304800" y="2317750"/>
            <a:ext cx="8534400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1)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 Comunicación entre el usuario y el ordenador:</a:t>
            </a: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</a:p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La interfaz gráfica.</a:t>
            </a:r>
          </a:p>
        </p:txBody>
      </p:sp>
      <p:sp>
        <p:nvSpPr>
          <p:cNvPr id="62470" name="Text Box 6"/>
          <p:cNvSpPr txBox="1">
            <a:spLocks noChangeArrowheads="1"/>
          </p:cNvSpPr>
          <p:nvPr/>
        </p:nvSpPr>
        <p:spPr bwMode="auto">
          <a:xfrm>
            <a:off x="304800" y="3352800"/>
            <a:ext cx="853440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Su uso se basa en:</a:t>
            </a:r>
          </a:p>
          <a:p>
            <a:pPr>
              <a:lnSpc>
                <a:spcPct val="12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La metáfora de un escritorio, donde se muestran </a:t>
            </a:r>
            <a:r>
              <a:rPr lang="es-MX" sz="2800">
                <a:latin typeface="Arial Narrow" pitchFamily="34" charset="0"/>
              </a:rPr>
              <a:t>objetos gráficos para representar los recursos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disponibles.</a:t>
            </a:r>
          </a:p>
          <a:p>
            <a:pPr>
              <a:lnSpc>
                <a:spcPct val="12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El </a:t>
            </a:r>
            <a:r>
              <a:rPr lang="es-MX" sz="2800">
                <a:latin typeface="Arial Narrow" pitchFamily="34" charset="0"/>
              </a:rPr>
              <a:t>ratón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como dispositivo de entrada. </a:t>
            </a:r>
          </a:p>
          <a:p>
            <a:pPr>
              <a:lnSpc>
                <a:spcPct val="12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Un grupo de </a:t>
            </a:r>
            <a:r>
              <a:rPr lang="es-MX" sz="2800">
                <a:latin typeface="Arial Narrow" pitchFamily="34" charset="0"/>
              </a:rPr>
              <a:t>herramientas gráficas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especiales: Ventanas, íconos y menús.</a:t>
            </a:r>
          </a:p>
        </p:txBody>
      </p:sp>
      <p:sp>
        <p:nvSpPr>
          <p:cNvPr id="15365" name="Text Box 7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4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4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4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24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24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24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24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24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70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Operativo: Funciones</a:t>
            </a:r>
          </a:p>
        </p:txBody>
      </p: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304800" y="2317750"/>
            <a:ext cx="8534400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1)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 Comunicación entre el usuario y el ordenador:</a:t>
            </a: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</a:p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La interfaz gráfica.</a:t>
            </a:r>
          </a:p>
        </p:txBody>
      </p:sp>
      <p:sp>
        <p:nvSpPr>
          <p:cNvPr id="63493" name="Text Box 5"/>
          <p:cNvSpPr txBox="1">
            <a:spLocks noChangeArrowheads="1"/>
          </p:cNvSpPr>
          <p:nvPr/>
        </p:nvSpPr>
        <p:spPr bwMode="auto">
          <a:xfrm>
            <a:off x="304800" y="3352800"/>
            <a:ext cx="853440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r>
              <a:rPr lang="es-MX" sz="2800">
                <a:latin typeface="Arial Narrow" pitchFamily="34" charset="0"/>
              </a:rPr>
              <a:t>Herramientas gráficas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s-MX" sz="2800">
                <a:latin typeface="Arial Narrow" pitchFamily="34" charset="0"/>
              </a:rPr>
              <a:t> Ventanas: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Son marcos gráficos que representan programas y sus archivos asociados.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Iconos: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Son dibujos que representan los recursos del ordenador. 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Menús: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Son listas de comandos relacionados entre sí.</a:t>
            </a:r>
          </a:p>
        </p:txBody>
      </p:sp>
      <p:sp>
        <p:nvSpPr>
          <p:cNvPr id="16389" name="Text Box 6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4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34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34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34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34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34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3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3"/>
          <p:cNvSpPr txBox="1">
            <a:spLocks noChangeArrowheads="1"/>
          </p:cNvSpPr>
          <p:nvPr/>
        </p:nvSpPr>
        <p:spPr bwMode="auto">
          <a:xfrm>
            <a:off x="152400" y="121920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Operativo: Funciones</a:t>
            </a:r>
          </a:p>
        </p:txBody>
      </p:sp>
      <p:pic>
        <p:nvPicPr>
          <p:cNvPr id="64518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14600" y="1962150"/>
            <a:ext cx="6324600" cy="474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519" name="Text Box 7"/>
          <p:cNvSpPr txBox="1">
            <a:spLocks noChangeArrowheads="1"/>
          </p:cNvSpPr>
          <p:nvPr/>
        </p:nvSpPr>
        <p:spPr bwMode="auto">
          <a:xfrm>
            <a:off x="7467600" y="5791200"/>
            <a:ext cx="1157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s-VE" b="1">
                <a:solidFill>
                  <a:srgbClr val="CC0000"/>
                </a:solidFill>
                <a:latin typeface="Arial Narrow" pitchFamily="34" charset="0"/>
              </a:rPr>
              <a:t>Ventana</a:t>
            </a:r>
            <a:endParaRPr kumimoji="0" lang="es-VE">
              <a:latin typeface="Arial Narrow" pitchFamily="34" charset="0"/>
            </a:endParaRPr>
          </a:p>
        </p:txBody>
      </p:sp>
      <p:sp>
        <p:nvSpPr>
          <p:cNvPr id="64520" name="Line 8"/>
          <p:cNvSpPr>
            <a:spLocks noChangeShapeType="1"/>
          </p:cNvSpPr>
          <p:nvPr/>
        </p:nvSpPr>
        <p:spPr bwMode="auto">
          <a:xfrm flipH="1" flipV="1">
            <a:off x="6858000" y="5257800"/>
            <a:ext cx="609600" cy="6858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64521" name="Text Box 9"/>
          <p:cNvSpPr txBox="1">
            <a:spLocks noChangeArrowheads="1"/>
          </p:cNvSpPr>
          <p:nvPr/>
        </p:nvSpPr>
        <p:spPr bwMode="auto">
          <a:xfrm>
            <a:off x="1752600" y="19812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s-VE" b="1">
                <a:solidFill>
                  <a:srgbClr val="CC0000"/>
                </a:solidFill>
                <a:latin typeface="Arial Narrow" pitchFamily="34" charset="0"/>
              </a:rPr>
              <a:t>Iconos</a:t>
            </a:r>
            <a:endParaRPr kumimoji="0" lang="es-VE">
              <a:latin typeface="Arial Narrow" pitchFamily="34" charset="0"/>
            </a:endParaRPr>
          </a:p>
        </p:txBody>
      </p:sp>
      <p:sp>
        <p:nvSpPr>
          <p:cNvPr id="64522" name="Line 10"/>
          <p:cNvSpPr>
            <a:spLocks noChangeShapeType="1"/>
          </p:cNvSpPr>
          <p:nvPr/>
        </p:nvSpPr>
        <p:spPr bwMode="auto">
          <a:xfrm>
            <a:off x="2743200" y="2362200"/>
            <a:ext cx="609600" cy="3048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64523" name="Line 11"/>
          <p:cNvSpPr>
            <a:spLocks noChangeShapeType="1"/>
          </p:cNvSpPr>
          <p:nvPr/>
        </p:nvSpPr>
        <p:spPr bwMode="auto">
          <a:xfrm>
            <a:off x="2209800" y="2438400"/>
            <a:ext cx="457200" cy="3810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64526" name="Text Box 14"/>
          <p:cNvSpPr txBox="1">
            <a:spLocks noChangeArrowheads="1"/>
          </p:cNvSpPr>
          <p:nvPr/>
        </p:nvSpPr>
        <p:spPr bwMode="auto">
          <a:xfrm>
            <a:off x="1066800" y="48768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s-VE" b="1">
                <a:solidFill>
                  <a:srgbClr val="CC0000"/>
                </a:solidFill>
                <a:latin typeface="Arial Narrow" pitchFamily="34" charset="0"/>
              </a:rPr>
              <a:t>Menú</a:t>
            </a:r>
            <a:endParaRPr kumimoji="0" lang="es-VE">
              <a:latin typeface="Arial Narrow" pitchFamily="34" charset="0"/>
            </a:endParaRPr>
          </a:p>
        </p:txBody>
      </p:sp>
      <p:sp>
        <p:nvSpPr>
          <p:cNvPr id="64527" name="Line 15"/>
          <p:cNvSpPr>
            <a:spLocks noChangeShapeType="1"/>
          </p:cNvSpPr>
          <p:nvPr/>
        </p:nvSpPr>
        <p:spPr bwMode="auto">
          <a:xfrm rot="-2843157">
            <a:off x="2057400" y="4876800"/>
            <a:ext cx="457200" cy="5334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7419" name="Text Box 18"/>
          <p:cNvSpPr txBox="1">
            <a:spLocks noChangeArrowheads="1"/>
          </p:cNvSpPr>
          <p:nvPr/>
        </p:nvSpPr>
        <p:spPr bwMode="auto">
          <a:xfrm>
            <a:off x="381000" y="3098800"/>
            <a:ext cx="1905000" cy="879475"/>
          </a:xfrm>
          <a:prstGeom prst="rect">
            <a:avLst/>
          </a:prstGeom>
          <a:noFill/>
          <a:ln w="57150" cmpd="thinThick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>
                <a:solidFill>
                  <a:srgbClr val="800080"/>
                </a:solidFill>
                <a:latin typeface="Arial Narrow" pitchFamily="34" charset="0"/>
              </a:rPr>
              <a:t>La Interfaz Gráfica</a:t>
            </a:r>
            <a:endParaRPr lang="es-ES">
              <a:solidFill>
                <a:srgbClr val="800080"/>
              </a:solidFill>
              <a:latin typeface="Arial Narrow" pitchFamily="34" charset="0"/>
            </a:endParaRPr>
          </a:p>
        </p:txBody>
      </p:sp>
      <p:sp>
        <p:nvSpPr>
          <p:cNvPr id="17420" name="Text Box 19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4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4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4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4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4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64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64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64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9" grpId="0" autoUpdateAnimBg="0"/>
      <p:bldP spid="64520" grpId="0" animBg="1"/>
      <p:bldP spid="64521" grpId="0" autoUpdateAnimBg="0"/>
      <p:bldP spid="64522" grpId="0" animBg="1"/>
      <p:bldP spid="64523" grpId="0" animBg="1"/>
      <p:bldP spid="64526" grpId="0" autoUpdateAnimBg="0"/>
      <p:bldP spid="6452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Operativo: Funciones</a:t>
            </a:r>
          </a:p>
        </p:txBody>
      </p:sp>
      <p:sp>
        <p:nvSpPr>
          <p:cNvPr id="65540" name="Text Box 4"/>
          <p:cNvSpPr txBox="1">
            <a:spLocks noChangeArrowheads="1"/>
          </p:cNvSpPr>
          <p:nvPr/>
        </p:nvSpPr>
        <p:spPr bwMode="auto">
          <a:xfrm>
            <a:off x="304800" y="2317750"/>
            <a:ext cx="8534400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1)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 Comunicación entre el usuario y el ordenador:</a:t>
            </a: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</a:p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La interfaz de línea de comandos.</a:t>
            </a:r>
          </a:p>
        </p:txBody>
      </p:sp>
      <p:sp>
        <p:nvSpPr>
          <p:cNvPr id="65541" name="Text Box 5"/>
          <p:cNvSpPr txBox="1">
            <a:spLocks noChangeArrowheads="1"/>
          </p:cNvSpPr>
          <p:nvPr/>
        </p:nvSpPr>
        <p:spPr bwMode="auto">
          <a:xfrm>
            <a:off x="304800" y="3352800"/>
            <a:ext cx="868680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Su uso se basa en:</a:t>
            </a:r>
          </a:p>
          <a:p>
            <a:pPr>
              <a:lnSpc>
                <a:spcPct val="12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El </a:t>
            </a:r>
            <a:r>
              <a:rPr lang="es-MX" sz="2800">
                <a:latin typeface="Arial Narrow" pitchFamily="34" charset="0"/>
              </a:rPr>
              <a:t>conocimiento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de los comandos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que pertenecen al sistema operativo, por parte del usuario.</a:t>
            </a:r>
          </a:p>
          <a:p>
            <a:pPr>
              <a:lnSpc>
                <a:spcPct val="12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El </a:t>
            </a:r>
            <a:r>
              <a:rPr lang="es-MX" sz="2800">
                <a:latin typeface="Arial Narrow" pitchFamily="34" charset="0"/>
              </a:rPr>
              <a:t>teclado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como dispositivo de entrada. </a:t>
            </a:r>
          </a:p>
          <a:p>
            <a:pPr>
              <a:lnSpc>
                <a:spcPct val="12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Una línea latente en la pantalla, donde </a:t>
            </a:r>
            <a:r>
              <a:rPr lang="es-MX" sz="2800">
                <a:latin typeface="Arial Narrow" pitchFamily="34" charset="0"/>
              </a:rPr>
              <a:t>el usuario debe escribir cada comando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 Esta línea se conoce como </a:t>
            </a:r>
            <a:r>
              <a:rPr lang="es-MX" sz="2800" i="1">
                <a:latin typeface="Arial Narrow" pitchFamily="34" charset="0"/>
              </a:rPr>
              <a:t>prompt.</a:t>
            </a:r>
          </a:p>
        </p:txBody>
      </p:sp>
      <p:sp>
        <p:nvSpPr>
          <p:cNvPr id="18437" name="Text Box 6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5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5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55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55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55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55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55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55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0" grpId="0" autoUpdateAnimBg="0"/>
      <p:bldP spid="65541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027"/>
          <p:cNvSpPr txBox="1">
            <a:spLocks noChangeArrowheads="1"/>
          </p:cNvSpPr>
          <p:nvPr/>
        </p:nvSpPr>
        <p:spPr bwMode="auto">
          <a:xfrm>
            <a:off x="152400" y="121920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Operativo: Funciones</a:t>
            </a:r>
          </a:p>
        </p:txBody>
      </p:sp>
      <p:pic>
        <p:nvPicPr>
          <p:cNvPr id="66573" name="Picture 103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2514600"/>
            <a:ext cx="80772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6574" name="Line 1038"/>
          <p:cNvSpPr>
            <a:spLocks noChangeShapeType="1"/>
          </p:cNvSpPr>
          <p:nvPr/>
        </p:nvSpPr>
        <p:spPr bwMode="auto">
          <a:xfrm flipH="1">
            <a:off x="1898650" y="5334000"/>
            <a:ext cx="1468438" cy="1147763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66575" name="Text Box 1039"/>
          <p:cNvSpPr txBox="1">
            <a:spLocks noChangeArrowheads="1"/>
          </p:cNvSpPr>
          <p:nvPr/>
        </p:nvSpPr>
        <p:spPr bwMode="auto">
          <a:xfrm>
            <a:off x="3498850" y="4953000"/>
            <a:ext cx="252095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s-VE" b="1">
                <a:solidFill>
                  <a:srgbClr val="CC0000"/>
                </a:solidFill>
                <a:latin typeface="Arial Narrow" pitchFamily="34" charset="0"/>
              </a:rPr>
              <a:t>Línea de comandos</a:t>
            </a:r>
            <a:endParaRPr kumimoji="0" lang="es-VE">
              <a:latin typeface="Arial Narrow" pitchFamily="34" charset="0"/>
            </a:endParaRPr>
          </a:p>
        </p:txBody>
      </p:sp>
      <p:sp>
        <p:nvSpPr>
          <p:cNvPr id="19462" name="Text Box 1040"/>
          <p:cNvSpPr txBox="1">
            <a:spLocks noChangeArrowheads="1"/>
          </p:cNvSpPr>
          <p:nvPr/>
        </p:nvSpPr>
        <p:spPr bwMode="auto">
          <a:xfrm>
            <a:off x="2362200" y="1905000"/>
            <a:ext cx="4191000" cy="514350"/>
          </a:xfrm>
          <a:prstGeom prst="rect">
            <a:avLst/>
          </a:prstGeom>
          <a:noFill/>
          <a:ln w="57150" cmpd="thinThick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>
                <a:solidFill>
                  <a:srgbClr val="800080"/>
                </a:solidFill>
                <a:latin typeface="Arial Narrow" pitchFamily="34" charset="0"/>
              </a:rPr>
              <a:t>La Interfaz de línea de comandos</a:t>
            </a:r>
            <a:endParaRPr lang="es-ES">
              <a:solidFill>
                <a:srgbClr val="800080"/>
              </a:solidFill>
              <a:latin typeface="Arial Narrow" pitchFamily="34" charset="0"/>
            </a:endParaRPr>
          </a:p>
        </p:txBody>
      </p:sp>
      <p:sp>
        <p:nvSpPr>
          <p:cNvPr id="19463" name="Text Box 1041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6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6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6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74" grpId="0" animBg="1"/>
      <p:bldP spid="66575" grpId="0" animBg="1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Operativo: Funciones</a:t>
            </a:r>
          </a:p>
        </p:txBody>
      </p:sp>
      <p:sp>
        <p:nvSpPr>
          <p:cNvPr id="67588" name="Text Box 4"/>
          <p:cNvSpPr txBox="1">
            <a:spLocks noChangeArrowheads="1"/>
          </p:cNvSpPr>
          <p:nvPr/>
        </p:nvSpPr>
        <p:spPr bwMode="auto">
          <a:xfrm>
            <a:off x="304800" y="2141538"/>
            <a:ext cx="85344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2)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 Carga en memoria RAM otros programas para su ejecución.</a:t>
            </a:r>
            <a:endParaRPr lang="es-MX" sz="2800" b="1">
              <a:solidFill>
                <a:srgbClr val="800080"/>
              </a:solidFill>
              <a:latin typeface="Arial Narrow" pitchFamily="34" charset="0"/>
            </a:endParaRPr>
          </a:p>
        </p:txBody>
      </p:sp>
      <p:sp>
        <p:nvSpPr>
          <p:cNvPr id="67589" name="Text Box 5"/>
          <p:cNvSpPr txBox="1">
            <a:spLocks noChangeArrowheads="1"/>
          </p:cNvSpPr>
          <p:nvPr/>
        </p:nvSpPr>
        <p:spPr bwMode="auto">
          <a:xfrm>
            <a:off x="838200" y="2719388"/>
            <a:ext cx="8153400" cy="3681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Como parte de esta función, los sistemas operativos se encargan de:</a:t>
            </a:r>
          </a:p>
          <a:p>
            <a:pPr>
              <a:lnSpc>
                <a:spcPct val="12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Administrar la </a:t>
            </a:r>
            <a:r>
              <a:rPr lang="es-MX" sz="2800">
                <a:latin typeface="Arial Narrow" pitchFamily="34" charset="0"/>
              </a:rPr>
              <a:t>ejecución de las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tareas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</a:t>
            </a:r>
          </a:p>
          <a:p>
            <a:pPr>
              <a:lnSpc>
                <a:spcPct val="12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Administrar la </a:t>
            </a:r>
            <a:r>
              <a:rPr lang="es-MX" sz="2800">
                <a:latin typeface="Arial Narrow" pitchFamily="34" charset="0"/>
              </a:rPr>
              <a:t>manipulación de los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archivos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</a:t>
            </a:r>
          </a:p>
          <a:p>
            <a:pPr>
              <a:lnSpc>
                <a:spcPct val="12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Administrar el </a:t>
            </a:r>
            <a:r>
              <a:rPr lang="es-MX" sz="2800">
                <a:latin typeface="Arial Narrow" pitchFamily="34" charset="0"/>
              </a:rPr>
              <a:t>uso de la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memoria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 </a:t>
            </a:r>
          </a:p>
          <a:p>
            <a:pPr>
              <a:lnSpc>
                <a:spcPct val="12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Administrar las </a:t>
            </a:r>
            <a:r>
              <a:rPr lang="es-MX" sz="2800">
                <a:latin typeface="Arial Narrow" pitchFamily="34" charset="0"/>
              </a:rPr>
              <a:t>solicitudes de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impresión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</a:t>
            </a:r>
          </a:p>
          <a:p>
            <a:pPr>
              <a:lnSpc>
                <a:spcPct val="12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Facilitar que los </a:t>
            </a:r>
            <a:r>
              <a:rPr lang="es-MX" sz="2800">
                <a:latin typeface="Arial Narrow" pitchFamily="34" charset="0"/>
              </a:rPr>
              <a:t>programas compartan información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 </a:t>
            </a:r>
            <a:endParaRPr lang="es-MX" sz="2800" i="1">
              <a:latin typeface="Arial Narrow" pitchFamily="34" charset="0"/>
            </a:endParaRPr>
          </a:p>
        </p:txBody>
      </p:sp>
      <p:sp>
        <p:nvSpPr>
          <p:cNvPr id="20485" name="Text Box 6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75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75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75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75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75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75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75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75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75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75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75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75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8" grpId="0" autoUpdateAnimBg="0"/>
      <p:bldP spid="67589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Operativo: Funciones</a:t>
            </a:r>
          </a:p>
        </p:txBody>
      </p:sp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304800" y="2133600"/>
            <a:ext cx="85344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3)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 Coordina el trabajo entre el hardware y el resto del software.</a:t>
            </a:r>
            <a:endParaRPr lang="es-MX" sz="2800" b="1">
              <a:solidFill>
                <a:srgbClr val="800080"/>
              </a:solidFill>
              <a:latin typeface="Arial Narrow" pitchFamily="34" charset="0"/>
            </a:endParaRPr>
          </a:p>
        </p:txBody>
      </p:sp>
      <p:sp>
        <p:nvSpPr>
          <p:cNvPr id="68613" name="Text Box 5"/>
          <p:cNvSpPr txBox="1">
            <a:spLocks noChangeArrowheads="1"/>
          </p:cNvSpPr>
          <p:nvPr/>
        </p:nvSpPr>
        <p:spPr bwMode="auto">
          <a:xfrm>
            <a:off x="228600" y="2895600"/>
            <a:ext cx="8763000" cy="354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Para cumplir esta función, los sistemas operativos hacen uso de “</a:t>
            </a:r>
            <a:r>
              <a:rPr lang="es-MX" sz="2800">
                <a:latin typeface="Arial Narrow" pitchFamily="34" charset="0"/>
              </a:rPr>
              <a:t>solicitudes de interrupción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” (IRQ = </a:t>
            </a:r>
            <a:r>
              <a:rPr lang="es-MX" sz="2800" i="1">
                <a:solidFill>
                  <a:schemeClr val="hlink"/>
                </a:solidFill>
                <a:latin typeface="Arial Narrow" pitchFamily="34" charset="0"/>
              </a:rPr>
              <a:t>Interrupt Request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).</a:t>
            </a:r>
          </a:p>
          <a:p>
            <a:pPr>
              <a:lnSpc>
                <a:spcPct val="9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</a:endParaRPr>
          </a:p>
          <a:p>
            <a:pPr>
              <a:lnSpc>
                <a:spcPct val="9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Un IRQ es una señal enviada por el sistema operativo a la CPU, solicitando tiempo de procesamiento para una tarea específica.</a:t>
            </a:r>
          </a:p>
          <a:p>
            <a:pPr>
              <a:lnSpc>
                <a:spcPct val="9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</a:endParaRPr>
          </a:p>
          <a:p>
            <a:pPr>
              <a:lnSpc>
                <a:spcPct val="9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También los controladores (</a:t>
            </a:r>
            <a:r>
              <a:rPr lang="es-MX" sz="2800" i="1">
                <a:solidFill>
                  <a:schemeClr val="hlink"/>
                </a:solidFill>
                <a:latin typeface="Arial Narrow" pitchFamily="34" charset="0"/>
              </a:rPr>
              <a:t>drivers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) de los dispositivos de entrada pueden enviar IRQs. Un </a:t>
            </a:r>
            <a:r>
              <a:rPr lang="es-MX" sz="2800" i="1">
                <a:solidFill>
                  <a:schemeClr val="hlink"/>
                </a:solidFill>
                <a:latin typeface="Arial Narrow" pitchFamily="34" charset="0"/>
              </a:rPr>
              <a:t>driver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es una pieza de software que controla a un dispositivo en particular.</a:t>
            </a:r>
          </a:p>
        </p:txBody>
      </p:sp>
      <p:sp>
        <p:nvSpPr>
          <p:cNvPr id="21509" name="Text Box 6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8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8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86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86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86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86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2" grpId="0" autoUpdateAnimBg="0"/>
      <p:bldP spid="68613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228600" y="2286000"/>
            <a:ext cx="868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 dirty="0">
                <a:solidFill>
                  <a:schemeClr val="hlink"/>
                </a:solidFill>
                <a:latin typeface="Arial Narrow" pitchFamily="34" charset="0"/>
              </a:rPr>
              <a:t>¿Cuáles son los elementos que integran un sistema informático?</a:t>
            </a:r>
            <a:endParaRPr lang="es-ES" sz="2800" b="1" dirty="0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4099" name="Text Box 6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 dirty="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 dirty="0">
              <a:solidFill>
                <a:srgbClr val="336699"/>
              </a:solidFill>
              <a:latin typeface="Arial Narrow" pitchFamily="34" charset="0"/>
            </a:endParaRPr>
          </a:p>
        </p:txBody>
      </p:sp>
      <p:sp>
        <p:nvSpPr>
          <p:cNvPr id="4100" name="Text Box 8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 dirty="0">
                <a:solidFill>
                  <a:srgbClr val="800080"/>
                </a:solidFill>
                <a:latin typeface="Arial Narrow" pitchFamily="34" charset="0"/>
              </a:rPr>
              <a:t>Recordando</a:t>
            </a:r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1066800" y="3125788"/>
            <a:ext cx="1460500" cy="531812"/>
          </a:xfrm>
          <a:prstGeom prst="rect">
            <a:avLst/>
          </a:prstGeom>
          <a:noFill/>
          <a:ln w="12700">
            <a:solidFill>
              <a:srgbClr val="CC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 sz="2800" dirty="0">
                <a:solidFill>
                  <a:srgbClr val="CC0000"/>
                </a:solidFill>
                <a:latin typeface="Arial Narrow" pitchFamily="34" charset="0"/>
              </a:rPr>
              <a:t>Hardware</a:t>
            </a:r>
            <a:endParaRPr lang="es-ES" sz="2800" dirty="0">
              <a:solidFill>
                <a:srgbClr val="CC0000"/>
              </a:solidFill>
              <a:latin typeface="Arial Narrow" pitchFamily="34" charset="0"/>
            </a:endParaRPr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3124200" y="3506788"/>
            <a:ext cx="1347788" cy="5318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 sz="2800" dirty="0">
                <a:latin typeface="Arial Narrow" pitchFamily="34" charset="0"/>
              </a:rPr>
              <a:t>Software</a:t>
            </a:r>
            <a:endParaRPr lang="es-ES" sz="2800" dirty="0">
              <a:latin typeface="Arial Narrow" pitchFamily="34" charset="0"/>
            </a:endParaRPr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5060950" y="2973388"/>
            <a:ext cx="958850" cy="531812"/>
          </a:xfrm>
          <a:prstGeom prst="rect">
            <a:avLst/>
          </a:prstGeom>
          <a:noFill/>
          <a:ln w="12700">
            <a:solidFill>
              <a:srgbClr val="CC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 sz="2800" dirty="0">
                <a:solidFill>
                  <a:srgbClr val="CC0000"/>
                </a:solidFill>
                <a:latin typeface="Arial Narrow" pitchFamily="34" charset="0"/>
              </a:rPr>
              <a:t>Datos</a:t>
            </a:r>
            <a:endParaRPr lang="es-ES" sz="2800" dirty="0">
              <a:solidFill>
                <a:srgbClr val="CC0000"/>
              </a:solidFill>
              <a:latin typeface="Arial Narrow" pitchFamily="34" charset="0"/>
            </a:endParaRPr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6705600" y="3430588"/>
            <a:ext cx="1428750" cy="531812"/>
          </a:xfrm>
          <a:prstGeom prst="rect">
            <a:avLst/>
          </a:prstGeom>
          <a:noFill/>
          <a:ln w="12700">
            <a:solidFill>
              <a:srgbClr val="CC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Personas</a:t>
            </a:r>
            <a:endParaRPr lang="es-ES" sz="2800">
              <a:solidFill>
                <a:srgbClr val="CC0000"/>
              </a:solidFill>
              <a:latin typeface="Arial Narrow" pitchFamily="34" charset="0"/>
            </a:endParaRPr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228600" y="4400550"/>
            <a:ext cx="868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 dirty="0">
                <a:solidFill>
                  <a:schemeClr val="hlink"/>
                </a:solidFill>
                <a:latin typeface="Arial Narrow" pitchFamily="34" charset="0"/>
              </a:rPr>
              <a:t>¿Qué es un ordenador?</a:t>
            </a:r>
            <a:endParaRPr lang="es-ES" sz="2800" b="1" dirty="0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58383" name="Text Box 15"/>
          <p:cNvSpPr txBox="1">
            <a:spLocks noChangeArrowheads="1"/>
          </p:cNvSpPr>
          <p:nvPr/>
        </p:nvSpPr>
        <p:spPr bwMode="auto">
          <a:xfrm>
            <a:off x="152400" y="5226050"/>
            <a:ext cx="8839200" cy="946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 dirty="0">
                <a:solidFill>
                  <a:srgbClr val="CC0000"/>
                </a:solidFill>
                <a:latin typeface="Arial Narrow" pitchFamily="34" charset="0"/>
              </a:rPr>
              <a:t>Un dispositivo físico </a:t>
            </a:r>
            <a:r>
              <a:rPr lang="es-MX" sz="2800" dirty="0">
                <a:latin typeface="Arial Narrow" pitchFamily="34" charset="0"/>
              </a:rPr>
              <a:t>programable</a:t>
            </a:r>
            <a:r>
              <a:rPr lang="es-MX" sz="2800" dirty="0">
                <a:solidFill>
                  <a:srgbClr val="CC0000"/>
                </a:solidFill>
                <a:latin typeface="Arial Narrow" pitchFamily="34" charset="0"/>
              </a:rPr>
              <a:t>, que se utiliza para procesar información.</a:t>
            </a:r>
            <a:endParaRPr lang="es-ES" sz="2800" dirty="0">
              <a:solidFill>
                <a:srgbClr val="CC000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83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83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 autoUpdateAnimBg="0" advAuto="0"/>
      <p:bldP spid="58378" grpId="0" animBg="1" autoUpdateAnimBg="0"/>
      <p:bldP spid="58379" grpId="0" animBg="1" autoUpdateAnimBg="0"/>
      <p:bldP spid="58380" grpId="0" animBg="1" autoUpdateAnimBg="0"/>
      <p:bldP spid="58381" grpId="0" animBg="1" autoUpdateAnimBg="0"/>
      <p:bldP spid="58382" grpId="0" build="p" autoUpdateAnimBg="0" advAuto="0"/>
      <p:bldP spid="58383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Operativo: Funciones</a:t>
            </a:r>
          </a:p>
        </p:txBody>
      </p:sp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304800" y="2057400"/>
            <a:ext cx="85344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4)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 Administra el almacenamiento de la información.</a:t>
            </a:r>
            <a:endParaRPr lang="es-MX" sz="2800" b="1">
              <a:solidFill>
                <a:srgbClr val="800080"/>
              </a:solidFill>
              <a:latin typeface="Arial Narrow" pitchFamily="34" charset="0"/>
            </a:endParaRPr>
          </a:p>
        </p:txBody>
      </p:sp>
      <p:sp>
        <p:nvSpPr>
          <p:cNvPr id="69637" name="Text Box 5"/>
          <p:cNvSpPr txBox="1">
            <a:spLocks noChangeArrowheads="1"/>
          </p:cNvSpPr>
          <p:nvPr/>
        </p:nvSpPr>
        <p:spPr bwMode="auto">
          <a:xfrm>
            <a:off x="228600" y="3006725"/>
            <a:ext cx="3276600" cy="316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Para cumplir esta función, el sistema operativo hace uso del registro de todos los archivos presentes en cada disco, es decir la </a:t>
            </a:r>
            <a:r>
              <a:rPr lang="es-MX" sz="2800">
                <a:latin typeface="Arial Narrow" pitchFamily="34" charset="0"/>
              </a:rPr>
              <a:t>FAT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(File Allocation Table).</a:t>
            </a:r>
          </a:p>
        </p:txBody>
      </p:sp>
      <p:pic>
        <p:nvPicPr>
          <p:cNvPr id="69638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5200" y="25146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39" name="Text Box 7"/>
          <p:cNvSpPr txBox="1">
            <a:spLocks noChangeArrowheads="1"/>
          </p:cNvSpPr>
          <p:nvPr/>
        </p:nvSpPr>
        <p:spPr bwMode="auto">
          <a:xfrm>
            <a:off x="3810000" y="6172200"/>
            <a:ext cx="669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s-VE" b="1">
                <a:solidFill>
                  <a:srgbClr val="CC0000"/>
                </a:solidFill>
                <a:latin typeface="Arial Narrow" pitchFamily="34" charset="0"/>
              </a:rPr>
              <a:t>FAT</a:t>
            </a:r>
            <a:endParaRPr kumimoji="0" lang="es-VE">
              <a:latin typeface="Arial Narrow" pitchFamily="34" charset="0"/>
            </a:endParaRPr>
          </a:p>
        </p:txBody>
      </p:sp>
      <p:sp>
        <p:nvSpPr>
          <p:cNvPr id="69640" name="Line 8"/>
          <p:cNvSpPr>
            <a:spLocks noChangeShapeType="1"/>
          </p:cNvSpPr>
          <p:nvPr/>
        </p:nvSpPr>
        <p:spPr bwMode="auto">
          <a:xfrm rot="1666651" flipV="1">
            <a:off x="4953000" y="4419600"/>
            <a:ext cx="1524000" cy="24384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22536" name="Text Box 9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9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9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69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9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69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6" grpId="0" autoUpdateAnimBg="0"/>
      <p:bldP spid="69637" grpId="0" autoUpdateAnimBg="0"/>
      <p:bldP spid="69639" grpId="0" autoUpdateAnimBg="0"/>
      <p:bldP spid="6964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Operativo: Funciones</a:t>
            </a:r>
          </a:p>
        </p:txBody>
      </p:sp>
      <p:sp>
        <p:nvSpPr>
          <p:cNvPr id="23555" name="Text Box 4"/>
          <p:cNvSpPr txBox="1">
            <a:spLocks noChangeArrowheads="1"/>
          </p:cNvSpPr>
          <p:nvPr/>
        </p:nvSpPr>
        <p:spPr bwMode="auto">
          <a:xfrm>
            <a:off x="304800" y="2057400"/>
            <a:ext cx="85344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4)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 Administra el almacenamiento de la información.</a:t>
            </a:r>
            <a:endParaRPr lang="es-MX" sz="2800" b="1">
              <a:solidFill>
                <a:srgbClr val="800080"/>
              </a:solidFill>
              <a:latin typeface="Arial Narrow" pitchFamily="34" charset="0"/>
            </a:endParaRPr>
          </a:p>
        </p:txBody>
      </p:sp>
      <p:pic>
        <p:nvPicPr>
          <p:cNvPr id="70665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24200" y="2481263"/>
            <a:ext cx="5867400" cy="422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0668" name="Text Box 12"/>
          <p:cNvSpPr txBox="1">
            <a:spLocks noChangeArrowheads="1"/>
          </p:cNvSpPr>
          <p:nvPr/>
        </p:nvSpPr>
        <p:spPr bwMode="auto">
          <a:xfrm>
            <a:off x="4419600" y="2895600"/>
            <a:ext cx="1031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s-VE" b="1">
                <a:solidFill>
                  <a:srgbClr val="CC0000"/>
                </a:solidFill>
                <a:latin typeface="Arial Narrow" pitchFamily="34" charset="0"/>
              </a:rPr>
              <a:t>Unidad</a:t>
            </a:r>
            <a:endParaRPr kumimoji="0" lang="es-VE">
              <a:latin typeface="Arial Narrow" pitchFamily="34" charset="0"/>
            </a:endParaRPr>
          </a:p>
        </p:txBody>
      </p:sp>
      <p:sp>
        <p:nvSpPr>
          <p:cNvPr id="70669" name="Line 13"/>
          <p:cNvSpPr>
            <a:spLocks noChangeShapeType="1"/>
          </p:cNvSpPr>
          <p:nvPr/>
        </p:nvSpPr>
        <p:spPr bwMode="auto">
          <a:xfrm flipH="1">
            <a:off x="4114800" y="3205163"/>
            <a:ext cx="381000" cy="3048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70670" name="Text Box 14"/>
          <p:cNvSpPr txBox="1">
            <a:spLocks noChangeArrowheads="1"/>
          </p:cNvSpPr>
          <p:nvPr/>
        </p:nvSpPr>
        <p:spPr bwMode="auto">
          <a:xfrm>
            <a:off x="5235575" y="5334000"/>
            <a:ext cx="1116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s-VE" b="1">
                <a:solidFill>
                  <a:srgbClr val="CC0000"/>
                </a:solidFill>
                <a:latin typeface="Arial Narrow" pitchFamily="34" charset="0"/>
              </a:rPr>
              <a:t>Carpeta</a:t>
            </a:r>
            <a:endParaRPr kumimoji="0" lang="es-VE">
              <a:latin typeface="Arial Narrow" pitchFamily="34" charset="0"/>
            </a:endParaRPr>
          </a:p>
        </p:txBody>
      </p:sp>
      <p:sp>
        <p:nvSpPr>
          <p:cNvPr id="70671" name="Line 15"/>
          <p:cNvSpPr>
            <a:spLocks noChangeShapeType="1"/>
          </p:cNvSpPr>
          <p:nvPr/>
        </p:nvSpPr>
        <p:spPr bwMode="auto">
          <a:xfrm rot="-601858" flipH="1" flipV="1">
            <a:off x="4406900" y="4349750"/>
            <a:ext cx="762000" cy="12192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70672" name="Text Box 16"/>
          <p:cNvSpPr txBox="1">
            <a:spLocks noChangeArrowheads="1"/>
          </p:cNvSpPr>
          <p:nvPr/>
        </p:nvSpPr>
        <p:spPr bwMode="auto">
          <a:xfrm>
            <a:off x="7239000" y="5029200"/>
            <a:ext cx="1116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s-VE" b="1">
                <a:solidFill>
                  <a:srgbClr val="CC0000"/>
                </a:solidFill>
                <a:latin typeface="Arial Narrow" pitchFamily="34" charset="0"/>
              </a:rPr>
              <a:t>Archivo</a:t>
            </a:r>
            <a:endParaRPr kumimoji="0" lang="es-VE">
              <a:latin typeface="Arial Narrow" pitchFamily="34" charset="0"/>
            </a:endParaRPr>
          </a:p>
        </p:txBody>
      </p:sp>
      <p:sp>
        <p:nvSpPr>
          <p:cNvPr id="70673" name="Line 17"/>
          <p:cNvSpPr>
            <a:spLocks noChangeShapeType="1"/>
          </p:cNvSpPr>
          <p:nvPr/>
        </p:nvSpPr>
        <p:spPr bwMode="auto">
          <a:xfrm rot="-997015" flipH="1" flipV="1">
            <a:off x="5943600" y="4648200"/>
            <a:ext cx="1219200" cy="7620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70674" name="Text Box 18"/>
          <p:cNvSpPr txBox="1">
            <a:spLocks noChangeArrowheads="1"/>
          </p:cNvSpPr>
          <p:nvPr/>
        </p:nvSpPr>
        <p:spPr bwMode="auto">
          <a:xfrm>
            <a:off x="152400" y="2930525"/>
            <a:ext cx="2819400" cy="354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Además, los sistemas operativos proveen un </a:t>
            </a:r>
            <a:r>
              <a:rPr lang="es-MX" sz="2800">
                <a:latin typeface="Arial Narrow" pitchFamily="34" charset="0"/>
              </a:rPr>
              <a:t>sistema jerárquico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, que permite al usuario </a:t>
            </a:r>
            <a:r>
              <a:rPr lang="es-MX" sz="2800">
                <a:latin typeface="Arial Narrow" pitchFamily="34" charset="0"/>
              </a:rPr>
              <a:t>organizar sus archivos dentro de cada unidad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de almacenamiento.</a:t>
            </a:r>
          </a:p>
        </p:txBody>
      </p:sp>
      <p:sp>
        <p:nvSpPr>
          <p:cNvPr id="70675" name="Text Box 19"/>
          <p:cNvSpPr txBox="1">
            <a:spLocks noChangeArrowheads="1"/>
          </p:cNvSpPr>
          <p:nvPr/>
        </p:nvSpPr>
        <p:spPr bwMode="auto">
          <a:xfrm>
            <a:off x="5181600" y="6061075"/>
            <a:ext cx="38862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s-MX" sz="1800" b="1">
                <a:latin typeface="Arial Narrow" pitchFamily="34" charset="0"/>
              </a:rPr>
              <a:t>Ejemplo: Sistema jerárquico de Windows</a:t>
            </a:r>
          </a:p>
        </p:txBody>
      </p:sp>
      <p:sp>
        <p:nvSpPr>
          <p:cNvPr id="23565" name="Text Box 20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70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0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70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70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70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70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70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70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8" grpId="0" autoUpdateAnimBg="0"/>
      <p:bldP spid="70669" grpId="0" animBg="1"/>
      <p:bldP spid="70670" grpId="0" autoUpdateAnimBg="0"/>
      <p:bldP spid="70671" grpId="0" animBg="1"/>
      <p:bldP spid="70672" grpId="0" autoUpdateAnimBg="0"/>
      <p:bldP spid="70673" grpId="0" animBg="1"/>
      <p:bldP spid="70674" grpId="0" autoUpdateAnimBg="0"/>
      <p:bldP spid="70675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Operativo:</a:t>
            </a:r>
          </a:p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Clasificación según sus capacidades.</a:t>
            </a:r>
          </a:p>
        </p:txBody>
      </p:sp>
      <p:sp>
        <p:nvSpPr>
          <p:cNvPr id="71685" name="Text Box 5"/>
          <p:cNvSpPr txBox="1">
            <a:spLocks noChangeArrowheads="1"/>
          </p:cNvSpPr>
          <p:nvPr/>
        </p:nvSpPr>
        <p:spPr bwMode="auto">
          <a:xfrm>
            <a:off x="228600" y="3232150"/>
            <a:ext cx="8763000" cy="354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s-MX" sz="2800">
                <a:latin typeface="Arial Narrow" pitchFamily="34" charset="0"/>
              </a:rPr>
              <a:t>Multitarea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: Controla la ejecución de </a:t>
            </a:r>
            <a:r>
              <a:rPr lang="es-MX" sz="2800">
                <a:latin typeface="Arial Narrow" pitchFamily="34" charset="0"/>
              </a:rPr>
              <a:t>múltiples programas o tareas simultáneamente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</a:t>
            </a:r>
          </a:p>
          <a:p>
            <a:pPr>
              <a:lnSpc>
                <a:spcPct val="9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</a:endParaRPr>
          </a:p>
          <a:p>
            <a:pPr>
              <a:lnSpc>
                <a:spcPct val="90000"/>
              </a:lnSpc>
            </a:pPr>
            <a:r>
              <a:rPr lang="es-MX" sz="2800">
                <a:latin typeface="Arial Narrow" pitchFamily="34" charset="0"/>
              </a:rPr>
              <a:t>Multiusuario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: Controla a </a:t>
            </a:r>
            <a:r>
              <a:rPr lang="es-MX" sz="2800">
                <a:latin typeface="Arial Narrow" pitchFamily="34" charset="0"/>
              </a:rPr>
              <a:t>dos o más usuarios ejecutando programas simultáneamente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 Algunos sistemas operativos pueden controlar miles de usuarios (Ejemplo: </a:t>
            </a:r>
            <a:r>
              <a:rPr lang="es-MX" sz="2800" i="1">
                <a:solidFill>
                  <a:schemeClr val="hlink"/>
                </a:solidFill>
                <a:latin typeface="Arial Narrow" pitchFamily="34" charset="0"/>
              </a:rPr>
              <a:t>mainframe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).</a:t>
            </a:r>
          </a:p>
          <a:p>
            <a:pPr>
              <a:lnSpc>
                <a:spcPct val="9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</a:endParaRPr>
          </a:p>
          <a:p>
            <a:pPr>
              <a:lnSpc>
                <a:spcPct val="90000"/>
              </a:lnSpc>
            </a:pPr>
            <a:r>
              <a:rPr lang="es-MX" sz="2800">
                <a:latin typeface="Arial Narrow" pitchFamily="34" charset="0"/>
              </a:rPr>
              <a:t>Multiproceso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: Controla la ejecución de </a:t>
            </a:r>
            <a:r>
              <a:rPr lang="es-MX" sz="2800">
                <a:latin typeface="Arial Narrow" pitchFamily="34" charset="0"/>
              </a:rPr>
              <a:t>programas en más de un procesador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</a:t>
            </a:r>
          </a:p>
        </p:txBody>
      </p:sp>
      <p:sp>
        <p:nvSpPr>
          <p:cNvPr id="71686" name="Text Box 6"/>
          <p:cNvSpPr txBox="1">
            <a:spLocks noChangeArrowheads="1"/>
          </p:cNvSpPr>
          <p:nvPr/>
        </p:nvSpPr>
        <p:spPr bwMode="auto">
          <a:xfrm>
            <a:off x="152400" y="2614613"/>
            <a:ext cx="85344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Entre otras categorías, resaltan tres:</a:t>
            </a:r>
            <a:endParaRPr lang="es-MX" sz="2800" b="1">
              <a:solidFill>
                <a:srgbClr val="800080"/>
              </a:solidFill>
              <a:latin typeface="Arial Narrow" pitchFamily="34" charset="0"/>
            </a:endParaRPr>
          </a:p>
        </p:txBody>
      </p:sp>
      <p:sp>
        <p:nvSpPr>
          <p:cNvPr id="24581" name="Text Box 7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6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6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6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6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6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6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6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6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5" grpId="0" build="p" autoUpdateAnimBg="0"/>
      <p:bldP spid="71686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Operativo:</a:t>
            </a:r>
          </a:p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Clasificación según sus capacidades.</a:t>
            </a:r>
          </a:p>
        </p:txBody>
      </p:sp>
      <p:pic>
        <p:nvPicPr>
          <p:cNvPr id="72710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2800" y="25908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2711" name="Text Box 7"/>
          <p:cNvSpPr txBox="1">
            <a:spLocks noChangeArrowheads="1"/>
          </p:cNvSpPr>
          <p:nvPr/>
        </p:nvSpPr>
        <p:spPr bwMode="auto">
          <a:xfrm>
            <a:off x="228600" y="3321050"/>
            <a:ext cx="2971800" cy="201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Ejemplo de sistema operativo multitarea:</a:t>
            </a:r>
          </a:p>
          <a:p>
            <a:pPr algn="ctr">
              <a:lnSpc>
                <a:spcPct val="9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Windows ejecutando varios programas simultáneamente.</a:t>
            </a:r>
          </a:p>
        </p:txBody>
      </p:sp>
      <p:sp>
        <p:nvSpPr>
          <p:cNvPr id="25605" name="Text Box 8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72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11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304800" y="2600325"/>
            <a:ext cx="4191000" cy="3800475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b="1">
                <a:solidFill>
                  <a:srgbClr val="800080"/>
                </a:solidFill>
                <a:latin typeface="Arial Narrow" pitchFamily="34" charset="0"/>
              </a:rPr>
              <a:t>UNIX</a:t>
            </a:r>
            <a:r>
              <a:rPr lang="es-MX" b="1">
                <a:solidFill>
                  <a:srgbClr val="800080"/>
                </a:solidFill>
                <a:latin typeface="Arial Narrow" pitchFamily="34" charset="0"/>
              </a:rPr>
              <a:t> / LINUX</a:t>
            </a:r>
          </a:p>
          <a:p>
            <a:pPr algn="ctr"/>
            <a:endParaRPr lang="es-ES">
              <a:solidFill>
                <a:srgbClr val="FF9966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Tiene capacidades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multitarea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, 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multiusuario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 y 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multiproceso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.</a:t>
            </a:r>
          </a:p>
          <a:p>
            <a:pPr>
              <a:buFont typeface="Wingdings" pitchFamily="2" charset="2"/>
              <a:buNone/>
            </a:pPr>
            <a:endParaRPr lang="es-ES">
              <a:solidFill>
                <a:srgbClr val="FF9966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Usa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interfaz de línea de comando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. Sin embargo,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la mayoría de sus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versiones ya 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disponen de una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interfaz gráfica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 opcional, que el usuario puede instalar.</a:t>
            </a:r>
            <a:endParaRPr lang="es-ES">
              <a:solidFill>
                <a:srgbClr val="FF9966"/>
              </a:solidFill>
              <a:latin typeface="Arial Narrow" pitchFamily="34" charset="0"/>
            </a:endParaRPr>
          </a:p>
        </p:txBody>
      </p:sp>
      <p:sp>
        <p:nvSpPr>
          <p:cNvPr id="26627" name="Text Box 7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Algunos Sistemas Operativos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4724400" y="2590800"/>
            <a:ext cx="4191000" cy="3810000"/>
            <a:chOff x="2976" y="1632"/>
            <a:chExt cx="2640" cy="2400"/>
          </a:xfrm>
        </p:grpSpPr>
        <p:sp>
          <p:nvSpPr>
            <p:cNvPr id="26630" name="Text Box 8"/>
            <p:cNvSpPr txBox="1">
              <a:spLocks noChangeArrowheads="1"/>
            </p:cNvSpPr>
            <p:nvPr/>
          </p:nvSpPr>
          <p:spPr bwMode="auto">
            <a:xfrm>
              <a:off x="2976" y="1638"/>
              <a:ext cx="2640" cy="1668"/>
            </a:xfrm>
            <a:prstGeom prst="rect">
              <a:avLst/>
            </a:prstGeom>
            <a:noFill/>
            <a:ln w="57150" cmpd="thinThick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s-MX" b="1">
                  <a:solidFill>
                    <a:srgbClr val="800080"/>
                  </a:solidFill>
                  <a:latin typeface="Arial Narrow" pitchFamily="34" charset="0"/>
                </a:rPr>
                <a:t>DOS</a:t>
              </a:r>
            </a:p>
            <a:p>
              <a:pPr algn="ctr"/>
              <a:endParaRPr lang="es-ES">
                <a:solidFill>
                  <a:srgbClr val="FF9966"/>
                </a:solidFill>
                <a:latin typeface="Arial Narrow" pitchFamily="34" charset="0"/>
              </a:endParaRPr>
            </a:p>
            <a:p>
              <a:pPr>
                <a:buFont typeface="Wingdings" pitchFamily="2" charset="2"/>
                <a:buChar char="v"/>
              </a:pPr>
              <a:r>
                <a:rPr lang="es-ES">
                  <a:solidFill>
                    <a:srgbClr val="FF9966"/>
                  </a:solidFill>
                  <a:latin typeface="Arial Narrow" pitchFamily="34" charset="0"/>
                </a:rPr>
                <a:t> </a:t>
              </a:r>
              <a:r>
                <a:rPr lang="es-MX">
                  <a:solidFill>
                    <a:srgbClr val="FF9966"/>
                  </a:solidFill>
                  <a:latin typeface="Arial Narrow" pitchFamily="34" charset="0"/>
                </a:rPr>
                <a:t>Puede controlar sólo una</a:t>
              </a:r>
              <a:r>
                <a:rPr lang="es-ES">
                  <a:solidFill>
                    <a:srgbClr val="FF9966"/>
                  </a:solidFill>
                  <a:latin typeface="Arial Narrow" pitchFamily="34" charset="0"/>
                </a:rPr>
                <a:t> tarea</a:t>
              </a:r>
              <a:r>
                <a:rPr lang="es-MX">
                  <a:solidFill>
                    <a:srgbClr val="FF9966"/>
                  </a:solidFill>
                  <a:latin typeface="Arial Narrow" pitchFamily="34" charset="0"/>
                </a:rPr>
                <a:t>,</a:t>
              </a:r>
              <a:r>
                <a:rPr lang="es-ES">
                  <a:solidFill>
                    <a:srgbClr val="FF9966"/>
                  </a:solidFill>
                  <a:latin typeface="Arial Narrow" pitchFamily="34" charset="0"/>
                </a:rPr>
                <a:t> </a:t>
              </a:r>
              <a:r>
                <a:rPr lang="es-MX">
                  <a:solidFill>
                    <a:srgbClr val="FF9966"/>
                  </a:solidFill>
                  <a:latin typeface="Arial Narrow" pitchFamily="34" charset="0"/>
                </a:rPr>
                <a:t>un </a:t>
              </a:r>
              <a:r>
                <a:rPr lang="es-ES">
                  <a:solidFill>
                    <a:srgbClr val="FF9966"/>
                  </a:solidFill>
                  <a:latin typeface="Arial Narrow" pitchFamily="34" charset="0"/>
                </a:rPr>
                <a:t>usuario</a:t>
              </a:r>
              <a:r>
                <a:rPr lang="es-MX">
                  <a:solidFill>
                    <a:srgbClr val="FF9966"/>
                  </a:solidFill>
                  <a:latin typeface="Arial Narrow" pitchFamily="34" charset="0"/>
                </a:rPr>
                <a:t> y</a:t>
              </a:r>
              <a:r>
                <a:rPr lang="es-ES">
                  <a:solidFill>
                    <a:srgbClr val="FF9966"/>
                  </a:solidFill>
                  <a:latin typeface="Arial Narrow" pitchFamily="34" charset="0"/>
                </a:rPr>
                <a:t> </a:t>
              </a:r>
              <a:r>
                <a:rPr lang="es-MX">
                  <a:solidFill>
                    <a:srgbClr val="FF9966"/>
                  </a:solidFill>
                  <a:latin typeface="Arial Narrow" pitchFamily="34" charset="0"/>
                </a:rPr>
                <a:t>un procesador.</a:t>
              </a:r>
            </a:p>
            <a:p>
              <a:pPr>
                <a:buFont typeface="Wingdings" pitchFamily="2" charset="2"/>
                <a:buNone/>
              </a:pPr>
              <a:endParaRPr lang="es-ES">
                <a:solidFill>
                  <a:srgbClr val="FF9966"/>
                </a:solidFill>
                <a:latin typeface="Arial Narrow" pitchFamily="34" charset="0"/>
              </a:endParaRPr>
            </a:p>
            <a:p>
              <a:pPr>
                <a:buFont typeface="Wingdings" pitchFamily="2" charset="2"/>
                <a:buChar char="v"/>
              </a:pPr>
              <a:r>
                <a:rPr lang="es-MX">
                  <a:solidFill>
                    <a:srgbClr val="FF9966"/>
                  </a:solidFill>
                  <a:latin typeface="Arial Narrow" pitchFamily="34" charset="0"/>
                </a:rPr>
                <a:t> Usa</a:t>
              </a:r>
              <a:r>
                <a:rPr lang="es-ES">
                  <a:solidFill>
                    <a:srgbClr val="FF9966"/>
                  </a:solidFill>
                  <a:latin typeface="Arial Narrow" pitchFamily="34" charset="0"/>
                </a:rPr>
                <a:t> interfaz de línea de comando</a:t>
              </a:r>
              <a:r>
                <a:rPr lang="es-MX">
                  <a:solidFill>
                    <a:srgbClr val="FF9966"/>
                  </a:solidFill>
                  <a:latin typeface="Arial Narrow" pitchFamily="34" charset="0"/>
                </a:rPr>
                <a:t>s. </a:t>
              </a:r>
              <a:endParaRPr lang="es-ES">
                <a:solidFill>
                  <a:srgbClr val="FF9966"/>
                </a:solidFill>
                <a:latin typeface="Arial Narrow" pitchFamily="34" charset="0"/>
              </a:endParaRPr>
            </a:p>
          </p:txBody>
        </p:sp>
        <p:sp>
          <p:nvSpPr>
            <p:cNvPr id="26631" name="Rectangle 9"/>
            <p:cNvSpPr>
              <a:spLocks noChangeArrowheads="1"/>
            </p:cNvSpPr>
            <p:nvPr/>
          </p:nvSpPr>
          <p:spPr bwMode="auto">
            <a:xfrm>
              <a:off x="2976" y="1632"/>
              <a:ext cx="2640" cy="2400"/>
            </a:xfrm>
            <a:prstGeom prst="rect">
              <a:avLst/>
            </a:prstGeom>
            <a:noFill/>
            <a:ln w="57150" cmpd="thinThick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_tradnl"/>
            </a:p>
          </p:txBody>
        </p:sp>
      </p:grpSp>
      <p:sp>
        <p:nvSpPr>
          <p:cNvPr id="26629" name="Text Box 11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animBg="1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ext Box 2"/>
          <p:cNvSpPr txBox="1">
            <a:spLocks noChangeArrowheads="1"/>
          </p:cNvSpPr>
          <p:nvPr/>
        </p:nvSpPr>
        <p:spPr bwMode="auto">
          <a:xfrm>
            <a:off x="304800" y="2286000"/>
            <a:ext cx="4191000" cy="343535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b="1">
                <a:solidFill>
                  <a:srgbClr val="800080"/>
                </a:solidFill>
                <a:latin typeface="Arial Narrow" pitchFamily="34" charset="0"/>
              </a:rPr>
              <a:t>MacOS</a:t>
            </a:r>
          </a:p>
          <a:p>
            <a:pPr algn="ctr"/>
            <a:endParaRPr lang="es-ES">
              <a:solidFill>
                <a:srgbClr val="FF9966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 Diseñado para procesadores Motorola (Equipos MacIntosh).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</a:t>
            </a:r>
            <a:endParaRPr lang="es-MX">
              <a:solidFill>
                <a:srgbClr val="FF9966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endParaRPr lang="es-MX">
              <a:solidFill>
                <a:srgbClr val="FF9966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 Tiene capacidades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multitarea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 y multiusuario.</a:t>
            </a:r>
          </a:p>
          <a:p>
            <a:pPr>
              <a:buFont typeface="Wingdings" pitchFamily="2" charset="2"/>
              <a:buNone/>
            </a:pPr>
            <a:endParaRPr lang="es-ES">
              <a:solidFill>
                <a:srgbClr val="FF9966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 Usa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interfaz gráfica</a:t>
            </a:r>
          </a:p>
        </p:txBody>
      </p:sp>
      <p:sp>
        <p:nvSpPr>
          <p:cNvPr id="27651" name="Text Box 4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Algunos Sistemas Operativos</a:t>
            </a:r>
          </a:p>
        </p:txBody>
      </p:sp>
      <p:sp>
        <p:nvSpPr>
          <p:cNvPr id="73733" name="Text Box 5"/>
          <p:cNvSpPr txBox="1">
            <a:spLocks noChangeArrowheads="1"/>
          </p:cNvSpPr>
          <p:nvPr/>
        </p:nvSpPr>
        <p:spPr bwMode="auto">
          <a:xfrm>
            <a:off x="4724400" y="2286000"/>
            <a:ext cx="4191000" cy="343535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b="1">
                <a:solidFill>
                  <a:srgbClr val="800080"/>
                </a:solidFill>
                <a:latin typeface="Arial Narrow" pitchFamily="34" charset="0"/>
              </a:rPr>
              <a:t>Windows</a:t>
            </a:r>
          </a:p>
          <a:p>
            <a:pPr algn="ctr"/>
            <a:endParaRPr lang="es-ES">
              <a:solidFill>
                <a:srgbClr val="FF9966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Diseñado para procesadores Intel (Equipos PC).</a:t>
            </a:r>
          </a:p>
          <a:p>
            <a:pPr>
              <a:buFont typeface="Wingdings" pitchFamily="2" charset="2"/>
              <a:buChar char="v"/>
            </a:pPr>
            <a:endParaRPr lang="es-MX">
              <a:solidFill>
                <a:srgbClr val="FF9966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 Tiene capacidades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multitarea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 y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multiusuario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.</a:t>
            </a:r>
          </a:p>
          <a:p>
            <a:pPr>
              <a:buFont typeface="Wingdings" pitchFamily="2" charset="2"/>
              <a:buNone/>
            </a:pPr>
            <a:endParaRPr lang="es-ES">
              <a:solidFill>
                <a:srgbClr val="FF9966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 Usa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interfaz 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gráfica. </a:t>
            </a:r>
            <a:endParaRPr lang="es-ES">
              <a:solidFill>
                <a:srgbClr val="FF9966"/>
              </a:solidFill>
              <a:latin typeface="Arial Narrow" pitchFamily="34" charset="0"/>
            </a:endParaRPr>
          </a:p>
        </p:txBody>
      </p:sp>
      <p:sp>
        <p:nvSpPr>
          <p:cNvPr id="73736" name="Text Box 8"/>
          <p:cNvSpPr txBox="1">
            <a:spLocks noChangeArrowheads="1"/>
          </p:cNvSpPr>
          <p:nvPr/>
        </p:nvSpPr>
        <p:spPr bwMode="auto">
          <a:xfrm>
            <a:off x="152400" y="5908675"/>
            <a:ext cx="8839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>
                <a:latin typeface="Arial Narrow" pitchFamily="34" charset="0"/>
              </a:rPr>
              <a:t>Actualmente existen aplicaciones que permiten intercambiar archivos entre estos sistemas operativos</a:t>
            </a:r>
            <a:endParaRPr lang="es-ES">
              <a:latin typeface="Arial Narrow" pitchFamily="34" charset="0"/>
            </a:endParaRPr>
          </a:p>
        </p:txBody>
      </p:sp>
      <p:sp>
        <p:nvSpPr>
          <p:cNvPr id="27654" name="Text Box 9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3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37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37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0" grpId="0" animBg="1" autoUpdateAnimBg="0"/>
      <p:bldP spid="73733" grpId="0" animBg="1" autoUpdateAnimBg="0"/>
      <p:bldP spid="73736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4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Algunos Sistemas Operativos</a:t>
            </a:r>
          </a:p>
        </p:txBody>
      </p:sp>
      <p:sp>
        <p:nvSpPr>
          <p:cNvPr id="74757" name="Text Box 5"/>
          <p:cNvSpPr txBox="1">
            <a:spLocks noChangeArrowheads="1"/>
          </p:cNvSpPr>
          <p:nvPr/>
        </p:nvSpPr>
        <p:spPr bwMode="auto">
          <a:xfrm>
            <a:off x="4800600" y="2362200"/>
            <a:ext cx="4114800" cy="416560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b="1">
                <a:solidFill>
                  <a:srgbClr val="800080"/>
                </a:solidFill>
                <a:latin typeface="Arial Narrow" pitchFamily="34" charset="0"/>
              </a:rPr>
              <a:t>PalmOS</a:t>
            </a:r>
          </a:p>
          <a:p>
            <a:pPr algn="ctr"/>
            <a:endParaRPr lang="es-ES">
              <a:solidFill>
                <a:srgbClr val="FF9966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Diseñado para equipos de bolsillo.</a:t>
            </a:r>
          </a:p>
          <a:p>
            <a:pPr>
              <a:buFont typeface="Wingdings" pitchFamily="2" charset="2"/>
              <a:buChar char="v"/>
            </a:pPr>
            <a:endParaRPr lang="es-MX">
              <a:solidFill>
                <a:srgbClr val="FF9966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 Se sincroniza con equipos de mayor tamaño (desktop o laptop).</a:t>
            </a:r>
          </a:p>
          <a:p>
            <a:pPr>
              <a:buFont typeface="Wingdings" pitchFamily="2" charset="2"/>
              <a:buNone/>
            </a:pPr>
            <a:endParaRPr lang="es-ES">
              <a:solidFill>
                <a:srgbClr val="FF9966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 Se utiliza en equipos Palm, Handspring y otros, incluyendo algunos celulares Nokia. </a:t>
            </a:r>
            <a:endParaRPr lang="es-ES">
              <a:solidFill>
                <a:srgbClr val="FF9966"/>
              </a:solidFill>
              <a:latin typeface="Arial Narrow" pitchFamily="34" charset="0"/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152400" y="2362200"/>
            <a:ext cx="4343400" cy="4191000"/>
            <a:chOff x="96" y="1488"/>
            <a:chExt cx="2736" cy="2640"/>
          </a:xfrm>
        </p:grpSpPr>
        <p:sp>
          <p:nvSpPr>
            <p:cNvPr id="28678" name="Text Box 2"/>
            <p:cNvSpPr txBox="1">
              <a:spLocks noChangeArrowheads="1"/>
            </p:cNvSpPr>
            <p:nvPr/>
          </p:nvSpPr>
          <p:spPr bwMode="auto">
            <a:xfrm>
              <a:off x="192" y="1488"/>
              <a:ext cx="2640" cy="2358"/>
            </a:xfrm>
            <a:prstGeom prst="rect">
              <a:avLst/>
            </a:prstGeom>
            <a:noFill/>
            <a:ln w="57150" cmpd="thinThick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s-MX" b="1">
                  <a:solidFill>
                    <a:srgbClr val="800080"/>
                  </a:solidFill>
                  <a:latin typeface="Arial Narrow" pitchFamily="34" charset="0"/>
                </a:rPr>
                <a:t>Windows CE</a:t>
              </a:r>
            </a:p>
            <a:p>
              <a:pPr algn="ctr"/>
              <a:endParaRPr lang="es-ES">
                <a:solidFill>
                  <a:srgbClr val="FF9966"/>
                </a:solidFill>
                <a:latin typeface="Arial Narrow" pitchFamily="34" charset="0"/>
              </a:endParaRPr>
            </a:p>
            <a:p>
              <a:pPr>
                <a:buFont typeface="Wingdings" pitchFamily="2" charset="2"/>
                <a:buChar char="v"/>
              </a:pPr>
              <a:r>
                <a:rPr lang="es-MX">
                  <a:solidFill>
                    <a:srgbClr val="FF9966"/>
                  </a:solidFill>
                  <a:latin typeface="Arial Narrow" pitchFamily="34" charset="0"/>
                </a:rPr>
                <a:t> Diseñado para equipos de bolsillo.</a:t>
              </a:r>
            </a:p>
            <a:p>
              <a:pPr>
                <a:buFont typeface="Wingdings" pitchFamily="2" charset="2"/>
                <a:buChar char="v"/>
              </a:pPr>
              <a:endParaRPr lang="es-MX">
                <a:solidFill>
                  <a:srgbClr val="FF9966"/>
                </a:solidFill>
                <a:latin typeface="Arial Narrow" pitchFamily="34" charset="0"/>
              </a:endParaRPr>
            </a:p>
            <a:p>
              <a:pPr>
                <a:buFont typeface="Wingdings" pitchFamily="2" charset="2"/>
                <a:buChar char="v"/>
              </a:pPr>
              <a:r>
                <a:rPr lang="es-MX">
                  <a:solidFill>
                    <a:srgbClr val="FF9966"/>
                  </a:solidFill>
                  <a:latin typeface="Arial Narrow" pitchFamily="34" charset="0"/>
                </a:rPr>
                <a:t> Se sincroniza con equipos de mayor tamaño (desktop o laptop).</a:t>
              </a:r>
            </a:p>
            <a:p>
              <a:pPr>
                <a:buFont typeface="Wingdings" pitchFamily="2" charset="2"/>
                <a:buNone/>
              </a:pPr>
              <a:endParaRPr lang="es-ES">
                <a:solidFill>
                  <a:srgbClr val="FF9966"/>
                </a:solidFill>
                <a:latin typeface="Arial Narrow" pitchFamily="34" charset="0"/>
              </a:endParaRPr>
            </a:p>
            <a:p>
              <a:pPr>
                <a:buFont typeface="Wingdings" pitchFamily="2" charset="2"/>
                <a:buChar char="v"/>
              </a:pPr>
              <a:r>
                <a:rPr lang="es-MX">
                  <a:solidFill>
                    <a:srgbClr val="FF9966"/>
                  </a:solidFill>
                  <a:latin typeface="Arial Narrow" pitchFamily="34" charset="0"/>
                </a:rPr>
                <a:t> Se utiliza en los equipos denominados PalmPC.</a:t>
              </a:r>
              <a:endParaRPr lang="es-ES">
                <a:solidFill>
                  <a:srgbClr val="FF9966"/>
                </a:solidFill>
                <a:latin typeface="Arial Narrow" pitchFamily="34" charset="0"/>
              </a:endParaRPr>
            </a:p>
          </p:txBody>
        </p:sp>
        <p:sp>
          <p:nvSpPr>
            <p:cNvPr id="28679" name="Rectangle 7"/>
            <p:cNvSpPr>
              <a:spLocks noChangeArrowheads="1"/>
            </p:cNvSpPr>
            <p:nvPr/>
          </p:nvSpPr>
          <p:spPr bwMode="auto">
            <a:xfrm>
              <a:off x="96" y="1488"/>
              <a:ext cx="2640" cy="2640"/>
            </a:xfrm>
            <a:prstGeom prst="rect">
              <a:avLst/>
            </a:prstGeom>
            <a:noFill/>
            <a:ln w="57150" cmpd="thinThick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_tradnl"/>
            </a:p>
          </p:txBody>
        </p:sp>
      </p:grpSp>
      <p:sp>
        <p:nvSpPr>
          <p:cNvPr id="28677" name="Text Box 9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7" grpId="0" animBg="1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7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Software de aplicación</a:t>
            </a:r>
          </a:p>
        </p:txBody>
      </p:sp>
      <p:sp>
        <p:nvSpPr>
          <p:cNvPr id="41992" name="Text Box 8"/>
          <p:cNvSpPr txBox="1">
            <a:spLocks noChangeArrowheads="1"/>
          </p:cNvSpPr>
          <p:nvPr/>
        </p:nvSpPr>
        <p:spPr bwMode="auto">
          <a:xfrm>
            <a:off x="304800" y="3232150"/>
            <a:ext cx="853440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¿Qué es una aplicación?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Es un </a:t>
            </a:r>
            <a:r>
              <a:rPr lang="es-MX" sz="2800">
                <a:latin typeface="Arial Narrow" pitchFamily="34" charset="0"/>
              </a:rPr>
              <a:t>programa diseñado y desarrollado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para que los usuarios de un ordenador, ejecuten una </a:t>
            </a:r>
            <a:r>
              <a:rPr lang="es-MX" sz="2800">
                <a:latin typeface="Arial Narrow" pitchFamily="34" charset="0"/>
              </a:rPr>
              <a:t>tarea específica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</a:t>
            </a:r>
          </a:p>
          <a:p>
            <a:pPr algn="ctr">
              <a:lnSpc>
                <a:spcPct val="12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Las aplicaciones </a:t>
            </a:r>
            <a:r>
              <a:rPr lang="es-MX" sz="2800">
                <a:latin typeface="Arial Narrow" pitchFamily="34" charset="0"/>
              </a:rPr>
              <a:t>requieren un sistema operativo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para cumplir su función y deben estar desarrolladas bajo los requerimientos y características de ese sistema operativo.</a:t>
            </a:r>
          </a:p>
        </p:txBody>
      </p:sp>
      <p:sp>
        <p:nvSpPr>
          <p:cNvPr id="41993" name="Text Box 9"/>
          <p:cNvSpPr txBox="1">
            <a:spLocks noChangeArrowheads="1"/>
          </p:cNvSpPr>
          <p:nvPr/>
        </p:nvSpPr>
        <p:spPr bwMode="auto">
          <a:xfrm>
            <a:off x="152400" y="208915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A esta categoría pertenecen todos los programas que denominamos </a:t>
            </a:r>
            <a:r>
              <a:rPr lang="es-MX" sz="2800" b="1">
                <a:latin typeface="Arial Narrow" pitchFamily="34" charset="0"/>
              </a:rPr>
              <a:t>Aplicaciones.</a:t>
            </a:r>
            <a:endParaRPr lang="es-MX" sz="2800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29701" name="Text Box 10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9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2" grpId="0" autoUpdateAnimBg="0"/>
      <p:bldP spid="41993" grpId="0" build="p" autoUpdateAnimBg="0" advAuto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" y="5043488"/>
            <a:ext cx="8839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rgbClr val="800080"/>
                </a:solidFill>
                <a:latin typeface="Arial Narrow" pitchFamily="34" charset="0"/>
              </a:rPr>
              <a:t>Programas</a:t>
            </a:r>
            <a:r>
              <a:rPr lang="es-ES" sz="2800">
                <a:solidFill>
                  <a:srgbClr val="800080"/>
                </a:solidFill>
                <a:latin typeface="Arial Narrow" pitchFamily="34" charset="0"/>
              </a:rPr>
              <a:t> de productividad</a:t>
            </a:r>
          </a:p>
        </p:txBody>
      </p:sp>
      <p:sp>
        <p:nvSpPr>
          <p:cNvPr id="75779" name="Text Box 3"/>
          <p:cNvSpPr txBox="1">
            <a:spLocks noChangeArrowheads="1"/>
          </p:cNvSpPr>
          <p:nvPr/>
        </p:nvSpPr>
        <p:spPr bwMode="auto">
          <a:xfrm>
            <a:off x="152400" y="3200400"/>
            <a:ext cx="883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rgbClr val="800080"/>
                </a:solidFill>
                <a:latin typeface="Arial Narrow" pitchFamily="34" charset="0"/>
              </a:rPr>
              <a:t>Programas</a:t>
            </a:r>
            <a:r>
              <a:rPr lang="es-ES" sz="2800">
                <a:solidFill>
                  <a:srgbClr val="800080"/>
                </a:solidFill>
                <a:latin typeface="Arial Narrow" pitchFamily="34" charset="0"/>
              </a:rPr>
              <a:t> básicos (o utilitarios)</a:t>
            </a:r>
          </a:p>
        </p:txBody>
      </p:sp>
      <p:sp>
        <p:nvSpPr>
          <p:cNvPr id="30724" name="Text Box 5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Software de aplicación</a:t>
            </a:r>
          </a:p>
        </p:txBody>
      </p:sp>
      <p:sp>
        <p:nvSpPr>
          <p:cNvPr id="75782" name="Text Box 6"/>
          <p:cNvSpPr txBox="1">
            <a:spLocks noChangeArrowheads="1"/>
          </p:cNvSpPr>
          <p:nvPr/>
        </p:nvSpPr>
        <p:spPr bwMode="auto">
          <a:xfrm>
            <a:off x="152400" y="208915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Las funciones de una aplicación dependen de su propósito,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 según el cual pueden clasificarse en dos categorías:</a:t>
            </a:r>
          </a:p>
        </p:txBody>
      </p:sp>
      <p:sp>
        <p:nvSpPr>
          <p:cNvPr id="75783" name="Text Box 7"/>
          <p:cNvSpPr txBox="1">
            <a:spLocks noChangeArrowheads="1"/>
          </p:cNvSpPr>
          <p:nvPr/>
        </p:nvSpPr>
        <p:spPr bwMode="auto">
          <a:xfrm>
            <a:off x="152400" y="385445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Son aplicaciones cuyo propósito es mejorar, en alguna forma, el desempeño del ordenador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.</a:t>
            </a:r>
          </a:p>
        </p:txBody>
      </p:sp>
      <p:sp>
        <p:nvSpPr>
          <p:cNvPr id="75784" name="Text Box 8"/>
          <p:cNvSpPr txBox="1">
            <a:spLocks noChangeArrowheads="1"/>
          </p:cNvSpPr>
          <p:nvPr/>
        </p:nvSpPr>
        <p:spPr bwMode="auto">
          <a:xfrm>
            <a:off x="152400" y="57150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Son aplicaciones cuyo propósito es facilitar, agilizar y mejorar para el usuario, la ejecución de ciertas tareas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.</a:t>
            </a:r>
          </a:p>
        </p:txBody>
      </p:sp>
      <p:sp>
        <p:nvSpPr>
          <p:cNvPr id="30728" name="Text Box 9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57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57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57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57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57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57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57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57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8" grpId="0" build="p" autoUpdateAnimBg="0"/>
      <p:bldP spid="75779" grpId="0" build="p" autoUpdateAnimBg="0"/>
      <p:bldP spid="75782" grpId="0" build="p" autoUpdateAnimBg="0" advAuto="0"/>
      <p:bldP spid="75783" grpId="0" build="p" autoUpdateAnimBg="0" advAuto="0"/>
      <p:bldP spid="75784" grpId="0" build="p" autoUpdateAnimBg="0" advAuto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304800" y="1943100"/>
            <a:ext cx="8610600" cy="483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>
                <a:solidFill>
                  <a:srgbClr val="009999"/>
                </a:solidFill>
                <a:latin typeface="Arial Narrow" pitchFamily="34" charset="0"/>
              </a:rPr>
              <a:t>Antivirus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: Prevención, detección y corrección de virus para ordenadores.</a:t>
            </a:r>
          </a:p>
          <a:p>
            <a:endParaRPr lang="es-ES">
              <a:solidFill>
                <a:schemeClr val="hlink"/>
              </a:solidFill>
              <a:latin typeface="Arial Narrow" pitchFamily="34" charset="0"/>
            </a:endParaRPr>
          </a:p>
          <a:p>
            <a:r>
              <a:rPr lang="es-MX">
                <a:solidFill>
                  <a:srgbClr val="009999"/>
                </a:solidFill>
                <a:latin typeface="Arial Narrow" pitchFamily="34" charset="0"/>
              </a:rPr>
              <a:t>Compresor</a:t>
            </a:r>
            <a:r>
              <a:rPr lang="es-ES">
                <a:solidFill>
                  <a:srgbClr val="009999"/>
                </a:solidFill>
                <a:latin typeface="Arial Narrow" pitchFamily="34" charset="0"/>
              </a:rPr>
              <a:t> de archivos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: Mejor aprovechamiento del espacio de almacenamiento disponible, reduciendo el que ocupa cada archivo.</a:t>
            </a:r>
          </a:p>
          <a:p>
            <a:endParaRPr lang="es-ES">
              <a:solidFill>
                <a:schemeClr val="hlink"/>
              </a:solidFill>
              <a:latin typeface="Arial Narrow" pitchFamily="34" charset="0"/>
            </a:endParaRPr>
          </a:p>
          <a:p>
            <a:r>
              <a:rPr lang="es-ES">
                <a:solidFill>
                  <a:srgbClr val="009999"/>
                </a:solidFill>
                <a:latin typeface="Arial Narrow" pitchFamily="34" charset="0"/>
              </a:rPr>
              <a:t>Defragmentador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: Mayor eficiencia en el uso del espacio de almacenamiento disponible y en el proceso de búsqueda, guardando la totalidad de cada archivo en ocupaciones contiguas.</a:t>
            </a:r>
          </a:p>
          <a:p>
            <a:endParaRPr lang="es-ES">
              <a:solidFill>
                <a:schemeClr val="hlink"/>
              </a:solidFill>
              <a:latin typeface="Arial Narrow" pitchFamily="34" charset="0"/>
            </a:endParaRPr>
          </a:p>
          <a:p>
            <a:r>
              <a:rPr lang="es-MX">
                <a:solidFill>
                  <a:srgbClr val="009999"/>
                </a:solidFill>
                <a:latin typeface="Arial Narrow" pitchFamily="34" charset="0"/>
              </a:rPr>
              <a:t>Software</a:t>
            </a:r>
            <a:r>
              <a:rPr lang="es-ES">
                <a:solidFill>
                  <a:srgbClr val="009999"/>
                </a:solidFill>
                <a:latin typeface="Arial Narrow" pitchFamily="34" charset="0"/>
              </a:rPr>
              <a:t> para respaldo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: Garantía de la disponibilidad de los datos, haciendo copias de ellos.</a:t>
            </a:r>
          </a:p>
          <a:p>
            <a:endParaRPr lang="es-ES">
              <a:solidFill>
                <a:schemeClr val="hlink"/>
              </a:solidFill>
              <a:latin typeface="Arial Narrow" pitchFamily="34" charset="0"/>
            </a:endParaRPr>
          </a:p>
          <a:p>
            <a:r>
              <a:rPr lang="es-MX">
                <a:solidFill>
                  <a:srgbClr val="009999"/>
                </a:solidFill>
                <a:latin typeface="Arial Narrow" pitchFamily="34" charset="0"/>
              </a:rPr>
              <a:t>Software de recuperación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: Restablecer archivos borrados por error.</a:t>
            </a:r>
            <a:endParaRPr lang="es-ES">
              <a:solidFill>
                <a:srgbClr val="FF9966"/>
              </a:solidFill>
              <a:latin typeface="Arial Narrow" pitchFamily="34" charset="0"/>
            </a:endParaRPr>
          </a:p>
        </p:txBody>
      </p:sp>
      <p:sp>
        <p:nvSpPr>
          <p:cNvPr id="31747" name="Text Box 7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Algunos programas básicos o utilitarios</a:t>
            </a:r>
          </a:p>
        </p:txBody>
      </p:sp>
      <p:sp>
        <p:nvSpPr>
          <p:cNvPr id="31748" name="Text Box 8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3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3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ext Box 2"/>
          <p:cNvSpPr txBox="1">
            <a:spLocks noChangeArrowheads="1"/>
          </p:cNvSpPr>
          <p:nvPr/>
        </p:nvSpPr>
        <p:spPr bwMode="auto">
          <a:xfrm>
            <a:off x="228600" y="2286000"/>
            <a:ext cx="868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¿Cuáles son las principales características de un ordenador?</a:t>
            </a:r>
            <a:endParaRPr lang="es-ES" sz="2800" b="1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Recordando</a:t>
            </a:r>
          </a:p>
        </p:txBody>
      </p:sp>
      <p:sp>
        <p:nvSpPr>
          <p:cNvPr id="98309" name="Text Box 5"/>
          <p:cNvSpPr txBox="1">
            <a:spLocks noChangeArrowheads="1"/>
          </p:cNvSpPr>
          <p:nvPr/>
        </p:nvSpPr>
        <p:spPr bwMode="auto">
          <a:xfrm>
            <a:off x="152400" y="3125788"/>
            <a:ext cx="8839200" cy="13731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Blip>
                <a:blip r:embed="rId3"/>
              </a:buBlip>
            </a:pPr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 Responde de manera precisa a un </a:t>
            </a:r>
            <a:r>
              <a:rPr lang="es-MX" sz="2800">
                <a:latin typeface="Arial Narrow" pitchFamily="34" charset="0"/>
              </a:rPr>
              <a:t>conjunto específico de instrucciones</a:t>
            </a:r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.</a:t>
            </a:r>
          </a:p>
          <a:p>
            <a:pPr>
              <a:buFontTx/>
              <a:buBlip>
                <a:blip r:embed="rId3"/>
              </a:buBlip>
            </a:pPr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 Puede ejecutar una lista de </a:t>
            </a:r>
            <a:r>
              <a:rPr lang="es-MX" sz="2800">
                <a:latin typeface="Arial Narrow" pitchFamily="34" charset="0"/>
              </a:rPr>
              <a:t>instrucciones pre-grabadas</a:t>
            </a:r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.</a:t>
            </a:r>
            <a:endParaRPr lang="es-ES" sz="2800">
              <a:solidFill>
                <a:srgbClr val="CC0000"/>
              </a:solidFill>
              <a:latin typeface="Arial Narrow" pitchFamily="34" charset="0"/>
            </a:endParaRPr>
          </a:p>
        </p:txBody>
      </p:sp>
      <p:sp>
        <p:nvSpPr>
          <p:cNvPr id="98313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¿Cómo representa todos sus datos un ordenador?</a:t>
            </a:r>
            <a:endParaRPr lang="es-ES" sz="2800" b="1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98314" name="Text Box 10"/>
          <p:cNvSpPr txBox="1">
            <a:spLocks noChangeArrowheads="1"/>
          </p:cNvSpPr>
          <p:nvPr/>
        </p:nvSpPr>
        <p:spPr bwMode="auto">
          <a:xfrm>
            <a:off x="152400" y="5364163"/>
            <a:ext cx="8839200" cy="13731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Mediante el sistema de numeración binario, es decir, usando los dígitos 0 y 1. Lo único que transmite, recibe, almacena y procesa un ordenador son ceros y unos.</a:t>
            </a:r>
            <a:endParaRPr lang="es-ES" sz="2800">
              <a:solidFill>
                <a:srgbClr val="CC0000"/>
              </a:solidFill>
              <a:latin typeface="Arial Narrow" pitchFamily="34" charset="0"/>
            </a:endParaRPr>
          </a:p>
        </p:txBody>
      </p:sp>
      <p:sp>
        <p:nvSpPr>
          <p:cNvPr id="5127" name="Text Box 11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83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83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83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983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83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83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98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6" grpId="0" build="p" autoUpdateAnimBg="0" advAuto="0"/>
      <p:bldP spid="98309" grpId="0" build="p" autoUpdateAnimBg="0"/>
      <p:bldP spid="98313" grpId="0" build="p" autoUpdateAnimBg="0" advAuto="0"/>
      <p:bldP spid="98314" grpId="0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228600" y="2320925"/>
            <a:ext cx="8763000" cy="393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2800">
                <a:solidFill>
                  <a:srgbClr val="009999"/>
                </a:solidFill>
                <a:latin typeface="Arial Narrow" pitchFamily="34" charset="0"/>
              </a:rPr>
              <a:t>Procesadores de texto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: Aplicaciones diseñadas para editar y/o procesar de texto, logrando documentos de alta calidad.</a:t>
            </a:r>
          </a:p>
          <a:p>
            <a:endParaRPr lang="es-ES" sz="2800">
              <a:solidFill>
                <a:schemeClr val="hlink"/>
              </a:solidFill>
              <a:latin typeface="Arial Narrow" pitchFamily="34" charset="0"/>
            </a:endParaRPr>
          </a:p>
          <a:p>
            <a:r>
              <a:rPr lang="es-MX" sz="2800">
                <a:solidFill>
                  <a:srgbClr val="009999"/>
                </a:solidFill>
                <a:latin typeface="Arial Narrow" pitchFamily="34" charset="0"/>
              </a:rPr>
              <a:t>Hojas de cálculo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: Aplicaciones especialmente diseñadas para introducir, calcular, manipular y analizar conjuntos de números.</a:t>
            </a:r>
          </a:p>
          <a:p>
            <a:endParaRPr lang="es-ES" sz="2800">
              <a:solidFill>
                <a:schemeClr val="hlink"/>
              </a:solidFill>
              <a:latin typeface="Arial Narrow" pitchFamily="34" charset="0"/>
            </a:endParaRPr>
          </a:p>
          <a:p>
            <a:r>
              <a:rPr lang="es-MX" sz="2800">
                <a:solidFill>
                  <a:srgbClr val="009999"/>
                </a:solidFill>
                <a:latin typeface="Arial Narrow" pitchFamily="34" charset="0"/>
              </a:rPr>
              <a:t>Presentaciones automatizadas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: Aplicaciones que permiten al usuario crear y editar presentaciones atractivas, incluyendo imágenes y sonidos.</a:t>
            </a:r>
            <a:endParaRPr lang="es-ES" sz="2800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32771" name="Text Box 7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Algunos programas de productividad</a:t>
            </a:r>
          </a:p>
        </p:txBody>
      </p:sp>
      <p:sp>
        <p:nvSpPr>
          <p:cNvPr id="32772" name="Text Box 8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152400" y="2206625"/>
            <a:ext cx="8839200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2800">
                <a:solidFill>
                  <a:srgbClr val="009999"/>
                </a:solidFill>
                <a:latin typeface="Arial Narrow" pitchFamily="34" charset="0"/>
              </a:rPr>
              <a:t>Navegadores de Internet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: Aplicaciones diseñadas para proveer acceso a Internet, sus servicios y sus recursos.</a:t>
            </a:r>
          </a:p>
          <a:p>
            <a:endParaRPr lang="es-ES" sz="2800">
              <a:solidFill>
                <a:schemeClr val="hlink"/>
              </a:solidFill>
              <a:latin typeface="Arial Narrow" pitchFamily="34" charset="0"/>
            </a:endParaRPr>
          </a:p>
          <a:p>
            <a:r>
              <a:rPr lang="es-MX" sz="2800">
                <a:solidFill>
                  <a:srgbClr val="009999"/>
                </a:solidFill>
                <a:latin typeface="Arial Narrow" pitchFamily="34" charset="0"/>
              </a:rPr>
              <a:t>Administradores de bases de datos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: Aplicaciones diseñadas para acceder, almacenar y procesar grandes colecciones de datos, en una forma eficiente.</a:t>
            </a:r>
          </a:p>
          <a:p>
            <a:endParaRPr lang="es-ES" sz="2800">
              <a:solidFill>
                <a:schemeClr val="hlink"/>
              </a:solidFill>
              <a:latin typeface="Arial Narrow" pitchFamily="34" charset="0"/>
            </a:endParaRPr>
          </a:p>
          <a:p>
            <a:r>
              <a:rPr lang="es-MX" sz="2800">
                <a:solidFill>
                  <a:srgbClr val="009999"/>
                </a:solidFill>
                <a:latin typeface="Arial Narrow" pitchFamily="34" charset="0"/>
              </a:rPr>
              <a:t>Desarrolladores de sitios web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: Aplicaciones que brindan al usuario las herramientas necesarias para diseñar, crear, editar y publicar páginas y sitios Web.</a:t>
            </a:r>
            <a:endParaRPr lang="es-ES" sz="2800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33795" name="Text Box 7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Algunos programas de productividad</a:t>
            </a:r>
          </a:p>
        </p:txBody>
      </p:sp>
      <p:sp>
        <p:nvSpPr>
          <p:cNvPr id="33796" name="Text Box 8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4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Modalidades de adquisición del Software</a:t>
            </a:r>
          </a:p>
        </p:txBody>
      </p:sp>
      <p:sp>
        <p:nvSpPr>
          <p:cNvPr id="77829" name="Text Box 5"/>
          <p:cNvSpPr txBox="1">
            <a:spLocks noChangeArrowheads="1"/>
          </p:cNvSpPr>
          <p:nvPr/>
        </p:nvSpPr>
        <p:spPr bwMode="auto">
          <a:xfrm>
            <a:off x="304800" y="3455988"/>
            <a:ext cx="8534400" cy="316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Software que se adquiere totalmente desarrollado y se utiliza exactamente como fue escrito.</a:t>
            </a: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endParaRPr lang="es-MX" sz="2800">
              <a:solidFill>
                <a:schemeClr val="hlink"/>
              </a:solidFill>
              <a:latin typeface="Arial Narrow" pitchFamily="34" charset="0"/>
            </a:endParaRP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Software que se adquiere totalmente desarrollado y se modifica para adaptarlo a las necesidades específicas del usuario.</a:t>
            </a: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endParaRPr lang="es-MX" sz="2800">
              <a:solidFill>
                <a:schemeClr val="hlink"/>
              </a:solidFill>
              <a:latin typeface="Arial Narrow" pitchFamily="34" charset="0"/>
            </a:endParaRP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Software que se desarrolla completamente bajo las especificaciones del usuario.</a:t>
            </a:r>
          </a:p>
        </p:txBody>
      </p:sp>
      <p:sp>
        <p:nvSpPr>
          <p:cNvPr id="77830" name="Text Box 6"/>
          <p:cNvSpPr txBox="1">
            <a:spLocks noChangeArrowheads="1"/>
          </p:cNvSpPr>
          <p:nvPr/>
        </p:nvSpPr>
        <p:spPr bwMode="auto">
          <a:xfrm>
            <a:off x="152400" y="22098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Los usuarios pueden obtener los programas que necesitan, de tres formas diferentes:</a:t>
            </a:r>
          </a:p>
        </p:txBody>
      </p:sp>
      <p:sp>
        <p:nvSpPr>
          <p:cNvPr id="34821" name="Text Box 8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7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7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78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78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78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78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78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78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9" grpId="0" build="p" autoUpdateAnimBg="0"/>
      <p:bldP spid="77830" grpId="0" build="p" autoUpdateAnimBg="0" advAuto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2" name="Text Box 4"/>
          <p:cNvSpPr txBox="1">
            <a:spLocks noChangeArrowheads="1"/>
          </p:cNvSpPr>
          <p:nvPr/>
        </p:nvSpPr>
        <p:spPr bwMode="auto">
          <a:xfrm>
            <a:off x="304800" y="3419475"/>
            <a:ext cx="8534400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>
                <a:latin typeface="Arial Narrow" pitchFamily="34" charset="0"/>
              </a:rPr>
              <a:t>Ventajas</a:t>
            </a:r>
          </a:p>
          <a:p>
            <a:pPr algn="ctr">
              <a:lnSpc>
                <a:spcPct val="80000"/>
              </a:lnSpc>
            </a:pPr>
            <a:endParaRPr lang="es-MX" sz="2800">
              <a:latin typeface="Arial Narrow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Se obtiene rápidamente</a:t>
            </a: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Su costo es relativamente bajo</a:t>
            </a:r>
          </a:p>
        </p:txBody>
      </p:sp>
      <p:sp>
        <p:nvSpPr>
          <p:cNvPr id="78853" name="Text Box 5"/>
          <p:cNvSpPr txBox="1">
            <a:spLocks noChangeArrowheads="1"/>
          </p:cNvSpPr>
          <p:nvPr/>
        </p:nvSpPr>
        <p:spPr bwMode="auto">
          <a:xfrm>
            <a:off x="152400" y="21336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Software que se adquiere totalmente desarrollado y se utiliza exactamente como fue escrito.</a:t>
            </a:r>
          </a:p>
        </p:txBody>
      </p:sp>
      <p:sp>
        <p:nvSpPr>
          <p:cNvPr id="78854" name="Text Box 6"/>
          <p:cNvSpPr txBox="1">
            <a:spLocks noChangeArrowheads="1"/>
          </p:cNvSpPr>
          <p:nvPr/>
        </p:nvSpPr>
        <p:spPr bwMode="auto">
          <a:xfrm>
            <a:off x="304800" y="5095875"/>
            <a:ext cx="8534400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>
                <a:latin typeface="Arial Narrow" pitchFamily="34" charset="0"/>
              </a:rPr>
              <a:t>Desventajas</a:t>
            </a:r>
          </a:p>
          <a:p>
            <a:pPr algn="ctr">
              <a:lnSpc>
                <a:spcPct val="80000"/>
              </a:lnSpc>
            </a:pPr>
            <a:endParaRPr lang="es-MX" sz="2800">
              <a:latin typeface="Arial Narrow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El usuario debe adaptarse a las características del programa</a:t>
            </a: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El programa podría no ajustarse a las necesidades del usuario</a:t>
            </a:r>
          </a:p>
        </p:txBody>
      </p:sp>
      <p:sp>
        <p:nvSpPr>
          <p:cNvPr id="35845" name="Text Box 8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Modalidades de adquisición del Software</a:t>
            </a:r>
          </a:p>
        </p:txBody>
      </p:sp>
      <p:sp>
        <p:nvSpPr>
          <p:cNvPr id="35846" name="Text Box 9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88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88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88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8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2" grpId="0" autoUpdateAnimBg="0"/>
      <p:bldP spid="78853" grpId="0" build="p" autoUpdateAnimBg="0" advAuto="0"/>
      <p:bldP spid="78854" grpId="0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4" name="Text Box 4"/>
          <p:cNvSpPr txBox="1">
            <a:spLocks noChangeArrowheads="1"/>
          </p:cNvSpPr>
          <p:nvPr/>
        </p:nvSpPr>
        <p:spPr bwMode="auto">
          <a:xfrm>
            <a:off x="304800" y="4267200"/>
            <a:ext cx="8534400" cy="179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Una licencia de software es un </a:t>
            </a:r>
            <a:r>
              <a:rPr lang="es-MX" sz="2800">
                <a:latin typeface="Arial Narrow" pitchFamily="34" charset="0"/>
              </a:rPr>
              <a:t>permiso</a:t>
            </a:r>
            <a:r>
              <a:rPr lang="es-ES" sz="2800">
                <a:latin typeface="Arial Narrow" pitchFamily="34" charset="0"/>
                <a:cs typeface="Arial" charset="0"/>
              </a:rPr>
              <a:t> 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que se le otorga a un individuo o grupo,</a:t>
            </a:r>
            <a:r>
              <a:rPr lang="es-ES" sz="2800">
                <a:latin typeface="Arial Narrow" pitchFamily="34" charset="0"/>
                <a:cs typeface="Arial" charset="0"/>
              </a:rPr>
              <a:t> para el uso de una pieza de </a:t>
            </a:r>
            <a:r>
              <a:rPr lang="es-MX" sz="2800">
                <a:latin typeface="Arial Narrow" pitchFamily="34" charset="0"/>
                <a:cs typeface="Arial" charset="0"/>
              </a:rPr>
              <a:t>software</a:t>
            </a:r>
            <a:r>
              <a:rPr lang="es-ES" sz="2800">
                <a:latin typeface="Arial Narrow" pitchFamily="34" charset="0"/>
                <a:cs typeface="Arial" charset="0"/>
              </a:rPr>
              <a:t>.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</a:t>
            </a: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La licencia tiene un </a:t>
            </a:r>
            <a:r>
              <a:rPr lang="es-MX" sz="2800">
                <a:latin typeface="Arial Narrow" pitchFamily="34" charset="0"/>
                <a:cs typeface="Arial" charset="0"/>
              </a:rPr>
              <a:t>costo asociado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y el software está </a:t>
            </a:r>
            <a:r>
              <a:rPr lang="es-MX" sz="2800">
                <a:latin typeface="Arial Narrow" pitchFamily="34" charset="0"/>
                <a:cs typeface="Arial" charset="0"/>
              </a:rPr>
              <a:t>sujeto a derechos de autor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.</a:t>
            </a:r>
          </a:p>
        </p:txBody>
      </p:sp>
      <p:sp>
        <p:nvSpPr>
          <p:cNvPr id="36867" name="Text Box 5"/>
          <p:cNvSpPr txBox="1">
            <a:spLocks noChangeArrowheads="1"/>
          </p:cNvSpPr>
          <p:nvPr/>
        </p:nvSpPr>
        <p:spPr bwMode="auto">
          <a:xfrm>
            <a:off x="152400" y="21336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Software que se adquiere totalmente desarrollado y se utiliza exactamente como fue escrito.</a:t>
            </a:r>
          </a:p>
        </p:txBody>
      </p:sp>
      <p:sp>
        <p:nvSpPr>
          <p:cNvPr id="81928" name="Text Box 8"/>
          <p:cNvSpPr txBox="1">
            <a:spLocks noChangeArrowheads="1"/>
          </p:cNvSpPr>
          <p:nvPr/>
        </p:nvSpPr>
        <p:spPr bwMode="auto">
          <a:xfrm>
            <a:off x="152400" y="3290888"/>
            <a:ext cx="8839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Formas de adquisición:</a:t>
            </a:r>
            <a:r>
              <a:rPr lang="es-MX" sz="2800">
                <a:latin typeface="Arial Narrow" pitchFamily="34" charset="0"/>
              </a:rPr>
              <a:t> Licencia de software.</a:t>
            </a:r>
            <a:endParaRPr lang="es-ES" sz="2800">
              <a:latin typeface="Arial Narrow" pitchFamily="34" charset="0"/>
            </a:endParaRPr>
          </a:p>
        </p:txBody>
      </p:sp>
      <p:sp>
        <p:nvSpPr>
          <p:cNvPr id="36869" name="Text Box 9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Modalidades de adquisición del Software</a:t>
            </a:r>
          </a:p>
        </p:txBody>
      </p:sp>
      <p:sp>
        <p:nvSpPr>
          <p:cNvPr id="36870" name="Text Box 10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4" grpId="0" build="p" autoUpdateAnimBg="0"/>
      <p:bldP spid="81928" grpId="0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5" name="Text Box 1027"/>
          <p:cNvSpPr txBox="1">
            <a:spLocks noChangeArrowheads="1"/>
          </p:cNvSpPr>
          <p:nvPr/>
        </p:nvSpPr>
        <p:spPr bwMode="auto">
          <a:xfrm>
            <a:off x="304800" y="3962400"/>
            <a:ext cx="8534400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Se refiere a programas</a:t>
            </a:r>
            <a:r>
              <a:rPr lang="es-ES" sz="2800">
                <a:latin typeface="Arial Narrow" pitchFamily="34" charset="0"/>
                <a:cs typeface="Arial" charset="0"/>
              </a:rPr>
              <a:t> </a:t>
            </a:r>
            <a:r>
              <a:rPr lang="es-MX" sz="2800">
                <a:latin typeface="Arial Narrow" pitchFamily="34" charset="0"/>
                <a:cs typeface="Arial" charset="0"/>
              </a:rPr>
              <a:t>sujetos a derechos de autor 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que se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distribuyen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</a:t>
            </a:r>
            <a:r>
              <a:rPr lang="es-MX" sz="2800">
                <a:latin typeface="Arial Narrow" pitchFamily="34" charset="0"/>
                <a:cs typeface="Arial" charset="0"/>
              </a:rPr>
              <a:t>originalmente</a:t>
            </a:r>
            <a:r>
              <a:rPr lang="es-ES" sz="2800">
                <a:latin typeface="Arial Narrow" pitchFamily="34" charset="0"/>
                <a:cs typeface="Arial" charset="0"/>
              </a:rPr>
              <a:t> </a:t>
            </a:r>
            <a:r>
              <a:rPr lang="es-MX" sz="2800">
                <a:latin typeface="Arial Narrow" pitchFamily="34" charset="0"/>
                <a:cs typeface="Arial" charset="0"/>
              </a:rPr>
              <a:t>sin</a:t>
            </a:r>
            <a:r>
              <a:rPr lang="es-ES" sz="2800">
                <a:latin typeface="Arial Narrow" pitchFamily="34" charset="0"/>
                <a:cs typeface="Arial" charset="0"/>
              </a:rPr>
              <a:t> cargo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, pero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cuyo </a:t>
            </a:r>
            <a:r>
              <a:rPr lang="es-MX" sz="2800">
                <a:latin typeface="Arial Narrow" pitchFamily="34" charset="0"/>
                <a:cs typeface="Arial" charset="0"/>
              </a:rPr>
              <a:t>uso regular requiere </a:t>
            </a:r>
            <a:r>
              <a:rPr lang="es-ES" sz="2800">
                <a:latin typeface="Arial Narrow" pitchFamily="34" charset="0"/>
                <a:cs typeface="Arial" charset="0"/>
              </a:rPr>
              <a:t>el </a:t>
            </a:r>
            <a:r>
              <a:rPr lang="es-MX" sz="2800">
                <a:latin typeface="Arial Narrow" pitchFamily="34" charset="0"/>
                <a:cs typeface="Arial" charset="0"/>
              </a:rPr>
              <a:t>pago de</a:t>
            </a:r>
            <a:r>
              <a:rPr lang="es-ES" sz="2800">
                <a:latin typeface="Arial Narrow" pitchFamily="34" charset="0"/>
                <a:cs typeface="Arial" charset="0"/>
              </a:rPr>
              <a:t> una tarifa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al autor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. Al cancelar, el usuario queda registrado y puede recibir asistencia y actualizaciones.</a:t>
            </a: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 algn="just">
              <a:lnSpc>
                <a:spcPct val="9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 algn="just">
              <a:lnSpc>
                <a:spcPct val="9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Se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puede copiar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y distribuir el 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shareware, pero se espera que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cada usuario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pague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la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tarifa si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usa regularmente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el producto.</a:t>
            </a: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37891" name="Text Box 1028"/>
          <p:cNvSpPr txBox="1">
            <a:spLocks noChangeArrowheads="1"/>
          </p:cNvSpPr>
          <p:nvPr/>
        </p:nvSpPr>
        <p:spPr bwMode="auto">
          <a:xfrm>
            <a:off x="152400" y="21336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Software que se adquiere totalmente desarrollado y se utiliza exactamente como fue escrito.</a:t>
            </a:r>
          </a:p>
        </p:txBody>
      </p:sp>
      <p:sp>
        <p:nvSpPr>
          <p:cNvPr id="105477" name="Text Box 1029"/>
          <p:cNvSpPr txBox="1">
            <a:spLocks noChangeArrowheads="1"/>
          </p:cNvSpPr>
          <p:nvPr/>
        </p:nvSpPr>
        <p:spPr bwMode="auto">
          <a:xfrm>
            <a:off x="152400" y="3290888"/>
            <a:ext cx="8839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Formas de adquisición:</a:t>
            </a:r>
            <a:r>
              <a:rPr lang="es-MX" sz="2800">
                <a:latin typeface="Arial Narrow" pitchFamily="34" charset="0"/>
              </a:rPr>
              <a:t> Shareware.</a:t>
            </a:r>
            <a:endParaRPr lang="es-ES" sz="2800">
              <a:latin typeface="Arial Narrow" pitchFamily="34" charset="0"/>
            </a:endParaRPr>
          </a:p>
        </p:txBody>
      </p:sp>
      <p:sp>
        <p:nvSpPr>
          <p:cNvPr id="37893" name="Text Box 1031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Modalidades de adquisición del Software</a:t>
            </a:r>
          </a:p>
        </p:txBody>
      </p:sp>
      <p:sp>
        <p:nvSpPr>
          <p:cNvPr id="37894" name="Text Box 1032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5" grpId="0" build="p" autoUpdateAnimBg="0"/>
      <p:bldP spid="105477" grpId="0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Text Box 3"/>
          <p:cNvSpPr txBox="1">
            <a:spLocks noChangeArrowheads="1"/>
          </p:cNvSpPr>
          <p:nvPr/>
        </p:nvSpPr>
        <p:spPr bwMode="auto">
          <a:xfrm>
            <a:off x="304800" y="3995738"/>
            <a:ext cx="8534400" cy="282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Se refiere a programas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</a:t>
            </a:r>
            <a:r>
              <a:rPr lang="es-MX" sz="2800">
                <a:latin typeface="Arial Narrow" pitchFamily="34" charset="0"/>
                <a:cs typeface="Arial" charset="0"/>
              </a:rPr>
              <a:t>protegidos</a:t>
            </a:r>
            <a:r>
              <a:rPr lang="es-ES" sz="2800">
                <a:latin typeface="Arial Narrow" pitchFamily="34" charset="0"/>
                <a:cs typeface="Arial" charset="0"/>
              </a:rPr>
              <a:t> por </a:t>
            </a:r>
            <a:r>
              <a:rPr lang="es-MX" sz="2800">
                <a:latin typeface="Arial Narrow" pitchFamily="34" charset="0"/>
                <a:cs typeface="Arial" charset="0"/>
              </a:rPr>
              <a:t>derechos</a:t>
            </a:r>
            <a:r>
              <a:rPr lang="es-ES" sz="2800">
                <a:latin typeface="Arial Narrow" pitchFamily="34" charset="0"/>
                <a:cs typeface="Arial" charset="0"/>
              </a:rPr>
              <a:t> de </a:t>
            </a:r>
            <a:r>
              <a:rPr lang="es-MX" sz="2800">
                <a:latin typeface="Arial Narrow" pitchFamily="34" charset="0"/>
                <a:cs typeface="Arial" charset="0"/>
              </a:rPr>
              <a:t>autor</a:t>
            </a:r>
            <a:r>
              <a:rPr lang="es-ES" sz="2800">
                <a:latin typeface="Arial Narrow" pitchFamily="34" charset="0"/>
                <a:cs typeface="Arial" charset="0"/>
              </a:rPr>
              <a:t>,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pero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liberados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por el autor para su</a:t>
            </a:r>
            <a:r>
              <a:rPr lang="es-ES" sz="2800">
                <a:latin typeface="Arial Narrow" pitchFamily="34" charset="0"/>
                <a:cs typeface="Arial" charset="0"/>
              </a:rPr>
              <a:t> uso gratuito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. </a:t>
            </a: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El freeware está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disponible sin costo,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pero 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el usuario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sólo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puede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utilizarlo en las formas 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expresamente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permitidas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por el autor. </a:t>
            </a: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</a:pP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Generalmente, se permite el uso pero no la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reproducción con fines comerciales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.</a:t>
            </a: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38915" name="Text Box 4"/>
          <p:cNvSpPr txBox="1">
            <a:spLocks noChangeArrowheads="1"/>
          </p:cNvSpPr>
          <p:nvPr/>
        </p:nvSpPr>
        <p:spPr bwMode="auto">
          <a:xfrm>
            <a:off x="152400" y="21336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Software que se adquiere totalmente desarrollado y se utiliza exactamente como fue escrito.</a:t>
            </a:r>
          </a:p>
        </p:txBody>
      </p:sp>
      <p:sp>
        <p:nvSpPr>
          <p:cNvPr id="106501" name="Text Box 5"/>
          <p:cNvSpPr txBox="1">
            <a:spLocks noChangeArrowheads="1"/>
          </p:cNvSpPr>
          <p:nvPr/>
        </p:nvSpPr>
        <p:spPr bwMode="auto">
          <a:xfrm>
            <a:off x="152400" y="3290888"/>
            <a:ext cx="8839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Formas de adquisición:</a:t>
            </a:r>
            <a:r>
              <a:rPr lang="es-MX" sz="2800">
                <a:latin typeface="Arial Narrow" pitchFamily="34" charset="0"/>
              </a:rPr>
              <a:t> Freeware.</a:t>
            </a:r>
            <a:endParaRPr lang="es-ES" sz="2800">
              <a:latin typeface="Arial Narrow" pitchFamily="34" charset="0"/>
            </a:endParaRPr>
          </a:p>
        </p:txBody>
      </p:sp>
      <p:sp>
        <p:nvSpPr>
          <p:cNvPr id="38917" name="Text Box 7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Modalidades de adquisición del Software</a:t>
            </a:r>
          </a:p>
        </p:txBody>
      </p:sp>
      <p:sp>
        <p:nvSpPr>
          <p:cNvPr id="38918" name="Text Box 8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6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6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499" grpId="0" build="p" autoUpdateAnimBg="0"/>
      <p:bldP spid="106501" grpId="0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304800" y="4065588"/>
            <a:ext cx="8534400" cy="2481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Se refiere a cualquier programa que</a:t>
            </a:r>
            <a:r>
              <a:rPr lang="es-ES" sz="2800">
                <a:latin typeface="Arial Narrow" pitchFamily="34" charset="0"/>
                <a:cs typeface="Arial" charset="0"/>
              </a:rPr>
              <a:t> no está sujeto a </a:t>
            </a:r>
            <a:r>
              <a:rPr lang="es-MX" sz="2800">
                <a:latin typeface="Arial Narrow" pitchFamily="34" charset="0"/>
                <a:cs typeface="Arial" charset="0"/>
              </a:rPr>
              <a:t>derechos</a:t>
            </a:r>
            <a:r>
              <a:rPr lang="es-ES" sz="2800">
                <a:latin typeface="Arial Narrow" pitchFamily="34" charset="0"/>
                <a:cs typeface="Arial" charset="0"/>
              </a:rPr>
              <a:t> de </a:t>
            </a:r>
            <a:r>
              <a:rPr lang="es-MX" sz="2800">
                <a:latin typeface="Arial Narrow" pitchFamily="34" charset="0"/>
                <a:cs typeface="Arial" charset="0"/>
              </a:rPr>
              <a:t>autor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. Este software es </a:t>
            </a:r>
            <a:r>
              <a:rPr lang="es-ES" sz="2800">
                <a:latin typeface="Arial Narrow" pitchFamily="34" charset="0"/>
                <a:cs typeface="Arial" charset="0"/>
              </a:rPr>
              <a:t>gratuito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y se puede usar </a:t>
            </a:r>
            <a:r>
              <a:rPr lang="es-ES" sz="2800">
                <a:latin typeface="Arial Narrow" pitchFamily="34" charset="0"/>
                <a:cs typeface="Arial" charset="0"/>
              </a:rPr>
              <a:t>sin restricciones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.</a:t>
            </a:r>
          </a:p>
          <a:p>
            <a:pPr>
              <a:lnSpc>
                <a:spcPct val="8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En la mayoría de los casos, el software de dominio público se publica en Internet, por lo que los usuarios pueden obtenerlo fácilmente.</a:t>
            </a:r>
          </a:p>
        </p:txBody>
      </p:sp>
      <p:sp>
        <p:nvSpPr>
          <p:cNvPr id="39939" name="Text Box 6"/>
          <p:cNvSpPr txBox="1">
            <a:spLocks noChangeArrowheads="1"/>
          </p:cNvSpPr>
          <p:nvPr/>
        </p:nvSpPr>
        <p:spPr bwMode="auto">
          <a:xfrm>
            <a:off x="152400" y="21336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Software que se adquiere totalmente desarrollado y se utiliza exactamente como fue escrito.</a:t>
            </a:r>
          </a:p>
        </p:txBody>
      </p:sp>
      <p:sp>
        <p:nvSpPr>
          <p:cNvPr id="102407" name="Text Box 7"/>
          <p:cNvSpPr txBox="1">
            <a:spLocks noChangeArrowheads="1"/>
          </p:cNvSpPr>
          <p:nvPr/>
        </p:nvSpPr>
        <p:spPr bwMode="auto">
          <a:xfrm>
            <a:off x="152400" y="3290888"/>
            <a:ext cx="8839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Formas de adquisición:</a:t>
            </a:r>
            <a:r>
              <a:rPr lang="es-MX" sz="2800">
                <a:latin typeface="Arial Narrow" pitchFamily="34" charset="0"/>
              </a:rPr>
              <a:t> Software de dominio público.</a:t>
            </a:r>
            <a:endParaRPr lang="es-ES" sz="2800">
              <a:latin typeface="Arial Narrow" pitchFamily="34" charset="0"/>
            </a:endParaRPr>
          </a:p>
        </p:txBody>
      </p:sp>
      <p:sp>
        <p:nvSpPr>
          <p:cNvPr id="39941" name="Text Box 9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Modalidades de adquisición del Software</a:t>
            </a:r>
          </a:p>
        </p:txBody>
      </p:sp>
      <p:sp>
        <p:nvSpPr>
          <p:cNvPr id="39942" name="Text Box 10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4" grpId="0" build="p" autoUpdateAnimBg="0"/>
      <p:bldP spid="102407" grpId="0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6" name="Text Box 4"/>
          <p:cNvSpPr txBox="1">
            <a:spLocks noChangeArrowheads="1"/>
          </p:cNvSpPr>
          <p:nvPr/>
        </p:nvSpPr>
        <p:spPr bwMode="auto">
          <a:xfrm>
            <a:off x="304800" y="3200400"/>
            <a:ext cx="8534400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>
                <a:latin typeface="Arial Narrow" pitchFamily="34" charset="0"/>
              </a:rPr>
              <a:t>Ventajas</a:t>
            </a:r>
          </a:p>
          <a:p>
            <a:pPr algn="ctr">
              <a:lnSpc>
                <a:spcPct val="80000"/>
              </a:lnSpc>
            </a:pPr>
            <a:endParaRPr lang="es-MX" sz="2800">
              <a:latin typeface="Arial Narrow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Con algunas modificaciones, el usuario obtiene los resultados específicos que requiere.</a:t>
            </a:r>
          </a:p>
        </p:txBody>
      </p:sp>
      <p:sp>
        <p:nvSpPr>
          <p:cNvPr id="79877" name="Text Box 5"/>
          <p:cNvSpPr txBox="1">
            <a:spLocks noChangeArrowheads="1"/>
          </p:cNvSpPr>
          <p:nvPr/>
        </p:nvSpPr>
        <p:spPr bwMode="auto">
          <a:xfrm>
            <a:off x="152400" y="21336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Software que se adquiere totalmente desarrollado y se modifica para adaptarlo a las necesidades específicas del usuario.</a:t>
            </a:r>
          </a:p>
        </p:txBody>
      </p:sp>
      <p:sp>
        <p:nvSpPr>
          <p:cNvPr id="79878" name="Text Box 6"/>
          <p:cNvSpPr txBox="1">
            <a:spLocks noChangeArrowheads="1"/>
          </p:cNvSpPr>
          <p:nvPr/>
        </p:nvSpPr>
        <p:spPr bwMode="auto">
          <a:xfrm>
            <a:off x="304800" y="4830763"/>
            <a:ext cx="8534400" cy="179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>
                <a:latin typeface="Arial Narrow" pitchFamily="34" charset="0"/>
              </a:rPr>
              <a:t>Desventajas</a:t>
            </a:r>
          </a:p>
          <a:p>
            <a:pPr algn="ctr">
              <a:lnSpc>
                <a:spcPct val="80000"/>
              </a:lnSpc>
            </a:pPr>
            <a:endParaRPr lang="es-MX" sz="2800">
              <a:latin typeface="Arial Narrow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No siempre se encuentra una opción válida en el mercado.</a:t>
            </a: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No siempre se logra una adaptación completa.</a:t>
            </a: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Puede crear dependencia del desarrollador.</a:t>
            </a:r>
          </a:p>
        </p:txBody>
      </p:sp>
      <p:sp>
        <p:nvSpPr>
          <p:cNvPr id="40965" name="Text Box 8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Modalidades de adquisición del Software</a:t>
            </a:r>
          </a:p>
        </p:txBody>
      </p:sp>
      <p:sp>
        <p:nvSpPr>
          <p:cNvPr id="40966" name="Text Box 9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8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8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98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98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6" grpId="0" autoUpdateAnimBg="0"/>
      <p:bldP spid="79877" grpId="0" build="p" autoUpdateAnimBg="0" advAuto="0"/>
      <p:bldP spid="79878" grpId="0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0" name="Text Box 4"/>
          <p:cNvSpPr txBox="1">
            <a:spLocks noChangeArrowheads="1"/>
          </p:cNvSpPr>
          <p:nvPr/>
        </p:nvSpPr>
        <p:spPr bwMode="auto">
          <a:xfrm>
            <a:off x="304800" y="4114800"/>
            <a:ext cx="8534400" cy="213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Las condiciones de adquisición de este tipo de software incluyen la posibilidad de aplicarle las modificaciones necesarias al programa original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.</a:t>
            </a:r>
          </a:p>
          <a:p>
            <a:pPr algn="ctr">
              <a:lnSpc>
                <a:spcPct val="8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Estos cambios pueden estar a cargo del usuario o del desarrollador, según el convenio que se establezca.</a:t>
            </a:r>
          </a:p>
        </p:txBody>
      </p:sp>
      <p:sp>
        <p:nvSpPr>
          <p:cNvPr id="41987" name="Text Box 5"/>
          <p:cNvSpPr txBox="1">
            <a:spLocks noChangeArrowheads="1"/>
          </p:cNvSpPr>
          <p:nvPr/>
        </p:nvSpPr>
        <p:spPr bwMode="auto">
          <a:xfrm>
            <a:off x="152400" y="21336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Software que se adquiere totalmente desarrollado y se modifica para adaptarlo a las necesidades específicas del usuario.</a:t>
            </a:r>
          </a:p>
        </p:txBody>
      </p:sp>
      <p:sp>
        <p:nvSpPr>
          <p:cNvPr id="86024" name="Text Box 8"/>
          <p:cNvSpPr txBox="1">
            <a:spLocks noChangeArrowheads="1"/>
          </p:cNvSpPr>
          <p:nvPr/>
        </p:nvSpPr>
        <p:spPr bwMode="auto">
          <a:xfrm>
            <a:off x="152400" y="3290888"/>
            <a:ext cx="8839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Formas de adquisición:</a:t>
            </a:r>
            <a:r>
              <a:rPr lang="es-MX" sz="2800">
                <a:latin typeface="Arial Narrow" pitchFamily="34" charset="0"/>
              </a:rPr>
              <a:t> Licencia o venta del software.</a:t>
            </a:r>
            <a:endParaRPr lang="es-ES" sz="2800">
              <a:latin typeface="Arial Narrow" pitchFamily="34" charset="0"/>
            </a:endParaRPr>
          </a:p>
        </p:txBody>
      </p:sp>
      <p:sp>
        <p:nvSpPr>
          <p:cNvPr id="41989" name="Text Box 9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Modalidades de adquisición del Software</a:t>
            </a:r>
          </a:p>
        </p:txBody>
      </p:sp>
      <p:sp>
        <p:nvSpPr>
          <p:cNvPr id="41990" name="Text Box 10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0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0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6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6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60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60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20" grpId="0" build="p" autoUpdateAnimBg="0"/>
      <p:bldP spid="86024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Text Box 2"/>
          <p:cNvSpPr txBox="1">
            <a:spLocks noChangeArrowheads="1"/>
          </p:cNvSpPr>
          <p:nvPr/>
        </p:nvSpPr>
        <p:spPr bwMode="auto">
          <a:xfrm>
            <a:off x="228600" y="2286000"/>
            <a:ext cx="868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¿Qué se guarda en la memoria RAM?</a:t>
            </a:r>
            <a:endParaRPr lang="es-ES" sz="2800" b="1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Recordando</a:t>
            </a:r>
          </a:p>
        </p:txBody>
      </p:sp>
      <p:sp>
        <p:nvSpPr>
          <p:cNvPr id="99333" name="Text Box 5"/>
          <p:cNvSpPr txBox="1">
            <a:spLocks noChangeArrowheads="1"/>
          </p:cNvSpPr>
          <p:nvPr/>
        </p:nvSpPr>
        <p:spPr bwMode="auto">
          <a:xfrm>
            <a:off x="152400" y="3125788"/>
            <a:ext cx="8839200" cy="946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Todos los datos y </a:t>
            </a:r>
            <a:r>
              <a:rPr lang="es-MX" sz="2800">
                <a:latin typeface="Arial Narrow" pitchFamily="34" charset="0"/>
              </a:rPr>
              <a:t>programas</a:t>
            </a:r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 que se están ejecutando en un momento determinado.</a:t>
            </a:r>
            <a:endParaRPr lang="es-ES" sz="2800">
              <a:solidFill>
                <a:srgbClr val="CC0000"/>
              </a:solidFill>
              <a:latin typeface="Arial Narrow" pitchFamily="34" charset="0"/>
            </a:endParaRPr>
          </a:p>
        </p:txBody>
      </p:sp>
      <p:sp>
        <p:nvSpPr>
          <p:cNvPr id="99334" name="Text Box 6"/>
          <p:cNvSpPr txBox="1">
            <a:spLocks noChangeArrowheads="1"/>
          </p:cNvSpPr>
          <p:nvPr/>
        </p:nvSpPr>
        <p:spPr bwMode="auto">
          <a:xfrm>
            <a:off x="228600" y="4495800"/>
            <a:ext cx="868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¿Qué es la FAT (File Allocation Table)?</a:t>
            </a:r>
            <a:endParaRPr lang="es-ES" sz="2800" b="1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99335" name="Text Box 7"/>
          <p:cNvSpPr txBox="1">
            <a:spLocks noChangeArrowheads="1"/>
          </p:cNvSpPr>
          <p:nvPr/>
        </p:nvSpPr>
        <p:spPr bwMode="auto">
          <a:xfrm>
            <a:off x="152400" y="5378450"/>
            <a:ext cx="8839200" cy="946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Una tabla que guarda la ubicación de cada archivo dentro de un disco.</a:t>
            </a:r>
            <a:endParaRPr lang="es-ES" sz="2800">
              <a:solidFill>
                <a:srgbClr val="CC0000"/>
              </a:solidFill>
              <a:latin typeface="Arial Narrow" pitchFamily="34" charset="0"/>
            </a:endParaRPr>
          </a:p>
        </p:txBody>
      </p:sp>
      <p:sp>
        <p:nvSpPr>
          <p:cNvPr id="6151" name="Text Box 8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9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9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9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9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9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99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0" grpId="0" build="p" autoUpdateAnimBg="0" advAuto="0"/>
      <p:bldP spid="99333" grpId="0" autoUpdateAnimBg="0"/>
      <p:bldP spid="99334" grpId="0" build="p" autoUpdateAnimBg="0" advAuto="0"/>
      <p:bldP spid="99335" grpId="0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0" name="Text Box 4"/>
          <p:cNvSpPr txBox="1">
            <a:spLocks noChangeArrowheads="1"/>
          </p:cNvSpPr>
          <p:nvPr/>
        </p:nvSpPr>
        <p:spPr bwMode="auto">
          <a:xfrm>
            <a:off x="304800" y="3429000"/>
            <a:ext cx="8534400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>
                <a:latin typeface="Arial Narrow" pitchFamily="34" charset="0"/>
              </a:rPr>
              <a:t>Ventajas</a:t>
            </a:r>
          </a:p>
          <a:p>
            <a:pPr algn="ctr">
              <a:lnSpc>
                <a:spcPct val="80000"/>
              </a:lnSpc>
            </a:pPr>
            <a:endParaRPr lang="es-MX" sz="2800">
              <a:latin typeface="Arial Narrow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El programa hace exactamente lo que el usuario necesita.</a:t>
            </a:r>
          </a:p>
        </p:txBody>
      </p:sp>
      <p:sp>
        <p:nvSpPr>
          <p:cNvPr id="80901" name="Text Box 5"/>
          <p:cNvSpPr txBox="1">
            <a:spLocks noChangeArrowheads="1"/>
          </p:cNvSpPr>
          <p:nvPr/>
        </p:nvSpPr>
        <p:spPr bwMode="auto">
          <a:xfrm>
            <a:off x="152400" y="21336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Software que se desarrolla completamente bajo las especificaciones del usuario.</a:t>
            </a:r>
          </a:p>
        </p:txBody>
      </p:sp>
      <p:sp>
        <p:nvSpPr>
          <p:cNvPr id="80902" name="Text Box 6"/>
          <p:cNvSpPr txBox="1">
            <a:spLocks noChangeArrowheads="1"/>
          </p:cNvSpPr>
          <p:nvPr/>
        </p:nvSpPr>
        <p:spPr bwMode="auto">
          <a:xfrm>
            <a:off x="304800" y="5029200"/>
            <a:ext cx="8534400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>
                <a:latin typeface="Arial Narrow" pitchFamily="34" charset="0"/>
              </a:rPr>
              <a:t>Desventajas</a:t>
            </a:r>
          </a:p>
          <a:p>
            <a:pPr algn="ctr">
              <a:lnSpc>
                <a:spcPct val="80000"/>
              </a:lnSpc>
            </a:pPr>
            <a:endParaRPr lang="es-MX" sz="2800">
              <a:latin typeface="Arial Narrow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Tiene costo relativamente elevado.</a:t>
            </a: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Toma más tiempo obtener el programa.</a:t>
            </a:r>
          </a:p>
        </p:txBody>
      </p:sp>
      <p:sp>
        <p:nvSpPr>
          <p:cNvPr id="43013" name="Text Box 8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Modalidades de adquisición del Software</a:t>
            </a:r>
          </a:p>
        </p:txBody>
      </p:sp>
      <p:sp>
        <p:nvSpPr>
          <p:cNvPr id="43014" name="Text Box 9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0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0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0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0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0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0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0" grpId="0" autoUpdateAnimBg="0"/>
      <p:bldP spid="80901" grpId="0" build="p" autoUpdateAnimBg="0" advAuto="0"/>
      <p:bldP spid="80902" grpId="0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4" name="Text Box 4"/>
          <p:cNvSpPr txBox="1">
            <a:spLocks noChangeArrowheads="1"/>
          </p:cNvSpPr>
          <p:nvPr/>
        </p:nvSpPr>
        <p:spPr bwMode="auto">
          <a:xfrm>
            <a:off x="304800" y="3995738"/>
            <a:ext cx="8534400" cy="272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La programación es la disciplina dedicada a la </a:t>
            </a:r>
            <a:r>
              <a:rPr lang="es-MX">
                <a:latin typeface="Arial Narrow" pitchFamily="34" charset="0"/>
              </a:rPr>
              <a:t>solución de problemas, usando el ordenador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.</a:t>
            </a:r>
          </a:p>
          <a:p>
            <a:pPr algn="ctr">
              <a:lnSpc>
                <a:spcPct val="80000"/>
              </a:lnSpc>
            </a:pPr>
            <a:endParaRPr lang="es-MX">
              <a:solidFill>
                <a:schemeClr val="hlink"/>
              </a:solidFill>
              <a:latin typeface="Arial Narrow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Programar es un proceso que implica </a:t>
            </a:r>
            <a:r>
              <a:rPr lang="es-MX">
                <a:latin typeface="Arial Narrow" pitchFamily="34" charset="0"/>
              </a:rPr>
              <a:t>diseñar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, </a:t>
            </a:r>
            <a:r>
              <a:rPr lang="es-MX">
                <a:latin typeface="Arial Narrow" pitchFamily="34" charset="0"/>
              </a:rPr>
              <a:t>desarrollar y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>
                <a:latin typeface="Arial Narrow" pitchFamily="34" charset="0"/>
              </a:rPr>
              <a:t>probar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instrucciones electrónicas (software) que responden a requerimientos específicos de los futuros usuarios</a:t>
            </a:r>
            <a:r>
              <a:rPr lang="es-MX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.</a:t>
            </a:r>
          </a:p>
          <a:p>
            <a:pPr algn="ctr">
              <a:lnSpc>
                <a:spcPct val="80000"/>
              </a:lnSpc>
            </a:pPr>
            <a:endParaRPr lang="es-MX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Este proceso sólo es posible mediante el uso de un </a:t>
            </a:r>
            <a:r>
              <a:rPr lang="es-MX">
                <a:latin typeface="Arial Narrow" pitchFamily="34" charset="0"/>
                <a:cs typeface="Arial" charset="0"/>
              </a:rPr>
              <a:t>lenguaje de programación</a:t>
            </a:r>
            <a:r>
              <a:rPr lang="es-MX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.</a:t>
            </a:r>
          </a:p>
        </p:txBody>
      </p:sp>
      <p:sp>
        <p:nvSpPr>
          <p:cNvPr id="44035" name="Text Box 5"/>
          <p:cNvSpPr txBox="1">
            <a:spLocks noChangeArrowheads="1"/>
          </p:cNvSpPr>
          <p:nvPr/>
        </p:nvSpPr>
        <p:spPr bwMode="auto">
          <a:xfrm>
            <a:off x="152400" y="21336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Software que se desarrolla completamente bajo las especificaciones del usuario.</a:t>
            </a:r>
          </a:p>
        </p:txBody>
      </p:sp>
      <p:sp>
        <p:nvSpPr>
          <p:cNvPr id="87047" name="Text Box 7"/>
          <p:cNvSpPr txBox="1">
            <a:spLocks noChangeArrowheads="1"/>
          </p:cNvSpPr>
          <p:nvPr/>
        </p:nvSpPr>
        <p:spPr bwMode="auto">
          <a:xfrm>
            <a:off x="152400" y="3200400"/>
            <a:ext cx="883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Formas de adquisición:</a:t>
            </a:r>
            <a:r>
              <a:rPr lang="es-MX" sz="2800">
                <a:latin typeface="Arial Narrow" pitchFamily="34" charset="0"/>
              </a:rPr>
              <a:t> Programación propia.</a:t>
            </a:r>
            <a:endParaRPr lang="es-ES" sz="2800">
              <a:latin typeface="Arial Narrow" pitchFamily="34" charset="0"/>
            </a:endParaRPr>
          </a:p>
        </p:txBody>
      </p:sp>
      <p:sp>
        <p:nvSpPr>
          <p:cNvPr id="44037" name="Text Box 8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Modalidades de adquisición del Software</a:t>
            </a:r>
          </a:p>
        </p:txBody>
      </p:sp>
      <p:sp>
        <p:nvSpPr>
          <p:cNvPr id="44038" name="Text Box 9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70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70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70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70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70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70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70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70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4" grpId="0" build="p" autoUpdateAnimBg="0"/>
      <p:bldP spid="87047" grpId="0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La programación</a:t>
            </a:r>
          </a:p>
        </p:txBody>
      </p:sp>
      <p:sp>
        <p:nvSpPr>
          <p:cNvPr id="88068" name="Text Box 4"/>
          <p:cNvSpPr txBox="1">
            <a:spLocks noChangeArrowheads="1"/>
          </p:cNvSpPr>
          <p:nvPr/>
        </p:nvSpPr>
        <p:spPr bwMode="auto">
          <a:xfrm>
            <a:off x="304800" y="2362200"/>
            <a:ext cx="8534400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>
                <a:latin typeface="Arial Narrow" pitchFamily="34" charset="0"/>
              </a:rPr>
              <a:t>Lenguajes de programación</a:t>
            </a:r>
          </a:p>
          <a:p>
            <a:pPr algn="ctr">
              <a:lnSpc>
                <a:spcPct val="80000"/>
              </a:lnSpc>
            </a:pPr>
            <a:endParaRPr lang="es-MX" sz="2800">
              <a:latin typeface="Arial Narrow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Las instrucciones que se incluyen en un programa, deben estar en un lenguaje que entienda el ordenador.</a:t>
            </a:r>
          </a:p>
          <a:p>
            <a:pPr algn="ctr">
              <a:lnSpc>
                <a:spcPct val="8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Los lenguajes de programación emplean </a:t>
            </a:r>
            <a:r>
              <a:rPr lang="es-MX" sz="2800">
                <a:latin typeface="Arial Narrow" pitchFamily="34" charset="0"/>
                <a:cs typeface="Arial" charset="0"/>
              </a:rPr>
              <a:t>palabras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similares a las que usan las personas para comunicarse, pero con una </a:t>
            </a:r>
            <a:r>
              <a:rPr lang="es-MX" sz="2800">
                <a:latin typeface="Arial Narrow" pitchFamily="34" charset="0"/>
                <a:cs typeface="Arial" charset="0"/>
              </a:rPr>
              <a:t>sintaxis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(estructura, orden, gramática y ortografía) </a:t>
            </a:r>
            <a:r>
              <a:rPr lang="es-MX" sz="2800">
                <a:latin typeface="Arial Narrow" pitchFamily="34" charset="0"/>
                <a:cs typeface="Arial" charset="0"/>
              </a:rPr>
              <a:t>específica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, cuyas normas establece el propio lenguaje.</a:t>
            </a:r>
          </a:p>
          <a:p>
            <a:pPr algn="ctr">
              <a:lnSpc>
                <a:spcPct val="8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Las personas que desarrollan estos conjuntos de instrucciones se conocen como </a:t>
            </a:r>
            <a:r>
              <a:rPr lang="es-MX" sz="2800">
                <a:latin typeface="Arial Narrow" pitchFamily="34" charset="0"/>
                <a:cs typeface="Arial" charset="0"/>
              </a:rPr>
              <a:t>programadores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.</a:t>
            </a:r>
          </a:p>
        </p:txBody>
      </p:sp>
      <p:sp>
        <p:nvSpPr>
          <p:cNvPr id="45060" name="Text Box 6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8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8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80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80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80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80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80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80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8" grpId="0" build="p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La programación</a:t>
            </a:r>
          </a:p>
        </p:txBody>
      </p:sp>
      <p:sp>
        <p:nvSpPr>
          <p:cNvPr id="89092" name="Text Box 4"/>
          <p:cNvSpPr txBox="1">
            <a:spLocks noChangeArrowheads="1"/>
          </p:cNvSpPr>
          <p:nvPr/>
        </p:nvSpPr>
        <p:spPr bwMode="auto">
          <a:xfrm>
            <a:off x="304800" y="2362200"/>
            <a:ext cx="85344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>
                <a:latin typeface="Arial Narrow" pitchFamily="34" charset="0"/>
              </a:rPr>
              <a:t>Lenguajes de programación</a:t>
            </a:r>
          </a:p>
          <a:p>
            <a:pPr algn="ctr">
              <a:lnSpc>
                <a:spcPct val="80000"/>
              </a:lnSpc>
            </a:pPr>
            <a:endParaRPr lang="es-MX" sz="2800">
              <a:latin typeface="Arial Narrow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El programador debe </a:t>
            </a:r>
            <a:r>
              <a:rPr lang="es-MX" sz="2800">
                <a:latin typeface="Arial Narrow" pitchFamily="34" charset="0"/>
                <a:cs typeface="Arial" charset="0"/>
              </a:rPr>
              <a:t>conocer los comandos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del lenguaje que va a utilizar y debe </a:t>
            </a:r>
            <a:r>
              <a:rPr lang="es-MX" sz="2800">
                <a:latin typeface="Arial Narrow" pitchFamily="34" charset="0"/>
                <a:cs typeface="Arial" charset="0"/>
              </a:rPr>
              <a:t>dividir el problema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que quiere resolver, en pasos detallados que pueda convertir en instrucciones precisas, que no dejen lugar a ambigüedades.</a:t>
            </a:r>
          </a:p>
          <a:p>
            <a:pPr algn="ctr">
              <a:lnSpc>
                <a:spcPct val="8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Una vez listo el programa, </a:t>
            </a:r>
            <a:r>
              <a:rPr lang="es-MX" sz="2800">
                <a:latin typeface="Arial Narrow" pitchFamily="34" charset="0"/>
                <a:cs typeface="Arial" charset="0"/>
              </a:rPr>
              <a:t>el ordenador traducirá los comandos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del lenguaje de programación al lenguaje de ceros y unos que ella puede procesar. </a:t>
            </a:r>
          </a:p>
        </p:txBody>
      </p:sp>
      <p:sp>
        <p:nvSpPr>
          <p:cNvPr id="46084" name="Text Box 6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9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9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90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90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90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90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2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La programación</a:t>
            </a:r>
          </a:p>
        </p:txBody>
      </p:sp>
      <p:sp>
        <p:nvSpPr>
          <p:cNvPr id="90116" name="Text Box 4"/>
          <p:cNvSpPr txBox="1">
            <a:spLocks noChangeArrowheads="1"/>
          </p:cNvSpPr>
          <p:nvPr/>
        </p:nvSpPr>
        <p:spPr bwMode="auto">
          <a:xfrm>
            <a:off x="304800" y="2133600"/>
            <a:ext cx="8534400" cy="452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>
                <a:latin typeface="Arial Narrow" pitchFamily="34" charset="0"/>
              </a:rPr>
              <a:t>Los traductores para lenguajes de programación</a:t>
            </a:r>
          </a:p>
          <a:p>
            <a:pPr algn="ctr">
              <a:lnSpc>
                <a:spcPct val="80000"/>
              </a:lnSpc>
            </a:pPr>
            <a:endParaRPr lang="es-MX" sz="280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Hay dos tipos de traductores para lenguajes de programación:</a:t>
            </a:r>
          </a:p>
          <a:p>
            <a:pPr>
              <a:lnSpc>
                <a:spcPct val="8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</a:t>
            </a:r>
            <a:r>
              <a:rPr lang="es-MX" sz="2800">
                <a:latin typeface="Arial Narrow" pitchFamily="34" charset="0"/>
                <a:cs typeface="Arial" charset="0"/>
              </a:rPr>
              <a:t>Interpretadores: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Traducen una línea a la vez, ejecutando cada comando a medida que se traduce. Este proceso de ejecución individual es lento y obliga a interpretar el programa cada vez que se ejecuta.</a:t>
            </a: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</a:t>
            </a:r>
            <a:r>
              <a:rPr lang="es-MX" sz="2800">
                <a:latin typeface="Arial Narrow" pitchFamily="34" charset="0"/>
                <a:cs typeface="Arial" charset="0"/>
              </a:rPr>
              <a:t>Compiladores: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Se traduce el programa completo y después se ejecuta. Aunque el proceso de compilación toma un tiempo considerable, la versión compilada se ejecuta con rapidez y puede usarse tantas veces como sea necesario.</a:t>
            </a:r>
          </a:p>
        </p:txBody>
      </p:sp>
      <p:sp>
        <p:nvSpPr>
          <p:cNvPr id="47108" name="Text Box 6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0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0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0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0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01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01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01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01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6" grpId="0" build="p" autoUpdateAnimBg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La programación</a:t>
            </a:r>
          </a:p>
        </p:txBody>
      </p:sp>
      <p:sp>
        <p:nvSpPr>
          <p:cNvPr id="91140" name="Text Box 4"/>
          <p:cNvSpPr txBox="1">
            <a:spLocks noChangeArrowheads="1"/>
          </p:cNvSpPr>
          <p:nvPr/>
        </p:nvSpPr>
        <p:spPr bwMode="auto">
          <a:xfrm>
            <a:off x="304800" y="2286000"/>
            <a:ext cx="8534400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>
                <a:latin typeface="Arial Narrow" pitchFamily="34" charset="0"/>
              </a:rPr>
              <a:t>Los traductores para lenguajes de programación</a:t>
            </a:r>
          </a:p>
          <a:p>
            <a:pPr algn="ctr">
              <a:lnSpc>
                <a:spcPct val="80000"/>
              </a:lnSpc>
            </a:pPr>
            <a:endParaRPr lang="es-MX" sz="280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Existen lenguajes de programación interpretados, lenguajes compilados y algunos que pueden aplicar ambos tipos de traductores, usando el interpretador durante la etapa de pruebas y la versión compilada una vez que se ha depurado.</a:t>
            </a:r>
          </a:p>
          <a:p>
            <a:pPr>
              <a:lnSpc>
                <a:spcPct val="8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El conjunto de instrucciones elaboradas en lenguaje de programación se conoce como </a:t>
            </a:r>
            <a:r>
              <a:rPr lang="es-MX" sz="2800">
                <a:latin typeface="Arial Narrow" pitchFamily="34" charset="0"/>
                <a:cs typeface="Arial" charset="0"/>
              </a:rPr>
              <a:t>código fuente.</a:t>
            </a:r>
          </a:p>
          <a:p>
            <a:pPr>
              <a:lnSpc>
                <a:spcPct val="80000"/>
              </a:lnSpc>
            </a:pPr>
            <a:endParaRPr lang="es-MX" sz="2800"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El programa traducido (interpretado o compilado) se conoce como </a:t>
            </a:r>
            <a:r>
              <a:rPr lang="es-MX" sz="2800">
                <a:latin typeface="Arial Narrow" pitchFamily="34" charset="0"/>
                <a:cs typeface="Arial" charset="0"/>
              </a:rPr>
              <a:t>código objeto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.</a:t>
            </a:r>
          </a:p>
        </p:txBody>
      </p:sp>
      <p:sp>
        <p:nvSpPr>
          <p:cNvPr id="48132" name="Text Box 6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1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1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1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1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1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1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1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1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40" grpId="0" build="p" autoUpdateAnimBg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Código abierto </a:t>
            </a:r>
          </a:p>
        </p:txBody>
      </p:sp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304800" y="2133600"/>
            <a:ext cx="8534400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El término “código abierto” se refiere a una certificación especial otorgada por la organización Open Source Initiative, a los programas que cumplen con los siguientes criterios:</a:t>
            </a:r>
          </a:p>
        </p:txBody>
      </p:sp>
      <p:sp>
        <p:nvSpPr>
          <p:cNvPr id="92167" name="Text Box 7"/>
          <p:cNvSpPr txBox="1">
            <a:spLocks noChangeArrowheads="1"/>
          </p:cNvSpPr>
          <p:nvPr/>
        </p:nvSpPr>
        <p:spPr bwMode="auto">
          <a:xfrm>
            <a:off x="304800" y="3505200"/>
            <a:ext cx="8534400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El autor conserva la propiedad intelectual del software, pero renuncia a cobrar royalties por su distribución.</a:t>
            </a: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endParaRPr lang="es-MX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El código fuente del programa está disponible a todo individuo, grupo o empresa, sin restricciones de acceso o costo de adquisición.</a:t>
            </a: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endParaRPr lang="es-MX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El autor permite que se hagan modificaciones y derivaciones de su trabajo, bajo el nombre original del programa.</a:t>
            </a: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endParaRPr lang="es-MX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Ejemplos de código abierto: Linux</a:t>
            </a:r>
          </a:p>
        </p:txBody>
      </p:sp>
      <p:sp>
        <p:nvSpPr>
          <p:cNvPr id="49157" name="Text Box 8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1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1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21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1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4" grpId="0" autoUpdateAnimBg="0"/>
      <p:bldP spid="92167" grpId="0" build="p" autoUpdateAnimBg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Código propietario </a:t>
            </a:r>
          </a:p>
        </p:txBody>
      </p:sp>
      <p:sp>
        <p:nvSpPr>
          <p:cNvPr id="107525" name="Text Box 5"/>
          <p:cNvSpPr txBox="1">
            <a:spLocks noChangeArrowheads="1"/>
          </p:cNvSpPr>
          <p:nvPr/>
        </p:nvSpPr>
        <p:spPr bwMode="auto">
          <a:xfrm>
            <a:off x="304800" y="2057400"/>
            <a:ext cx="8534400" cy="179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El término “código propietario” se refiere a programas que pertenecen y son controlados por una persona o empresa. </a:t>
            </a:r>
          </a:p>
          <a:p>
            <a:pPr>
              <a:lnSpc>
                <a:spcPct val="8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Los programas distribuidos bajo el esquema de código propietario tienen las siguientes características:</a:t>
            </a:r>
          </a:p>
        </p:txBody>
      </p:sp>
      <p:sp>
        <p:nvSpPr>
          <p:cNvPr id="107526" name="Text Box 6"/>
          <p:cNvSpPr txBox="1">
            <a:spLocks noChangeArrowheads="1"/>
          </p:cNvSpPr>
          <p:nvPr/>
        </p:nvSpPr>
        <p:spPr bwMode="auto">
          <a:xfrm>
            <a:off x="304800" y="3962400"/>
            <a:ext cx="8534400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Están sujetos a derechos de autor.</a:t>
            </a:r>
          </a:p>
          <a:p>
            <a:pPr>
              <a:lnSpc>
                <a:spcPct val="80000"/>
              </a:lnSpc>
            </a:pPr>
            <a:endParaRPr lang="es-MX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Su adquisición, reproducción, modificación y comercialización está restringida por el propietario.</a:t>
            </a:r>
          </a:p>
          <a:p>
            <a:pPr>
              <a:lnSpc>
                <a:spcPct val="80000"/>
              </a:lnSpc>
            </a:pPr>
            <a:endParaRPr lang="es-MX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Generalmente, el usuario sólo obtiene el código objeto. </a:t>
            </a: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endParaRPr lang="es-MX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Ejemplos de código propietario: Windows, Microsoft Office.</a:t>
            </a:r>
          </a:p>
        </p:txBody>
      </p:sp>
      <p:sp>
        <p:nvSpPr>
          <p:cNvPr id="50181" name="Text Box 7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75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75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75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75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75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75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75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75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5" grpId="0" autoUpdateAnimBg="0"/>
      <p:bldP spid="107526" grpId="0" build="p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Uso ilegal del software</a:t>
            </a:r>
          </a:p>
        </p:txBody>
      </p:sp>
      <p:sp>
        <p:nvSpPr>
          <p:cNvPr id="95236" name="Text Box 4"/>
          <p:cNvSpPr txBox="1">
            <a:spLocks noChangeArrowheads="1"/>
          </p:cNvSpPr>
          <p:nvPr/>
        </p:nvSpPr>
        <p:spPr bwMode="auto">
          <a:xfrm>
            <a:off x="304800" y="2138363"/>
            <a:ext cx="8534400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L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os usuarios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utilizan el software ilegalmente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 cuando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lo 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copian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, usan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 y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/o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 distribuyen </a:t>
            </a:r>
            <a:r>
              <a:rPr lang="es-ES" sz="2800">
                <a:latin typeface="Arial Narrow" pitchFamily="34" charset="0"/>
                <a:cs typeface="Times New Roman" pitchFamily="18" charset="0"/>
              </a:rPr>
              <a:t>sin </a:t>
            </a:r>
            <a:r>
              <a:rPr lang="es-MX" sz="2800">
                <a:latin typeface="Arial Narrow" pitchFamily="34" charset="0"/>
                <a:cs typeface="Times New Roman" pitchFamily="18" charset="0"/>
              </a:rPr>
              <a:t>la debida autorización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. </a:t>
            </a:r>
            <a:endParaRPr lang="es-MX" sz="2800">
              <a:solidFill>
                <a:schemeClr val="hlink"/>
              </a:solidFill>
              <a:latin typeface="Arial Narrow" pitchFamily="34" charset="0"/>
              <a:cs typeface="Times New Roman" pitchFamily="18" charset="0"/>
            </a:endParaRPr>
          </a:p>
          <a:p>
            <a:pPr algn="just"/>
            <a:endParaRPr lang="es-MX" sz="2800">
              <a:solidFill>
                <a:schemeClr val="hlink"/>
              </a:solidFill>
              <a:latin typeface="Arial Narrow" pitchFamily="34" charset="0"/>
              <a:cs typeface="Times New Roman" pitchFamily="18" charset="0"/>
            </a:endParaRPr>
          </a:p>
          <a:p>
            <a:pPr algn="just"/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Estas actividades se denominan comúnmente “</a:t>
            </a:r>
            <a:r>
              <a:rPr lang="es-MX" sz="2800">
                <a:latin typeface="Arial Narrow" pitchFamily="34" charset="0"/>
                <a:cs typeface="Times New Roman" pitchFamily="18" charset="0"/>
              </a:rPr>
              <a:t>piratería de software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” y ha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 sido prácticamente imposible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detenerlas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,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a pesar de las sanciones legales y las múltiples demandas que se han aplicado a los infractores descubiertos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. </a:t>
            </a:r>
            <a:endParaRPr lang="es-MX" sz="2800">
              <a:solidFill>
                <a:schemeClr val="hlink"/>
              </a:solidFill>
              <a:latin typeface="Arial Narrow" pitchFamily="34" charset="0"/>
              <a:cs typeface="Times New Roman" pitchFamily="18" charset="0"/>
            </a:endParaRPr>
          </a:p>
          <a:p>
            <a:pPr algn="just"/>
            <a:endParaRPr lang="es-MX" sz="2800">
              <a:solidFill>
                <a:schemeClr val="hlink"/>
              </a:solidFill>
              <a:latin typeface="Arial Narrow" pitchFamily="34" charset="0"/>
              <a:cs typeface="Times New Roman" pitchFamily="18" charset="0"/>
            </a:endParaRPr>
          </a:p>
          <a:p>
            <a:pPr algn="just"/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En </a:t>
            </a:r>
            <a:r>
              <a:rPr lang="es-MX" sz="2800">
                <a:latin typeface="Arial Narrow" pitchFamily="34" charset="0"/>
                <a:cs typeface="Times New Roman" pitchFamily="18" charset="0"/>
              </a:rPr>
              <a:t>Venezuela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, estos delitos se sancionan mediante la aplicación de la</a:t>
            </a:r>
            <a:r>
              <a:rPr lang="es-MX" sz="2800">
                <a:latin typeface="Arial Narrow" pitchFamily="34" charset="0"/>
                <a:cs typeface="Times New Roman" pitchFamily="18" charset="0"/>
              </a:rPr>
              <a:t> Ley Especial Contra Delitos Informáticos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. </a:t>
            </a:r>
          </a:p>
        </p:txBody>
      </p:sp>
      <p:sp>
        <p:nvSpPr>
          <p:cNvPr id="51204" name="Text Box 5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5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5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5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5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52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52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6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ext Box 2"/>
          <p:cNvSpPr txBox="1">
            <a:spLocks noChangeArrowheads="1"/>
          </p:cNvSpPr>
          <p:nvPr/>
        </p:nvSpPr>
        <p:spPr bwMode="auto">
          <a:xfrm>
            <a:off x="228600" y="2286000"/>
            <a:ext cx="8686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Cuando se guarda un archivo en disco ¿Qué componente del sistema informático interactúa con la FAT?</a:t>
            </a:r>
            <a:endParaRPr lang="es-ES" sz="2800" b="1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Recordando</a:t>
            </a:r>
          </a:p>
        </p:txBody>
      </p:sp>
      <p:sp>
        <p:nvSpPr>
          <p:cNvPr id="100357" name="Text Box 5"/>
          <p:cNvSpPr txBox="1">
            <a:spLocks noChangeArrowheads="1"/>
          </p:cNvSpPr>
          <p:nvPr/>
        </p:nvSpPr>
        <p:spPr bwMode="auto">
          <a:xfrm>
            <a:off x="152400" y="3397250"/>
            <a:ext cx="8839200" cy="1800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El </a:t>
            </a:r>
            <a:r>
              <a:rPr lang="es-MX" sz="2800">
                <a:latin typeface="Arial Narrow" pitchFamily="34" charset="0"/>
              </a:rPr>
              <a:t>sistema operativo</a:t>
            </a:r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.</a:t>
            </a:r>
          </a:p>
          <a:p>
            <a:pPr algn="ctr"/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Cuando se requiere guardar un archivo, el sistema operativo busca en la FAT un área disponible, almacena el archivo y, finalmente, lo identifica con su ubicación en la FAT. </a:t>
            </a:r>
            <a:endParaRPr lang="es-ES" sz="2800">
              <a:solidFill>
                <a:srgbClr val="CC0000"/>
              </a:solidFill>
              <a:latin typeface="Arial Narrow" pitchFamily="34" charset="0"/>
            </a:endParaRPr>
          </a:p>
        </p:txBody>
      </p:sp>
      <p:sp>
        <p:nvSpPr>
          <p:cNvPr id="100360" name="Text Box 8"/>
          <p:cNvSpPr txBox="1">
            <a:spLocks noChangeArrowheads="1"/>
          </p:cNvSpPr>
          <p:nvPr/>
        </p:nvSpPr>
        <p:spPr bwMode="auto">
          <a:xfrm>
            <a:off x="228600" y="5348288"/>
            <a:ext cx="8686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¿Y cuando se busca un archivo?</a:t>
            </a:r>
            <a:endParaRPr lang="es-ES" sz="2800" b="1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100361" name="Text Box 9"/>
          <p:cNvSpPr txBox="1">
            <a:spLocks noChangeArrowheads="1"/>
          </p:cNvSpPr>
          <p:nvPr/>
        </p:nvSpPr>
        <p:spPr bwMode="auto">
          <a:xfrm>
            <a:off x="152400" y="6034088"/>
            <a:ext cx="8839200" cy="5191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También es el </a:t>
            </a:r>
            <a:r>
              <a:rPr lang="es-MX" sz="2800">
                <a:latin typeface="Arial Narrow" pitchFamily="34" charset="0"/>
              </a:rPr>
              <a:t>sistema operativo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el que interactúa con la FAT. </a:t>
            </a:r>
            <a:endParaRPr lang="es-ES" sz="2800">
              <a:solidFill>
                <a:srgbClr val="CC0000"/>
              </a:solidFill>
              <a:latin typeface="Arial Narrow" pitchFamily="34" charset="0"/>
            </a:endParaRPr>
          </a:p>
        </p:txBody>
      </p:sp>
      <p:sp>
        <p:nvSpPr>
          <p:cNvPr id="7175" name="Text Box 11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3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3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0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03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03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00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 build="p" autoUpdateAnimBg="0" advAuto="0"/>
      <p:bldP spid="100357" grpId="0" autoUpdateAnimBg="0"/>
      <p:bldP spid="100360" grpId="0" build="p" autoUpdateAnimBg="0" advAuto="0"/>
      <p:bldP spid="100361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ext Box 1026"/>
          <p:cNvSpPr txBox="1">
            <a:spLocks noChangeArrowheads="1"/>
          </p:cNvSpPr>
          <p:nvPr/>
        </p:nvSpPr>
        <p:spPr bwMode="auto">
          <a:xfrm>
            <a:off x="228600" y="2286000"/>
            <a:ext cx="8686800" cy="410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Explicar el concepto de software.</a:t>
            </a:r>
          </a:p>
          <a:p>
            <a:pPr>
              <a:buFontTx/>
              <a:buBlip>
                <a:blip r:embed="rId3"/>
              </a:buBlip>
            </a:pPr>
            <a:endParaRPr lang="es-MX">
              <a:solidFill>
                <a:schemeClr val="hlink"/>
              </a:solidFill>
              <a:latin typeface="Arial Narrow" pitchFamily="34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Clasificar el software según el propósito para el que fue diseñado.</a:t>
            </a:r>
          </a:p>
          <a:p>
            <a:pPr>
              <a:buFontTx/>
              <a:buBlip>
                <a:blip r:embed="rId3"/>
              </a:buBlip>
            </a:pPr>
            <a:endParaRPr lang="es-MX">
              <a:solidFill>
                <a:schemeClr val="hlink"/>
              </a:solidFill>
              <a:latin typeface="Arial Narrow" pitchFamily="34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Describir las características y funciones de cada categoría de software.</a:t>
            </a:r>
          </a:p>
          <a:p>
            <a:pPr>
              <a:buFontTx/>
              <a:buBlip>
                <a:blip r:embed="rId3"/>
              </a:buBlip>
            </a:pPr>
            <a:endParaRPr lang="es-MX">
              <a:solidFill>
                <a:schemeClr val="hlink"/>
              </a:solidFill>
              <a:latin typeface="Arial Narrow" pitchFamily="34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Identificar las diferentes modalidades de adquisición del software.</a:t>
            </a:r>
          </a:p>
          <a:p>
            <a:pPr>
              <a:buFontTx/>
              <a:buBlip>
                <a:blip r:embed="rId3"/>
              </a:buBlip>
            </a:pPr>
            <a:endParaRPr lang="es-MX">
              <a:solidFill>
                <a:schemeClr val="hlink"/>
              </a:solidFill>
              <a:latin typeface="Arial Narrow" pitchFamily="34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Reconocer las formas legales de utilizar el software.</a:t>
            </a:r>
          </a:p>
          <a:p>
            <a:pPr>
              <a:buFontTx/>
              <a:buBlip>
                <a:blip r:embed="rId3"/>
              </a:buBlip>
            </a:pPr>
            <a:endParaRPr lang="es-MX">
              <a:solidFill>
                <a:schemeClr val="hlink"/>
              </a:solidFill>
              <a:latin typeface="Arial Narrow" pitchFamily="34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Exponer los conceptos fundamentales de la programación.</a:t>
            </a:r>
            <a:endParaRPr lang="es-ES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8195" name="Text Box 1028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Objetivos</a:t>
            </a:r>
          </a:p>
        </p:txBody>
      </p:sp>
      <p:sp>
        <p:nvSpPr>
          <p:cNvPr id="8196" name="Text Box 1032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13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13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13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13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13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13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13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13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13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13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137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137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8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Text Box 1026"/>
          <p:cNvSpPr txBox="1">
            <a:spLocks noChangeArrowheads="1"/>
          </p:cNvSpPr>
          <p:nvPr/>
        </p:nvSpPr>
        <p:spPr bwMode="auto">
          <a:xfrm>
            <a:off x="228600" y="2286000"/>
            <a:ext cx="8686800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Definición de software.</a:t>
            </a:r>
          </a:p>
          <a:p>
            <a:pPr>
              <a:buFontTx/>
              <a:buBlip>
                <a:blip r:embed="rId3"/>
              </a:buBlip>
            </a:pPr>
            <a:endParaRPr lang="es-MX">
              <a:solidFill>
                <a:schemeClr val="hlink"/>
              </a:solidFill>
              <a:latin typeface="Arial Narrow" pitchFamily="34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Clasificación del software según el propósito para el que fue diseñado.</a:t>
            </a:r>
          </a:p>
          <a:p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	Software de sistema.</a:t>
            </a:r>
          </a:p>
          <a:p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	Software de aplicación.</a:t>
            </a:r>
          </a:p>
          <a:p>
            <a:endParaRPr lang="es-MX">
              <a:solidFill>
                <a:schemeClr val="hlink"/>
              </a:solidFill>
              <a:latin typeface="Arial Narrow" pitchFamily="34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Modalidades de adquisición del software.</a:t>
            </a:r>
          </a:p>
          <a:p>
            <a:pPr>
              <a:buFontTx/>
              <a:buBlip>
                <a:blip r:embed="rId3"/>
              </a:buBlip>
            </a:pPr>
            <a:endParaRPr lang="es-MX">
              <a:solidFill>
                <a:schemeClr val="hlink"/>
              </a:solidFill>
              <a:latin typeface="Arial Narrow" pitchFamily="34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Conceptos fundamentales de programación.</a:t>
            </a:r>
            <a:endParaRPr lang="es-ES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9219" name="Text Box 1028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Contenidos</a:t>
            </a:r>
          </a:p>
        </p:txBody>
      </p:sp>
      <p:sp>
        <p:nvSpPr>
          <p:cNvPr id="9220" name="Text Box 1029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85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85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85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85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85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85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85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85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85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85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85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85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6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ext Box 2"/>
          <p:cNvSpPr txBox="1">
            <a:spLocks noChangeArrowheads="1"/>
          </p:cNvSpPr>
          <p:nvPr/>
        </p:nvSpPr>
        <p:spPr bwMode="auto">
          <a:xfrm>
            <a:off x="228600" y="2133600"/>
            <a:ext cx="6492875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Es el </a:t>
            </a:r>
            <a:r>
              <a:rPr lang="es-MX">
                <a:latin typeface="Arial Narrow" pitchFamily="34" charset="0"/>
              </a:rPr>
              <a:t>conjunto de instrucciones electrónicas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que le dicen al hardware lo que debe hacer.</a:t>
            </a:r>
          </a:p>
          <a:p>
            <a:pPr algn="ctr"/>
            <a:endParaRPr lang="es-MX">
              <a:solidFill>
                <a:schemeClr val="hlink"/>
              </a:solidFill>
              <a:latin typeface="Arial Narrow" pitchFamily="34" charset="0"/>
            </a:endParaRPr>
          </a:p>
          <a:p>
            <a:pPr algn="ctr"/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Estos conjuntos de instrucciones también se conocen como </a:t>
            </a:r>
            <a:r>
              <a:rPr lang="es-MX">
                <a:latin typeface="Arial Narrow" pitchFamily="34" charset="0"/>
              </a:rPr>
              <a:t>programas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y cada uno de ellos se desarrolla para un propósito específico.</a:t>
            </a:r>
            <a:endParaRPr lang="es-ES" b="1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97283" name="Text Box 3"/>
          <p:cNvSpPr txBox="1">
            <a:spLocks noChangeArrowheads="1"/>
          </p:cNvSpPr>
          <p:nvPr/>
        </p:nvSpPr>
        <p:spPr bwMode="auto">
          <a:xfrm>
            <a:off x="228600" y="4772025"/>
            <a:ext cx="60960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Cuando un ordenador usa un programa, se dice que está </a:t>
            </a:r>
            <a:r>
              <a:rPr lang="es-MX">
                <a:latin typeface="Arial Narrow" pitchFamily="34" charset="0"/>
              </a:rPr>
              <a:t>corriendo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o </a:t>
            </a:r>
            <a:r>
              <a:rPr lang="es-MX">
                <a:latin typeface="Arial Narrow" pitchFamily="34" charset="0"/>
              </a:rPr>
              <a:t>ejecutando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ese programa.</a:t>
            </a:r>
          </a:p>
          <a:p>
            <a:pPr algn="ctr"/>
            <a:endParaRPr lang="es-MX">
              <a:solidFill>
                <a:schemeClr val="hlink"/>
              </a:solidFill>
              <a:latin typeface="Arial Narrow" pitchFamily="34" charset="0"/>
            </a:endParaRPr>
          </a:p>
          <a:p>
            <a:pPr algn="ctr"/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El primer paso para ejecutar un programa es </a:t>
            </a:r>
            <a:r>
              <a:rPr lang="es-MX">
                <a:latin typeface="Arial Narrow" pitchFamily="34" charset="0"/>
              </a:rPr>
              <a:t>guardarlo en la memoria RAM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.</a:t>
            </a:r>
            <a:endParaRPr lang="es-ES" b="1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Definición de software</a:t>
            </a:r>
          </a:p>
        </p:txBody>
      </p:sp>
      <p:pic>
        <p:nvPicPr>
          <p:cNvPr id="97286" name="Picture 6" descr="DESKC0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65863" y="4038600"/>
            <a:ext cx="2192337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6" name="Text Box 7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7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72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72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72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72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2" grpId="0" build="p" autoUpdateAnimBg="0" advAuto="0"/>
      <p:bldP spid="97283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304800" y="4953000"/>
            <a:ext cx="8534400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Software de aplicación</a:t>
            </a:r>
          </a:p>
          <a:p>
            <a:pPr algn="ctr">
              <a:lnSpc>
                <a:spcPct val="80000"/>
              </a:lnSpc>
            </a:pPr>
            <a:endParaRPr lang="es-MX" sz="2800">
              <a:solidFill>
                <a:srgbClr val="800080"/>
              </a:solidFill>
              <a:latin typeface="Arial Narrow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Le dice al ordenador </a:t>
            </a:r>
            <a:r>
              <a:rPr lang="es-MX" sz="2800">
                <a:latin typeface="Arial Narrow" pitchFamily="34" charset="0"/>
              </a:rPr>
              <a:t>cómo realizar tareas específicas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para el usuario.</a:t>
            </a:r>
            <a:endParaRPr lang="es-ES" sz="2800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11267" name="Text Box 9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Clasificación del Software</a:t>
            </a:r>
          </a:p>
        </p:txBody>
      </p:sp>
      <p:sp>
        <p:nvSpPr>
          <p:cNvPr id="39946" name="Text Box 10"/>
          <p:cNvSpPr txBox="1">
            <a:spLocks noChangeArrowheads="1"/>
          </p:cNvSpPr>
          <p:nvPr/>
        </p:nvSpPr>
        <p:spPr bwMode="auto">
          <a:xfrm>
            <a:off x="304800" y="3455988"/>
            <a:ext cx="8534400" cy="1116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Software de sistema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</a:p>
          <a:p>
            <a:pPr algn="ctr">
              <a:lnSpc>
                <a:spcPct val="8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Le dice al ordenador </a:t>
            </a:r>
            <a:r>
              <a:rPr lang="es-MX" sz="2800">
                <a:latin typeface="Arial Narrow" pitchFamily="34" charset="0"/>
              </a:rPr>
              <a:t>cómo usar sus propios componentes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</a:t>
            </a:r>
          </a:p>
        </p:txBody>
      </p:sp>
      <p:sp>
        <p:nvSpPr>
          <p:cNvPr id="39947" name="Text Box 11"/>
          <p:cNvSpPr txBox="1">
            <a:spLocks noChangeArrowheads="1"/>
          </p:cNvSpPr>
          <p:nvPr/>
        </p:nvSpPr>
        <p:spPr bwMode="auto">
          <a:xfrm>
            <a:off x="152400" y="22098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2800">
                <a:latin typeface="Arial Narrow" pitchFamily="34" charset="0"/>
              </a:rPr>
              <a:t>De acuerdo con el propósito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para el que fueron desarrollados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, los programas se clasifican en dos categorías:</a:t>
            </a:r>
          </a:p>
        </p:txBody>
      </p:sp>
      <p:sp>
        <p:nvSpPr>
          <p:cNvPr id="11270" name="Text Box 12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9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autoUpdateAnimBg="0"/>
      <p:bldP spid="39946" grpId="0" autoUpdateAnimBg="0"/>
      <p:bldP spid="39947" grpId="0" build="p" autoUpdateAnimBg="0" advAuto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dad">
  <a:themeElements>
    <a:clrScheme name="Equida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dad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2532</TotalTime>
  <Words>3362</Words>
  <Application>Microsoft PowerPoint 7.0</Application>
  <PresentationFormat>Presentación en pantalla (4:3)</PresentationFormat>
  <Paragraphs>452</Paragraphs>
  <Slides>48</Slides>
  <Notes>47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48</vt:i4>
      </vt:variant>
    </vt:vector>
  </HeadingPairs>
  <TitlesOfParts>
    <vt:vector size="49" baseType="lpstr">
      <vt:lpstr>Equidad</vt:lpstr>
      <vt:lpstr>software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  <vt:lpstr>Diapositiva 30</vt:lpstr>
      <vt:lpstr>Diapositiva 31</vt:lpstr>
      <vt:lpstr>Diapositiva 32</vt:lpstr>
      <vt:lpstr>Diapositiva 33</vt:lpstr>
      <vt:lpstr>Diapositiva 34</vt:lpstr>
      <vt:lpstr>Diapositiva 35</vt:lpstr>
      <vt:lpstr>Diapositiva 36</vt:lpstr>
      <vt:lpstr>Diapositiva 37</vt:lpstr>
      <vt:lpstr>Diapositiva 38</vt:lpstr>
      <vt:lpstr>Diapositiva 39</vt:lpstr>
      <vt:lpstr>Diapositiva 40</vt:lpstr>
      <vt:lpstr>Diapositiva 41</vt:lpstr>
      <vt:lpstr>Diapositiva 42</vt:lpstr>
      <vt:lpstr>Diapositiva 43</vt:lpstr>
      <vt:lpstr>Diapositiva 44</vt:lpstr>
      <vt:lpstr>Diapositiva 45</vt:lpstr>
      <vt:lpstr>Diapositiva 46</vt:lpstr>
      <vt:lpstr>Diapositiva 47</vt:lpstr>
      <vt:lpstr>Diapositiva 48</vt:lpstr>
    </vt:vector>
  </TitlesOfParts>
  <Company>Pc - Personal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Sistema Operativo</dc:title>
  <dc:creator>José Francisco Méndez</dc:creator>
  <cp:lastModifiedBy>ALEX</cp:lastModifiedBy>
  <cp:revision>99</cp:revision>
  <dcterms:created xsi:type="dcterms:W3CDTF">2001-09-18T20:46:27Z</dcterms:created>
  <dcterms:modified xsi:type="dcterms:W3CDTF">2002-09-26T23:42:03Z</dcterms:modified>
</cp:coreProperties>
</file>