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3" r:id="rId4"/>
    <p:sldId id="265" r:id="rId5"/>
    <p:sldId id="264" r:id="rId6"/>
    <p:sldId id="262" r:id="rId7"/>
    <p:sldId id="261" r:id="rId8"/>
    <p:sldId id="266" r:id="rId9"/>
    <p:sldId id="267" r:id="rId10"/>
    <p:sldId id="268" r:id="rId11"/>
    <p:sldId id="260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231E0D-4C78-4D16-AE93-638A7B783C52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9FB3CE-380D-43A2-A031-8AD3358FD31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231E0D-4C78-4D16-AE93-638A7B783C52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FB3CE-380D-43A2-A031-8AD3358FD31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231E0D-4C78-4D16-AE93-638A7B783C52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FB3CE-380D-43A2-A031-8AD3358FD31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231E0D-4C78-4D16-AE93-638A7B783C52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FB3CE-380D-43A2-A031-8AD3358FD318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231E0D-4C78-4D16-AE93-638A7B783C52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FB3CE-380D-43A2-A031-8AD3358FD318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231E0D-4C78-4D16-AE93-638A7B783C52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FB3CE-380D-43A2-A031-8AD3358FD318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231E0D-4C78-4D16-AE93-638A7B783C52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FB3CE-380D-43A2-A031-8AD3358FD318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231E0D-4C78-4D16-AE93-638A7B783C52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FB3CE-380D-43A2-A031-8AD3358FD318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231E0D-4C78-4D16-AE93-638A7B783C52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FB3CE-380D-43A2-A031-8AD3358FD31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6231E0D-4C78-4D16-AE93-638A7B783C52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FB3CE-380D-43A2-A031-8AD3358FD318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231E0D-4C78-4D16-AE93-638A7B783C52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9FB3CE-380D-43A2-A031-8AD3358FD318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6231E0D-4C78-4D16-AE93-638A7B783C52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99FB3CE-380D-43A2-A031-8AD3358FD31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Disco_Zip" TargetMode="External"/><Relationship Id="rId3" Type="http://schemas.openxmlformats.org/officeDocument/2006/relationships/hyperlink" Target="http://es.wikipedia.org/wiki/Disco_duro" TargetMode="External"/><Relationship Id="rId7" Type="http://schemas.openxmlformats.org/officeDocument/2006/relationships/hyperlink" Target="http://es.wikipedia.org/wiki/DVD" TargetMode="External"/><Relationship Id="rId12" Type="http://schemas.openxmlformats.org/officeDocument/2006/relationships/hyperlink" Target="http://es.wikipedia.org/wiki/V%C3%ADdeo" TargetMode="External"/><Relationship Id="rId2" Type="http://schemas.openxmlformats.org/officeDocument/2006/relationships/hyperlink" Target="http://es.wikipedia.org/wiki/Entrada/Salid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CD" TargetMode="External"/><Relationship Id="rId11" Type="http://schemas.openxmlformats.org/officeDocument/2006/relationships/hyperlink" Target="http://es.wikipedia.org/wiki/M%C3%B3dem" TargetMode="External"/><Relationship Id="rId5" Type="http://schemas.openxmlformats.org/officeDocument/2006/relationships/hyperlink" Target="http://es.wikipedia.org/wiki/Cinta_magn%C3%A9tica" TargetMode="External"/><Relationship Id="rId10" Type="http://schemas.openxmlformats.org/officeDocument/2006/relationships/hyperlink" Target="http://es.wikipedia.org/wiki/Red" TargetMode="External"/><Relationship Id="rId4" Type="http://schemas.openxmlformats.org/officeDocument/2006/relationships/hyperlink" Target="http://es.wikipedia.org/wiki/Disquete" TargetMode="External"/><Relationship Id="rId9" Type="http://schemas.openxmlformats.org/officeDocument/2006/relationships/hyperlink" Target="http://es.wikipedia.org/wiki/Memoria_flash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Hardwar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Lenguaje_de_programaci%C3%B3n" TargetMode="External"/><Relationship Id="rId2" Type="http://schemas.openxmlformats.org/officeDocument/2006/relationships/hyperlink" Target="http://es.wikipedia.org/wiki/Programador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Perif%C3%A9rico" TargetMode="External"/><Relationship Id="rId2" Type="http://schemas.openxmlformats.org/officeDocument/2006/relationships/hyperlink" Target="http://es.wikipedia.org/wiki/Computador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s.wikipedia.org/wiki/Software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Disco_%C3%B3ptico" TargetMode="External"/><Relationship Id="rId13" Type="http://schemas.openxmlformats.org/officeDocument/2006/relationships/image" Target="../media/image2.png"/><Relationship Id="rId3" Type="http://schemas.openxmlformats.org/officeDocument/2006/relationships/hyperlink" Target="http://es.wikipedia.org/wiki/Placa_base" TargetMode="External"/><Relationship Id="rId7" Type="http://schemas.openxmlformats.org/officeDocument/2006/relationships/hyperlink" Target="http://es.wikipedia.org/wiki/Fuente_de_alimentaci%C3%B3n" TargetMode="External"/><Relationship Id="rId12" Type="http://schemas.openxmlformats.org/officeDocument/2006/relationships/hyperlink" Target="http://es.wikipedia.org/wiki/Wikipedia:Art%C3%ADculos_buenos" TargetMode="External"/><Relationship Id="rId2" Type="http://schemas.openxmlformats.org/officeDocument/2006/relationships/hyperlink" Target="http://es.wikipedia.org/wiki/Monitor_de_computadora" TargetMode="Externa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Tarjeta_de_expansi%C3%B3n" TargetMode="External"/><Relationship Id="rId11" Type="http://schemas.openxmlformats.org/officeDocument/2006/relationships/hyperlink" Target="http://es.wikipedia.org/wiki/Mouse" TargetMode="External"/><Relationship Id="rId5" Type="http://schemas.openxmlformats.org/officeDocument/2006/relationships/hyperlink" Target="http://es.wikipedia.org/wiki/Memoria_de_acceso_aleatorio" TargetMode="External"/><Relationship Id="rId15" Type="http://schemas.openxmlformats.org/officeDocument/2006/relationships/hyperlink" Target="http://es.wikipedia.org/wiki/Archivo:Personal_computer,_exploded_5.svg" TargetMode="External"/><Relationship Id="rId10" Type="http://schemas.openxmlformats.org/officeDocument/2006/relationships/hyperlink" Target="http://es.wikipedia.org/wiki/Teclado_de_computadora" TargetMode="External"/><Relationship Id="rId4" Type="http://schemas.openxmlformats.org/officeDocument/2006/relationships/hyperlink" Target="http://es.wikipedia.org/wiki/CPU" TargetMode="External"/><Relationship Id="rId9" Type="http://schemas.openxmlformats.org/officeDocument/2006/relationships/hyperlink" Target="http://es.wikipedia.org/wiki/Disco_duro" TargetMode="External"/><Relationship Id="rId14" Type="http://schemas.openxmlformats.org/officeDocument/2006/relationships/hyperlink" Target="/wiki/Wikipedia:Art%C3%ADculos_bueno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Memoria_(inform%C3%A1tica)" TargetMode="External"/><Relationship Id="rId2" Type="http://schemas.openxmlformats.org/officeDocument/2006/relationships/hyperlink" Target="http://es.wikipedia.org/wiki/CP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s.wikipedia.org/wiki/Entrada/salida" TargetMode="External"/><Relationship Id="rId4" Type="http://schemas.openxmlformats.org/officeDocument/2006/relationships/hyperlink" Target="http://es.wikipedia.org/wiki/Perif%C3%A9rico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CPU" TargetMode="External"/><Relationship Id="rId2" Type="http://schemas.openxmlformats.org/officeDocument/2006/relationships/hyperlink" Target="http://es.wikipedia.org/wiki/RA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s.wikipedia.org/wiki/Memoria_principa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Servidor" TargetMode="External"/><Relationship Id="rId2" Type="http://schemas.openxmlformats.org/officeDocument/2006/relationships/hyperlink" Target="http://es.wikipedia.org/wiki/Computador_person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Bus_(inform%C3%A1tica)" TargetMode="External"/><Relationship Id="rId5" Type="http://schemas.openxmlformats.org/officeDocument/2006/relationships/hyperlink" Target="http://es.wikipedia.org/wiki/Circuito_integrado" TargetMode="External"/><Relationship Id="rId4" Type="http://schemas.openxmlformats.org/officeDocument/2006/relationships/hyperlink" Target="http://es.wikipedia.org/wiki/Circuito_impreso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Palanca_de_mando" TargetMode="External"/><Relationship Id="rId3" Type="http://schemas.openxmlformats.org/officeDocument/2006/relationships/hyperlink" Target="http://es.wikipedia.org/wiki/Teclado_(inform%C3%A1tica)" TargetMode="External"/><Relationship Id="rId7" Type="http://schemas.openxmlformats.org/officeDocument/2006/relationships/hyperlink" Target="http://es.wikipedia.org/wiki/C%C3%A1mara_web" TargetMode="External"/><Relationship Id="rId2" Type="http://schemas.openxmlformats.org/officeDocument/2006/relationships/hyperlink" Target="http://es.wikipedia.org/wiki/Perif%C3%A9ric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Micr%C3%B3fono" TargetMode="External"/><Relationship Id="rId5" Type="http://schemas.openxmlformats.org/officeDocument/2006/relationships/hyperlink" Target="http://es.wikipedia.org/wiki/Esc%C3%A1ner" TargetMode="External"/><Relationship Id="rId10" Type="http://schemas.openxmlformats.org/officeDocument/2006/relationships/hyperlink" Target="http://es.wikipedia.org/wiki/DVD" TargetMode="External"/><Relationship Id="rId4" Type="http://schemas.openxmlformats.org/officeDocument/2006/relationships/hyperlink" Target="http://es.wikipedia.org/wiki/Mouse" TargetMode="External"/><Relationship Id="rId9" Type="http://schemas.openxmlformats.org/officeDocument/2006/relationships/hyperlink" Target="http://es.wikipedia.org/wiki/Disco_compacto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Impresora" TargetMode="External"/><Relationship Id="rId2" Type="http://schemas.openxmlformats.org/officeDocument/2006/relationships/hyperlink" Target="http://es.wikipedia.org/wiki/Monito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s.wikipedia.org/wiki/Altavoc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6600" dirty="0" smtClean="0"/>
              <a:t>COMPUTADORA</a:t>
            </a:r>
            <a:endParaRPr lang="es-ES" sz="6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Son aquellos dispositivos que pueden operar de ambas formas: tanto de entrada como de salida.</a:t>
            </a:r>
            <a:r>
              <a:rPr lang="es-ES" baseline="30000" dirty="0" smtClean="0">
                <a:hlinkClick r:id=""/>
              </a:rPr>
              <a:t>[13]</a:t>
            </a:r>
            <a:r>
              <a:rPr lang="es-ES" dirty="0" smtClean="0"/>
              <a:t> Típicamente, se puede mencionar como periféricos mixtos o de </a:t>
            </a:r>
            <a:r>
              <a:rPr lang="es-ES" dirty="0" smtClean="0">
                <a:hlinkClick r:id="rId2" tooltip="Entrada/Salida"/>
              </a:rPr>
              <a:t>Entrada/Salida</a:t>
            </a:r>
            <a:r>
              <a:rPr lang="es-ES" dirty="0" smtClean="0"/>
              <a:t> a: </a:t>
            </a:r>
            <a:r>
              <a:rPr lang="es-ES" dirty="0" smtClean="0">
                <a:hlinkClick r:id="rId3" tooltip="Disco duro"/>
              </a:rPr>
              <a:t>discos rígidos</a:t>
            </a:r>
            <a:r>
              <a:rPr lang="es-ES" dirty="0" smtClean="0"/>
              <a:t>, </a:t>
            </a:r>
            <a:r>
              <a:rPr lang="es-ES" dirty="0" smtClean="0">
                <a:hlinkClick r:id="rId4" tooltip="Disquete"/>
              </a:rPr>
              <a:t>disquetes</a:t>
            </a:r>
            <a:r>
              <a:rPr lang="es-ES" dirty="0" smtClean="0"/>
              <a:t>, unidades de </a:t>
            </a:r>
            <a:r>
              <a:rPr lang="es-ES" dirty="0" smtClean="0">
                <a:hlinkClick r:id="rId5" tooltip="Cinta magnética"/>
              </a:rPr>
              <a:t>cinta magnética</a:t>
            </a:r>
            <a:r>
              <a:rPr lang="es-ES" dirty="0" smtClean="0"/>
              <a:t>, </a:t>
            </a:r>
            <a:r>
              <a:rPr lang="es-ES" dirty="0" err="1" smtClean="0"/>
              <a:t>lecto</a:t>
            </a:r>
            <a:r>
              <a:rPr lang="es-ES" dirty="0" smtClean="0"/>
              <a:t>-grabadoras de </a:t>
            </a:r>
            <a:r>
              <a:rPr lang="es-ES" dirty="0" smtClean="0">
                <a:hlinkClick r:id="rId6" tooltip="CD"/>
              </a:rPr>
              <a:t>CD</a:t>
            </a:r>
            <a:r>
              <a:rPr lang="es-ES" dirty="0" smtClean="0"/>
              <a:t>/</a:t>
            </a:r>
            <a:r>
              <a:rPr lang="es-ES" dirty="0" smtClean="0">
                <a:hlinkClick r:id="rId7" tooltip="DVD"/>
              </a:rPr>
              <a:t>DVD</a:t>
            </a:r>
            <a:r>
              <a:rPr lang="es-ES" dirty="0" smtClean="0"/>
              <a:t>, </a:t>
            </a:r>
            <a:r>
              <a:rPr lang="es-ES" dirty="0" smtClean="0">
                <a:hlinkClick r:id="rId8" tooltip="Disco Zip"/>
              </a:rPr>
              <a:t>discos ZIP</a:t>
            </a:r>
            <a:r>
              <a:rPr lang="es-ES" dirty="0" smtClean="0"/>
              <a:t>, etc. También entran en este rango, con sutil diferencia, otras unidades, tales como: </a:t>
            </a:r>
            <a:r>
              <a:rPr lang="es-ES" dirty="0" smtClean="0">
                <a:hlinkClick r:id="rId9" tooltip="Memoria flash"/>
              </a:rPr>
              <a:t>Memoria flash</a:t>
            </a:r>
            <a:r>
              <a:rPr lang="es-ES" dirty="0" smtClean="0"/>
              <a:t>, tarjetas de </a:t>
            </a:r>
            <a:r>
              <a:rPr lang="es-ES" dirty="0" smtClean="0">
                <a:hlinkClick r:id="rId10" tooltip="Red"/>
              </a:rPr>
              <a:t>red</a:t>
            </a:r>
            <a:r>
              <a:rPr lang="es-ES" dirty="0" smtClean="0"/>
              <a:t>, </a:t>
            </a:r>
            <a:r>
              <a:rPr lang="es-ES" dirty="0" smtClean="0">
                <a:hlinkClick r:id="rId11" tooltip="Módem"/>
              </a:rPr>
              <a:t>módems</a:t>
            </a:r>
            <a:r>
              <a:rPr lang="es-ES" dirty="0" smtClean="0"/>
              <a:t>, placas de captura/salida de </a:t>
            </a:r>
            <a:r>
              <a:rPr lang="es-ES" dirty="0" smtClean="0">
                <a:hlinkClick r:id="rId12" tooltip="Vídeo"/>
              </a:rPr>
              <a:t>vídeo</a:t>
            </a:r>
            <a:r>
              <a:rPr lang="es-ES" dirty="0" smtClean="0"/>
              <a:t>, etc.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PERIFERICOS MIXTOS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palabra «software» se refiere al </a:t>
            </a:r>
            <a:r>
              <a:rPr lang="es-ES" b="1" dirty="0" smtClean="0"/>
              <a:t>equipamiento lógico</a:t>
            </a:r>
            <a:r>
              <a:rPr lang="es-ES" dirty="0" smtClean="0"/>
              <a:t> o </a:t>
            </a:r>
            <a:r>
              <a:rPr lang="es-ES" b="1" dirty="0" smtClean="0"/>
              <a:t>soporte lógico</a:t>
            </a:r>
            <a:r>
              <a:rPr lang="es-ES" dirty="0" smtClean="0"/>
              <a:t> de una computadora digital, y comprende el conjunto de los componentes lógicos necesarios para hacer posible la realización de una tarea específica, en contraposición a los componentes físicos del sistema (</a:t>
            </a:r>
            <a:r>
              <a:rPr lang="es-ES" dirty="0" smtClean="0">
                <a:hlinkClick r:id="rId2" tooltip="Hardware"/>
              </a:rPr>
              <a:t>hardware</a:t>
            </a:r>
            <a:r>
              <a:rPr lang="es-ES" dirty="0" smtClean="0"/>
              <a:t>).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/>
          <a:lstStyle/>
          <a:p>
            <a:r>
              <a:rPr lang="es-ES" dirty="0" smtClean="0"/>
              <a:t>SOFTWARE</a:t>
            </a: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El </a:t>
            </a:r>
            <a:r>
              <a:rPr lang="es-ES" dirty="0" smtClean="0"/>
              <a:t>software de sistema le procura al usuario y programador adecuadas interfaces de alto nivel, herramientas y utilidades de apoyo que permiten su </a:t>
            </a:r>
            <a:r>
              <a:rPr lang="es-ES" dirty="0" smtClean="0"/>
              <a:t>mantenimiento.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SOFTWARE DE SISTEMA	</a:t>
            </a: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 el conjunto de herramientas que permiten al </a:t>
            </a:r>
            <a:r>
              <a:rPr lang="es-ES" dirty="0" smtClean="0">
                <a:hlinkClick r:id="rId2" tooltip="Programador"/>
              </a:rPr>
              <a:t>programador</a:t>
            </a:r>
            <a:r>
              <a:rPr lang="es-ES" dirty="0" smtClean="0"/>
              <a:t> desarrollar programas informáticos, usando diferentes alternativas y </a:t>
            </a:r>
            <a:r>
              <a:rPr lang="es-ES" dirty="0" smtClean="0">
                <a:hlinkClick r:id="rId3" tooltip="Lenguaje de programación"/>
              </a:rPr>
              <a:t>lenguajes de programación</a:t>
            </a:r>
            <a:r>
              <a:rPr lang="es-ES" dirty="0" smtClean="0"/>
              <a:t>, de una manera práctica. 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SOFTWARE PROGRAMACION</a:t>
            </a:r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mtClean="0"/>
              <a:t>Es aquel que permite a los usuarios llevar a cabo una o varias tareas específicas, en cualquier campo de actividad susceptible de ser automatizado o asistido, con especial énfasis en los negocios. </a:t>
            </a:r>
            <a:endParaRPr lang="es-ES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SOFTWARE DE APLICACION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corresponde </a:t>
            </a:r>
            <a:r>
              <a:rPr lang="es-ES" dirty="0" smtClean="0"/>
              <a:t>a todas las partes físicas y tangibles</a:t>
            </a:r>
            <a:r>
              <a:rPr lang="es-ES" baseline="30000" dirty="0" smtClean="0">
                <a:hlinkClick r:id=""/>
              </a:rPr>
              <a:t>[1]</a:t>
            </a:r>
            <a:r>
              <a:rPr lang="es-ES" dirty="0" smtClean="0"/>
              <a:t> de una </a:t>
            </a:r>
            <a:r>
              <a:rPr lang="es-ES" dirty="0" smtClean="0">
                <a:hlinkClick r:id="rId2" tooltip="Computadora"/>
              </a:rPr>
              <a:t>computadora</a:t>
            </a:r>
            <a:r>
              <a:rPr lang="es-ES" dirty="0" smtClean="0"/>
              <a:t>: sus componentes eléctricos, electrónicos, electromecánicos y mecánicos;</a:t>
            </a:r>
            <a:r>
              <a:rPr lang="es-ES" baseline="30000" dirty="0" smtClean="0">
                <a:hlinkClick r:id=""/>
              </a:rPr>
              <a:t>[2]</a:t>
            </a:r>
            <a:r>
              <a:rPr lang="es-ES" dirty="0" smtClean="0"/>
              <a:t> sus cables, gabinetes o cajas, </a:t>
            </a:r>
            <a:r>
              <a:rPr lang="es-ES" dirty="0" smtClean="0">
                <a:hlinkClick r:id="rId3" tooltip="Periférico"/>
              </a:rPr>
              <a:t>periféricos</a:t>
            </a:r>
            <a:r>
              <a:rPr lang="es-ES" dirty="0" smtClean="0"/>
              <a:t> de todo tipo y cualquier otro elemento físico involucrado; contrariamente al soporte lógico e intangible que es llamado </a:t>
            </a:r>
            <a:r>
              <a:rPr lang="es-ES" dirty="0" smtClean="0">
                <a:hlinkClick r:id="rId4" tooltip="Software"/>
              </a:rPr>
              <a:t>software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DEFINICION HARDWARE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28596" y="4429132"/>
            <a:ext cx="8401080" cy="2143140"/>
          </a:xfrm>
        </p:spPr>
        <p:txBody>
          <a:bodyPr numCol="2">
            <a:normAutofit fontScale="85000" lnSpcReduction="10000"/>
          </a:bodyPr>
          <a:lstStyle/>
          <a:p>
            <a:r>
              <a:rPr lang="es-ES" dirty="0" smtClean="0"/>
              <a:t>1</a:t>
            </a:r>
            <a:r>
              <a:rPr lang="es-ES" dirty="0" smtClean="0"/>
              <a:t>. </a:t>
            </a:r>
            <a:r>
              <a:rPr lang="es-ES" dirty="0" smtClean="0">
                <a:hlinkClick r:id="rId2" tooltip="Monitor de computadora"/>
              </a:rPr>
              <a:t>Monitor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2. </a:t>
            </a:r>
            <a:r>
              <a:rPr lang="es-ES" dirty="0" smtClean="0">
                <a:hlinkClick r:id="rId3" tooltip="Placa base"/>
              </a:rPr>
              <a:t>Placa base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3. </a:t>
            </a:r>
            <a:r>
              <a:rPr lang="es-ES" dirty="0" smtClean="0">
                <a:hlinkClick r:id="rId4" tooltip="CPU"/>
              </a:rPr>
              <a:t>CPU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4. </a:t>
            </a:r>
            <a:r>
              <a:rPr lang="es-ES" dirty="0" smtClean="0">
                <a:hlinkClick r:id="rId5" tooltip="Memoria de acceso aleatorio"/>
              </a:rPr>
              <a:t>Memoria RAM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5. </a:t>
            </a:r>
            <a:r>
              <a:rPr lang="es-ES" dirty="0" smtClean="0">
                <a:hlinkClick r:id="rId6" tooltip="Tarjeta de expansión"/>
              </a:rPr>
              <a:t>Tarjeta de expansión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 smtClean="0"/>
          </a:p>
          <a:p>
            <a:r>
              <a:rPr lang="es-ES" dirty="0" smtClean="0"/>
              <a:t>6</a:t>
            </a:r>
            <a:r>
              <a:rPr lang="es-ES" dirty="0" smtClean="0"/>
              <a:t>. </a:t>
            </a:r>
            <a:r>
              <a:rPr lang="es-ES" dirty="0" smtClean="0">
                <a:hlinkClick r:id="rId7" tooltip="Fuente de alimentación"/>
              </a:rPr>
              <a:t>Fuente de alimentación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7. </a:t>
            </a:r>
            <a:r>
              <a:rPr lang="es-ES" dirty="0" smtClean="0">
                <a:hlinkClick r:id="rId8" tooltip="Disco óptico"/>
              </a:rPr>
              <a:t>Disco óptico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8. </a:t>
            </a:r>
            <a:r>
              <a:rPr lang="es-ES" dirty="0" smtClean="0">
                <a:hlinkClick r:id="rId9" tooltip="Disco duro"/>
              </a:rPr>
              <a:t>Disco duro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9. </a:t>
            </a:r>
            <a:r>
              <a:rPr lang="es-ES" dirty="0" smtClean="0">
                <a:hlinkClick r:id="rId10" tooltip="Teclado de computadora"/>
              </a:rPr>
              <a:t>Teclado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10. </a:t>
            </a:r>
            <a:r>
              <a:rPr lang="es-ES" dirty="0" smtClean="0">
                <a:hlinkClick r:id="rId11" tooltip="Mouse"/>
              </a:rPr>
              <a:t>Mouse</a:t>
            </a:r>
            <a:endParaRPr lang="es-ES" dirty="0" smtClean="0"/>
          </a:p>
          <a:p>
            <a:endParaRPr lang="es-ES" dirty="0"/>
          </a:p>
        </p:txBody>
      </p:sp>
      <p:grpSp>
        <p:nvGrpSpPr>
          <p:cNvPr id="1025" name="Group 1"/>
          <p:cNvGrpSpPr>
            <a:grpSpLocks/>
          </p:cNvGrpSpPr>
          <p:nvPr/>
        </p:nvGrpSpPr>
        <p:grpSpPr bwMode="auto">
          <a:xfrm>
            <a:off x="0" y="-1728788"/>
            <a:ext cx="288925" cy="1730376"/>
            <a:chOff x="0" y="-1089"/>
            <a:chExt cx="182" cy="1090"/>
          </a:xfrm>
        </p:grpSpPr>
        <p:pic>
          <p:nvPicPr>
            <p:cNvPr id="1028" name="Picture 4" descr="Artículo bueno">
              <a:hlinkClick r:id="rId12" tooltip="Wikipedia:Artículos buenos"/>
            </p:cNvPr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98" y="-1089"/>
              <a:ext cx="84" cy="84"/>
            </a:xfrm>
            <a:prstGeom prst="rect">
              <a:avLst/>
            </a:prstGeom>
            <a:noFill/>
          </p:spPr>
        </p:pic>
        <p:sp>
          <p:nvSpPr>
            <p:cNvPr id="1029" name="Rectangle 5">
              <a:hlinkClick r:id="rId14" tooltip="Wikipedia:Artículos buenos"/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" cy="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pic>
        <p:nvPicPr>
          <p:cNvPr id="1030" name="Picture 6" descr="http://upload.wikimedia.org/wikipedia/commons/thumb/4/41/Personal_computer%2C_exploded_5.svg/325px-Personal_computer%2C_exploded_5.svg.png">
            <a:hlinkClick r:id="rId15"/>
          </p:cNvPr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1071538" y="500042"/>
            <a:ext cx="7000924" cy="3324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 </a:t>
            </a:r>
            <a:r>
              <a:rPr lang="pt-BR" dirty="0" err="1" smtClean="0"/>
              <a:t>Procesamiento</a:t>
            </a:r>
            <a:r>
              <a:rPr lang="pt-BR" dirty="0" smtClean="0"/>
              <a:t>: </a:t>
            </a:r>
            <a:r>
              <a:rPr lang="pt-BR" dirty="0" err="1" smtClean="0"/>
              <a:t>Unidad</a:t>
            </a:r>
            <a:r>
              <a:rPr lang="pt-BR" dirty="0" smtClean="0"/>
              <a:t> Central de </a:t>
            </a:r>
            <a:r>
              <a:rPr lang="pt-BR" dirty="0" err="1" smtClean="0"/>
              <a:t>Proceso</a:t>
            </a:r>
            <a:r>
              <a:rPr lang="pt-BR" dirty="0" smtClean="0"/>
              <a:t> o </a:t>
            </a:r>
            <a:r>
              <a:rPr lang="pt-BR" b="1" dirty="0" smtClean="0">
                <a:hlinkClick r:id="rId2" tooltip="CPU"/>
              </a:rPr>
              <a:t>CPU</a:t>
            </a:r>
            <a:endParaRPr lang="pt-BR" dirty="0" smtClean="0"/>
          </a:p>
          <a:p>
            <a:r>
              <a:rPr lang="pt-BR" dirty="0" smtClean="0"/>
              <a:t>2 </a:t>
            </a:r>
            <a:r>
              <a:rPr lang="pt-BR" dirty="0" err="1" smtClean="0"/>
              <a:t>Almacenamiento</a:t>
            </a:r>
            <a:r>
              <a:rPr lang="pt-BR" dirty="0" smtClean="0"/>
              <a:t>: </a:t>
            </a:r>
            <a:r>
              <a:rPr lang="pt-BR" dirty="0" err="1" smtClean="0">
                <a:hlinkClick r:id="rId3" tooltip="Memoria (informática)"/>
              </a:rPr>
              <a:t>Memorias</a:t>
            </a:r>
            <a:endParaRPr lang="pt-BR" dirty="0" smtClean="0"/>
          </a:p>
          <a:p>
            <a:r>
              <a:rPr lang="pt-BR" dirty="0" smtClean="0"/>
              <a:t>3 Entrada</a:t>
            </a:r>
            <a:r>
              <a:rPr lang="pt-BR" dirty="0" smtClean="0"/>
              <a:t>: </a:t>
            </a:r>
            <a:r>
              <a:rPr lang="pt-BR" dirty="0" smtClean="0">
                <a:hlinkClick r:id="rId4" tooltip="Periférico"/>
              </a:rPr>
              <a:t>Periféricos</a:t>
            </a:r>
            <a:r>
              <a:rPr lang="pt-BR" dirty="0" smtClean="0"/>
              <a:t> de Entrada (</a:t>
            </a:r>
            <a:r>
              <a:rPr lang="pt-BR" b="1" dirty="0" smtClean="0"/>
              <a:t>E</a:t>
            </a:r>
            <a:r>
              <a:rPr lang="pt-BR" dirty="0" smtClean="0"/>
              <a:t>)</a:t>
            </a:r>
          </a:p>
          <a:p>
            <a:r>
              <a:rPr lang="pt-BR" dirty="0" smtClean="0"/>
              <a:t>4 </a:t>
            </a:r>
            <a:r>
              <a:rPr lang="pt-BR" dirty="0" err="1" smtClean="0"/>
              <a:t>Salida</a:t>
            </a:r>
            <a:r>
              <a:rPr lang="pt-BR" dirty="0" smtClean="0"/>
              <a:t>: Periféricos de </a:t>
            </a:r>
            <a:r>
              <a:rPr lang="pt-BR" dirty="0" err="1" smtClean="0"/>
              <a:t>salida</a:t>
            </a:r>
            <a:r>
              <a:rPr lang="pt-BR" dirty="0" smtClean="0"/>
              <a:t> (</a:t>
            </a:r>
            <a:r>
              <a:rPr lang="pt-BR" b="1" dirty="0" smtClean="0"/>
              <a:t>S</a:t>
            </a:r>
            <a:r>
              <a:rPr lang="pt-BR" dirty="0" smtClean="0"/>
              <a:t>)</a:t>
            </a:r>
          </a:p>
          <a:p>
            <a:r>
              <a:rPr lang="pt-BR" dirty="0" smtClean="0"/>
              <a:t>5 Entrada/</a:t>
            </a:r>
            <a:r>
              <a:rPr lang="pt-BR" dirty="0" err="1" smtClean="0"/>
              <a:t>Salida</a:t>
            </a:r>
            <a:r>
              <a:rPr lang="pt-BR" dirty="0" smtClean="0"/>
              <a:t>: Periféricos </a:t>
            </a:r>
            <a:r>
              <a:rPr lang="pt-BR" dirty="0" err="1" smtClean="0"/>
              <a:t>mixtos</a:t>
            </a:r>
            <a:r>
              <a:rPr lang="pt-BR" dirty="0" smtClean="0"/>
              <a:t> (</a:t>
            </a:r>
            <a:r>
              <a:rPr lang="pt-BR" b="1" dirty="0" smtClean="0">
                <a:hlinkClick r:id="rId5" tooltip="Entrada/salida"/>
              </a:rPr>
              <a:t>E/S</a:t>
            </a:r>
            <a:r>
              <a:rPr lang="pt-BR" dirty="0" smtClean="0"/>
              <a:t>)</a:t>
            </a: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TIPOS DE HARDWARE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CPU, siglas en inglés de </a:t>
            </a:r>
            <a:r>
              <a:rPr lang="es-ES" b="1" dirty="0" smtClean="0"/>
              <a:t>U</a:t>
            </a:r>
            <a:r>
              <a:rPr lang="es-ES" dirty="0" smtClean="0"/>
              <a:t>nidad </a:t>
            </a:r>
            <a:r>
              <a:rPr lang="es-ES" b="1" dirty="0" smtClean="0"/>
              <a:t>C</a:t>
            </a:r>
            <a:r>
              <a:rPr lang="es-ES" dirty="0" smtClean="0"/>
              <a:t>entral de </a:t>
            </a:r>
            <a:r>
              <a:rPr lang="es-ES" b="1" dirty="0" smtClean="0"/>
              <a:t>P</a:t>
            </a:r>
            <a:r>
              <a:rPr lang="es-ES" dirty="0" smtClean="0"/>
              <a:t>rocesamiento, es la componente fundamental del computador, encargada de interpretar y ejecutar instrucciones y de procesar datos.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CPU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</a:t>
            </a:r>
            <a:r>
              <a:rPr lang="es-ES" dirty="0" smtClean="0">
                <a:hlinkClick r:id="rId2" tooltip="RAM"/>
              </a:rPr>
              <a:t>RAM</a:t>
            </a:r>
            <a:r>
              <a:rPr lang="es-ES" dirty="0" smtClean="0"/>
              <a:t> es la memoria utilizada en una computadora para el almacenamiento transitorio y de trabajo (no masivo). En la RAM se almacena temporalmente la información, datos y programas que la Unidad de Procesamiento (</a:t>
            </a:r>
            <a:r>
              <a:rPr lang="es-ES" dirty="0" smtClean="0">
                <a:hlinkClick r:id="rId3" tooltip="CPU"/>
              </a:rPr>
              <a:t>CPU</a:t>
            </a:r>
            <a:r>
              <a:rPr lang="es-ES" dirty="0" smtClean="0"/>
              <a:t>) lee, procesa y ejecuta. La memoria RAM es conocida como </a:t>
            </a:r>
            <a:r>
              <a:rPr lang="es-ES" dirty="0" smtClean="0">
                <a:hlinkClick r:id="rId4" tooltip="Memoria principal"/>
              </a:rPr>
              <a:t>Memoria principal</a:t>
            </a:r>
            <a:r>
              <a:rPr lang="es-ES" dirty="0" smtClean="0"/>
              <a:t> de la computadora, también como "Central o de </a:t>
            </a:r>
            <a:r>
              <a:rPr lang="es-ES" dirty="0" smtClean="0"/>
              <a:t>Trabajo”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MEMORIA RAM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Es la presentación más común en computadores modernos (</a:t>
            </a:r>
            <a:r>
              <a:rPr lang="es-ES" dirty="0" smtClean="0">
                <a:hlinkClick r:id="rId2" tooltip="Computador personal"/>
              </a:rPr>
              <a:t>computador personal</a:t>
            </a:r>
            <a:r>
              <a:rPr lang="es-ES" dirty="0" smtClean="0"/>
              <a:t>, </a:t>
            </a:r>
            <a:r>
              <a:rPr lang="es-ES" dirty="0" smtClean="0">
                <a:hlinkClick r:id="rId3" tooltip="Servidor"/>
              </a:rPr>
              <a:t>servidor</a:t>
            </a:r>
            <a:r>
              <a:rPr lang="es-ES" dirty="0" smtClean="0"/>
              <a:t>); son tarjetas de </a:t>
            </a:r>
            <a:r>
              <a:rPr lang="es-ES" dirty="0" smtClean="0">
                <a:hlinkClick r:id="rId4" tooltip="Circuito impreso"/>
              </a:rPr>
              <a:t>circuito impreso</a:t>
            </a:r>
            <a:r>
              <a:rPr lang="es-ES" dirty="0" smtClean="0"/>
              <a:t> que tienen soldados </a:t>
            </a:r>
            <a:r>
              <a:rPr lang="es-ES" dirty="0" smtClean="0">
                <a:hlinkClick r:id="rId5" tooltip="Circuito integrado"/>
              </a:rPr>
              <a:t>circuitos integrados</a:t>
            </a:r>
            <a:r>
              <a:rPr lang="es-ES" dirty="0" smtClean="0"/>
              <a:t> de memoria por una o ambas caras, además de otros elementos, tales como resistencias y capacitores. Esta tarjeta posee una serie de contactos metálicos (con un recubrimiento de oro) que permite hacer la conexión eléctrica con el </a:t>
            </a:r>
            <a:r>
              <a:rPr lang="es-ES" dirty="0" smtClean="0">
                <a:hlinkClick r:id="rId6" tooltip="Bus (informática)"/>
              </a:rPr>
              <a:t>bus de memoria</a:t>
            </a:r>
            <a:r>
              <a:rPr lang="es-ES" dirty="0" smtClean="0"/>
              <a:t> del controlador de memoria en la placa base</a:t>
            </a:r>
            <a:r>
              <a:rPr lang="es-ES" dirty="0" smtClean="0"/>
              <a:t>.</a:t>
            </a: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MEMORIA ROM	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Entre los </a:t>
            </a:r>
            <a:r>
              <a:rPr lang="es-ES" dirty="0" smtClean="0">
                <a:hlinkClick r:id="rId2" tooltip="Periférico"/>
              </a:rPr>
              <a:t>periféricos</a:t>
            </a:r>
            <a:r>
              <a:rPr lang="es-ES" dirty="0" smtClean="0"/>
              <a:t> de entrada se puede mencionar: </a:t>
            </a:r>
            <a:r>
              <a:rPr lang="es-ES" baseline="30000" dirty="0" smtClean="0">
                <a:hlinkClick r:id=""/>
              </a:rPr>
              <a:t>[12]</a:t>
            </a:r>
            <a:r>
              <a:rPr lang="es-ES" dirty="0" smtClean="0"/>
              <a:t> </a:t>
            </a:r>
            <a:r>
              <a:rPr lang="es-ES" dirty="0" smtClean="0">
                <a:hlinkClick r:id="rId3" tooltip="Teclado (informática)"/>
              </a:rPr>
              <a:t>teclado</a:t>
            </a:r>
            <a:r>
              <a:rPr lang="es-ES" dirty="0" smtClean="0"/>
              <a:t>, </a:t>
            </a:r>
            <a:r>
              <a:rPr lang="es-ES" i="1" dirty="0" smtClean="0">
                <a:hlinkClick r:id="rId4" tooltip="Mouse"/>
              </a:rPr>
              <a:t>mouse</a:t>
            </a:r>
            <a:r>
              <a:rPr lang="es-ES" dirty="0" smtClean="0">
                <a:hlinkClick r:id="rId4" tooltip="Mouse"/>
              </a:rPr>
              <a:t> o ratón</a:t>
            </a:r>
            <a:r>
              <a:rPr lang="es-ES" dirty="0" smtClean="0"/>
              <a:t>, </a:t>
            </a:r>
            <a:r>
              <a:rPr lang="es-ES" dirty="0" smtClean="0">
                <a:hlinkClick r:id="rId5" tooltip="Escáner"/>
              </a:rPr>
              <a:t>escáner</a:t>
            </a:r>
            <a:r>
              <a:rPr lang="es-ES" dirty="0" smtClean="0"/>
              <a:t>, </a:t>
            </a:r>
            <a:r>
              <a:rPr lang="es-ES" dirty="0" smtClean="0">
                <a:hlinkClick r:id="rId6" tooltip="Micrófono"/>
              </a:rPr>
              <a:t>micrófono</a:t>
            </a:r>
            <a:r>
              <a:rPr lang="es-ES" dirty="0" smtClean="0"/>
              <a:t>, </a:t>
            </a:r>
            <a:r>
              <a:rPr lang="es-ES" dirty="0" smtClean="0">
                <a:hlinkClick r:id="rId7" tooltip="Cámara web"/>
              </a:rPr>
              <a:t>cámara web</a:t>
            </a:r>
            <a:r>
              <a:rPr lang="es-ES" dirty="0" smtClean="0"/>
              <a:t> , lectores ópticos de código de barras, </a:t>
            </a:r>
            <a:r>
              <a:rPr lang="es-ES" dirty="0" smtClean="0">
                <a:hlinkClick r:id="rId8" tooltip="Palanca de mando"/>
              </a:rPr>
              <a:t>Joystick</a:t>
            </a:r>
            <a:r>
              <a:rPr lang="es-ES" dirty="0" smtClean="0"/>
              <a:t>, lectora de </a:t>
            </a:r>
            <a:r>
              <a:rPr lang="es-ES" dirty="0" smtClean="0">
                <a:hlinkClick r:id="rId9" tooltip="Disco compacto"/>
              </a:rPr>
              <a:t>CD</a:t>
            </a:r>
            <a:r>
              <a:rPr lang="es-ES" dirty="0" smtClean="0"/>
              <a:t> o </a:t>
            </a:r>
            <a:r>
              <a:rPr lang="es-ES" dirty="0" smtClean="0">
                <a:hlinkClick r:id="rId10" tooltip="DVD"/>
              </a:rPr>
              <a:t>DVD</a:t>
            </a:r>
            <a:r>
              <a:rPr lang="es-ES" dirty="0" smtClean="0"/>
              <a:t> (sólo lectoras), placas de adquisición/conversión de datos, etc.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PERIFERICOS DE ENTRADA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Los dispositivos de salida aportan el medio fundamental para exteriorizar y comunicar la información y datos procesados; ya sea al usuario o bien a otra fuente externa, local o remota.</a:t>
            </a:r>
            <a:r>
              <a:rPr lang="es-ES" baseline="30000" dirty="0" smtClean="0">
                <a:hlinkClick r:id=""/>
              </a:rPr>
              <a:t>[13]</a:t>
            </a:r>
            <a:endParaRPr lang="es-ES" dirty="0" smtClean="0"/>
          </a:p>
          <a:p>
            <a:r>
              <a:rPr lang="es-ES" dirty="0" smtClean="0"/>
              <a:t>Los dispositivos más comunes de este grupo son los </a:t>
            </a:r>
            <a:r>
              <a:rPr lang="es-ES" dirty="0" smtClean="0">
                <a:hlinkClick r:id="rId2" tooltip="Monitor"/>
              </a:rPr>
              <a:t>monitores</a:t>
            </a:r>
            <a:r>
              <a:rPr lang="es-ES" dirty="0" smtClean="0"/>
              <a:t> clásicos (no de pantalla táctil), las </a:t>
            </a:r>
            <a:r>
              <a:rPr lang="es-ES" dirty="0" smtClean="0">
                <a:hlinkClick r:id="rId3" tooltip="Impresora"/>
              </a:rPr>
              <a:t>impresoras</a:t>
            </a:r>
            <a:r>
              <a:rPr lang="es-ES" dirty="0" smtClean="0"/>
              <a:t>, y los </a:t>
            </a:r>
            <a:r>
              <a:rPr lang="es-ES" dirty="0" smtClean="0">
                <a:hlinkClick r:id="rId4" tooltip="Altavoces"/>
              </a:rPr>
              <a:t>altavoces</a:t>
            </a:r>
            <a:r>
              <a:rPr lang="es-ES" dirty="0" smtClean="0"/>
              <a:t>.</a:t>
            </a: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PERIFERICOS DE SALIDA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</TotalTime>
  <Words>626</Words>
  <Application>Microsoft Office PowerPoint</Application>
  <PresentationFormat>Presentación en pantalla (4:3)</PresentationFormat>
  <Paragraphs>32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Concurrencia</vt:lpstr>
      <vt:lpstr>COMPUTADORA</vt:lpstr>
      <vt:lpstr>DEFINICION HARDWARE</vt:lpstr>
      <vt:lpstr>Diapositiva 3</vt:lpstr>
      <vt:lpstr>TIPOS DE HARDWARE</vt:lpstr>
      <vt:lpstr>CPU</vt:lpstr>
      <vt:lpstr>MEMORIA RAM</vt:lpstr>
      <vt:lpstr>MEMORIA ROM </vt:lpstr>
      <vt:lpstr>PERIFERICOS DE ENTRADA</vt:lpstr>
      <vt:lpstr>PERIFERICOS DE SALIDA</vt:lpstr>
      <vt:lpstr>PERIFERICOS MIXTOS</vt:lpstr>
      <vt:lpstr>SOFTWARE</vt:lpstr>
      <vt:lpstr>SOFTWARE DE SISTEMA </vt:lpstr>
      <vt:lpstr>SOFTWARE PROGRAMACION</vt:lpstr>
      <vt:lpstr>SOFTWARE DE APLICACION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COMPUTADORA</dc:title>
  <dc:creator>jaker</dc:creator>
  <cp:lastModifiedBy>jaker</cp:lastModifiedBy>
  <cp:revision>2</cp:revision>
  <dcterms:created xsi:type="dcterms:W3CDTF">2009-10-19T15:03:44Z</dcterms:created>
  <dcterms:modified xsi:type="dcterms:W3CDTF">2009-10-19T15:22:09Z</dcterms:modified>
</cp:coreProperties>
</file>