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B46C395-FA45-46B8-9400-D5296FA33F6B}" type="datetimeFigureOut">
              <a:rPr lang="es-ES" smtClean="0"/>
              <a:pPr/>
              <a:t>31/05/2009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BA50B7-47EC-4268-A33D-E1034CCDE3A5}" type="slidenum">
              <a:rPr lang="es-ES" smtClean="0"/>
              <a:pPr/>
              <a:t>‹Nº›</a:t>
            </a:fld>
            <a:endParaRPr lang="es-ES"/>
          </a:p>
        </p:txBody>
      </p:sp>
    </p:spTree>
  </p:cSld>
  <p:clrMapOvr>
    <a:masterClrMapping/>
  </p:clrMapOvr>
  <p:transition>
    <p:cut thruBlk="1"/>
    <p:sndAc>
      <p:stSnd>
        <p:snd r:embed="rId1" name="click.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46C395-FA45-46B8-9400-D5296FA33F6B}" type="datetimeFigureOut">
              <a:rPr lang="es-ES" smtClean="0"/>
              <a:pPr/>
              <a:t>31/05/2009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BA50B7-47EC-4268-A33D-E1034CCDE3A5}" type="slidenum">
              <a:rPr lang="es-ES" smtClean="0"/>
              <a:pPr/>
              <a:t>‹Nº›</a:t>
            </a:fld>
            <a:endParaRPr lang="es-ES"/>
          </a:p>
        </p:txBody>
      </p:sp>
    </p:spTree>
  </p:cSld>
  <p:clrMapOvr>
    <a:masterClrMapping/>
  </p:clrMapOvr>
  <p:transition>
    <p:cut thruBlk="1"/>
    <p:sndAc>
      <p:stSnd>
        <p:snd r:embed="rId1" name="click.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46C395-FA45-46B8-9400-D5296FA33F6B}" type="datetimeFigureOut">
              <a:rPr lang="es-ES" smtClean="0"/>
              <a:pPr/>
              <a:t>31/05/2009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BA50B7-47EC-4268-A33D-E1034CCDE3A5}" type="slidenum">
              <a:rPr lang="es-ES" smtClean="0"/>
              <a:pPr/>
              <a:t>‹Nº›</a:t>
            </a:fld>
            <a:endParaRPr lang="es-ES"/>
          </a:p>
        </p:txBody>
      </p:sp>
    </p:spTree>
  </p:cSld>
  <p:clrMapOvr>
    <a:masterClrMapping/>
  </p:clrMapOvr>
  <p:transition>
    <p:cut thruBlk="1"/>
    <p:sndAc>
      <p:stSnd>
        <p:snd r:embed="rId1" name="click.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B46C395-FA45-46B8-9400-D5296FA33F6B}" type="datetimeFigureOut">
              <a:rPr lang="es-ES" smtClean="0"/>
              <a:pPr/>
              <a:t>31/05/2009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BA50B7-47EC-4268-A33D-E1034CCDE3A5}" type="slidenum">
              <a:rPr lang="es-ES" smtClean="0"/>
              <a:pPr/>
              <a:t>‹Nº›</a:t>
            </a:fld>
            <a:endParaRPr lang="es-ES"/>
          </a:p>
        </p:txBody>
      </p:sp>
    </p:spTree>
  </p:cSld>
  <p:clrMapOvr>
    <a:masterClrMapping/>
  </p:clrMapOvr>
  <p:transition>
    <p:cut thruBlk="1"/>
    <p:sndAc>
      <p:stSnd>
        <p:snd r:embed="rId1" name="click.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B46C395-FA45-46B8-9400-D5296FA33F6B}" type="datetimeFigureOut">
              <a:rPr lang="es-ES" smtClean="0"/>
              <a:pPr/>
              <a:t>31/05/2009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6BBA50B7-47EC-4268-A33D-E1034CCDE3A5}" type="slidenum">
              <a:rPr lang="es-ES" smtClean="0"/>
              <a:pPr/>
              <a:t>‹Nº›</a:t>
            </a:fld>
            <a:endParaRPr lang="es-ES"/>
          </a:p>
        </p:txBody>
      </p:sp>
    </p:spTree>
  </p:cSld>
  <p:clrMapOvr>
    <a:masterClrMapping/>
  </p:clrMapOvr>
  <p:transition>
    <p:cut thruBlk="1"/>
    <p:sndAc>
      <p:stSnd>
        <p:snd r:embed="rId1" name="click.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B46C395-FA45-46B8-9400-D5296FA33F6B}" type="datetimeFigureOut">
              <a:rPr lang="es-ES" smtClean="0"/>
              <a:pPr/>
              <a:t>31/05/2009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BBA50B7-47EC-4268-A33D-E1034CCDE3A5}" type="slidenum">
              <a:rPr lang="es-ES" smtClean="0"/>
              <a:pPr/>
              <a:t>‹Nº›</a:t>
            </a:fld>
            <a:endParaRPr lang="es-ES"/>
          </a:p>
        </p:txBody>
      </p:sp>
    </p:spTree>
  </p:cSld>
  <p:clrMapOvr>
    <a:masterClrMapping/>
  </p:clrMapOvr>
  <p:transition>
    <p:cut thruBlk="1"/>
    <p:sndAc>
      <p:stSnd>
        <p:snd r:embed="rId1" name="click.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B46C395-FA45-46B8-9400-D5296FA33F6B}" type="datetimeFigureOut">
              <a:rPr lang="es-ES" smtClean="0"/>
              <a:pPr/>
              <a:t>31/05/2009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6BBA50B7-47EC-4268-A33D-E1034CCDE3A5}" type="slidenum">
              <a:rPr lang="es-ES" smtClean="0"/>
              <a:pPr/>
              <a:t>‹Nº›</a:t>
            </a:fld>
            <a:endParaRPr lang="es-ES"/>
          </a:p>
        </p:txBody>
      </p:sp>
    </p:spTree>
  </p:cSld>
  <p:clrMapOvr>
    <a:masterClrMapping/>
  </p:clrMapOvr>
  <p:transition>
    <p:cut thruBlk="1"/>
    <p:sndAc>
      <p:stSnd>
        <p:snd r:embed="rId1" name="click.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B46C395-FA45-46B8-9400-D5296FA33F6B}" type="datetimeFigureOut">
              <a:rPr lang="es-ES" smtClean="0"/>
              <a:pPr/>
              <a:t>31/05/2009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6BBA50B7-47EC-4268-A33D-E1034CCDE3A5}" type="slidenum">
              <a:rPr lang="es-ES" smtClean="0"/>
              <a:pPr/>
              <a:t>‹Nº›</a:t>
            </a:fld>
            <a:endParaRPr lang="es-ES"/>
          </a:p>
        </p:txBody>
      </p:sp>
    </p:spTree>
  </p:cSld>
  <p:clrMapOvr>
    <a:masterClrMapping/>
  </p:clrMapOvr>
  <p:transition>
    <p:cut thruBlk="1"/>
    <p:sndAc>
      <p:stSnd>
        <p:snd r:embed="rId1" name="click.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B46C395-FA45-46B8-9400-D5296FA33F6B}" type="datetimeFigureOut">
              <a:rPr lang="es-ES" smtClean="0"/>
              <a:pPr/>
              <a:t>31/05/2009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6BBA50B7-47EC-4268-A33D-E1034CCDE3A5}" type="slidenum">
              <a:rPr lang="es-ES" smtClean="0"/>
              <a:pPr/>
              <a:t>‹Nº›</a:t>
            </a:fld>
            <a:endParaRPr lang="es-ES"/>
          </a:p>
        </p:txBody>
      </p:sp>
    </p:spTree>
  </p:cSld>
  <p:clrMapOvr>
    <a:masterClrMapping/>
  </p:clrMapOvr>
  <p:transition>
    <p:cut thruBlk="1"/>
    <p:sndAc>
      <p:stSnd>
        <p:snd r:embed="rId1" name="click.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B46C395-FA45-46B8-9400-D5296FA33F6B}" type="datetimeFigureOut">
              <a:rPr lang="es-ES" smtClean="0"/>
              <a:pPr/>
              <a:t>31/05/2009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BBA50B7-47EC-4268-A33D-E1034CCDE3A5}" type="slidenum">
              <a:rPr lang="es-ES" smtClean="0"/>
              <a:pPr/>
              <a:t>‹Nº›</a:t>
            </a:fld>
            <a:endParaRPr lang="es-ES"/>
          </a:p>
        </p:txBody>
      </p:sp>
    </p:spTree>
  </p:cSld>
  <p:clrMapOvr>
    <a:masterClrMapping/>
  </p:clrMapOvr>
  <p:transition>
    <p:cut thruBlk="1"/>
    <p:sndAc>
      <p:stSnd>
        <p:snd r:embed="rId1" name="click.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B46C395-FA45-46B8-9400-D5296FA33F6B}" type="datetimeFigureOut">
              <a:rPr lang="es-ES" smtClean="0"/>
              <a:pPr/>
              <a:t>31/05/2009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6BBA50B7-47EC-4268-A33D-E1034CCDE3A5}" type="slidenum">
              <a:rPr lang="es-ES" smtClean="0"/>
              <a:pPr/>
              <a:t>‹Nº›</a:t>
            </a:fld>
            <a:endParaRPr lang="es-ES"/>
          </a:p>
        </p:txBody>
      </p:sp>
    </p:spTree>
  </p:cSld>
  <p:clrMapOvr>
    <a:masterClrMapping/>
  </p:clrMapOvr>
  <p:transition>
    <p:cut thruBlk="1"/>
    <p:sndAc>
      <p:stSnd>
        <p:snd r:embed="rId1" name="click.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6C395-FA45-46B8-9400-D5296FA33F6B}" type="datetimeFigureOut">
              <a:rPr lang="es-ES" smtClean="0"/>
              <a:pPr/>
              <a:t>31/05/2009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BA50B7-47EC-4268-A33D-E1034CCDE3A5}"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cut thruBlk="1"/>
    <p:sndAc>
      <p:stSnd>
        <p:snd r:embed="rId13" name="click.wav" builtIn="1"/>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285720" y="2357430"/>
            <a:ext cx="8372476" cy="1928826"/>
          </a:xfrm>
        </p:spPr>
        <p:txBody>
          <a:bodyPr/>
          <a:lstStyle/>
          <a:p>
            <a:r>
              <a:rPr lang="es-ES" dirty="0" smtClean="0"/>
              <a:t>Principios de termodinámica</a:t>
            </a:r>
            <a:endParaRPr lang="es-ES" dirty="0"/>
          </a:p>
        </p:txBody>
      </p:sp>
      <p:sp>
        <p:nvSpPr>
          <p:cNvPr id="5" name="4 Rectángulo"/>
          <p:cNvSpPr/>
          <p:nvPr/>
        </p:nvSpPr>
        <p:spPr>
          <a:xfrm>
            <a:off x="428596" y="6000768"/>
            <a:ext cx="8429684" cy="285752"/>
          </a:xfrm>
          <a:prstGeom prst="rect">
            <a:avLst/>
          </a:prstGeom>
          <a:solidFill>
            <a:schemeClr val="accent1">
              <a:lumMod val="60000"/>
              <a:lumOff val="40000"/>
            </a:schemeClr>
          </a:solidFill>
          <a:ln>
            <a:solidFill>
              <a:srgbClr val="92D05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Nube"/>
          <p:cNvSpPr/>
          <p:nvPr/>
        </p:nvSpPr>
        <p:spPr>
          <a:xfrm>
            <a:off x="1928794" y="1071546"/>
            <a:ext cx="5643602" cy="1500198"/>
          </a:xfrm>
          <a:prstGeom prst="cloud">
            <a:avLst/>
          </a:prstGeom>
          <a:solidFill>
            <a:srgbClr val="00B0F0"/>
          </a:solidFill>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ransition>
    <p:cut thruBlk="1"/>
    <p:sndAc>
      <p:stSnd>
        <p:snd r:embed="rId2" name="click.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798496"/>
          </a:xfrm>
        </p:spPr>
        <p:txBody>
          <a:bodyPr>
            <a:normAutofit/>
          </a:bodyPr>
          <a:lstStyle/>
          <a:p>
            <a:r>
              <a:rPr lang="es-ES" sz="3600" dirty="0" smtClean="0"/>
              <a:t>Primera ley</a:t>
            </a:r>
            <a:endParaRPr lang="es-ES" sz="3600" dirty="0"/>
          </a:p>
        </p:txBody>
      </p:sp>
      <p:sp>
        <p:nvSpPr>
          <p:cNvPr id="3" name="2 Subtítulo"/>
          <p:cNvSpPr>
            <a:spLocks noGrp="1"/>
          </p:cNvSpPr>
          <p:nvPr>
            <p:ph idx="1"/>
          </p:nvPr>
        </p:nvSpPr>
        <p:spPr>
          <a:xfrm>
            <a:off x="3929058" y="1142985"/>
            <a:ext cx="4929222" cy="4500594"/>
          </a:xfrm>
        </p:spPr>
        <p:txBody>
          <a:bodyPr>
            <a:normAutofit fontScale="92500" lnSpcReduction="10000"/>
          </a:bodyPr>
          <a:lstStyle/>
          <a:p>
            <a:pPr algn="l"/>
            <a:r>
              <a:rPr lang="es-ES" sz="2600" dirty="0" smtClean="0">
                <a:solidFill>
                  <a:schemeClr val="tx1"/>
                </a:solidFill>
              </a:rPr>
              <a:t>También conocido como principio de conservación de la energía para la termodinámica, establece que si se realiza trabajo sobre un sistema o bien éste intercambia calor con otro, la energía interna del sistema cambiará. Visto de otra forma, esta ley permite definir el calor como la energía necesaria que debe intercambiar el sistema para compensar las diferencias entre trabajo y energía interna. Fue propuesta por Antoine Lavoisier.</a:t>
            </a:r>
          </a:p>
          <a:p>
            <a:endParaRPr lang="es-ES" dirty="0"/>
          </a:p>
        </p:txBody>
      </p:sp>
      <p:sp>
        <p:nvSpPr>
          <p:cNvPr id="4" name="3 Marcador de texto"/>
          <p:cNvSpPr>
            <a:spLocks noGrp="1"/>
          </p:cNvSpPr>
          <p:nvPr>
            <p:ph type="body" sz="half" idx="2"/>
          </p:nvPr>
        </p:nvSpPr>
        <p:spPr/>
        <p:txBody>
          <a:bodyPr/>
          <a:lstStyle/>
          <a:p>
            <a:endParaRPr lang="es-ES" dirty="0"/>
          </a:p>
        </p:txBody>
      </p:sp>
      <p:pic>
        <p:nvPicPr>
          <p:cNvPr id="5" name="4 Imagen" descr="http://xavianet.files.wordpress.com/2007/07/grafico-solar-termodinamica.png"/>
          <p:cNvPicPr/>
          <p:nvPr/>
        </p:nvPicPr>
        <p:blipFill>
          <a:blip r:embed="rId3"/>
          <a:srcRect/>
          <a:stretch>
            <a:fillRect/>
          </a:stretch>
        </p:blipFill>
        <p:spPr bwMode="auto">
          <a:xfrm>
            <a:off x="214282" y="1357298"/>
            <a:ext cx="3571900" cy="4857784"/>
          </a:xfrm>
          <a:prstGeom prst="rect">
            <a:avLst/>
          </a:prstGeom>
          <a:noFill/>
          <a:ln w="9525">
            <a:noFill/>
            <a:miter lim="800000"/>
            <a:headEnd/>
            <a:tailEnd/>
          </a:ln>
        </p:spPr>
      </p:pic>
    </p:spTree>
  </p:cSld>
  <p:clrMapOvr>
    <a:masterClrMapping/>
  </p:clrMapOvr>
  <p:transition>
    <p:cut thruBlk="1"/>
    <p:sndAc>
      <p:stSnd>
        <p:snd r:embed="rId2" name="click.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54692"/>
          </a:xfrm>
        </p:spPr>
        <p:txBody>
          <a:bodyPr>
            <a:normAutofit/>
          </a:bodyPr>
          <a:lstStyle/>
          <a:p>
            <a:pPr algn="l"/>
            <a:r>
              <a:rPr lang="es-ES" sz="2800" dirty="0" smtClean="0"/>
              <a:t>La ecuación general de la conservación de la energía es la siguiente:</a:t>
            </a:r>
            <a:br>
              <a:rPr lang="es-ES" sz="2800" dirty="0" smtClean="0"/>
            </a:br>
            <a:r>
              <a:rPr lang="es-ES" sz="2800" dirty="0" smtClean="0"/>
              <a:t/>
            </a:r>
            <a:br>
              <a:rPr lang="es-ES" sz="2800" dirty="0" smtClean="0"/>
            </a:br>
            <a:r>
              <a:rPr lang="es-ES" sz="2800" i="1" dirty="0" err="1" smtClean="0"/>
              <a:t>E</a:t>
            </a:r>
            <a:r>
              <a:rPr lang="es-ES" sz="2800" i="1" baseline="-25000" dirty="0" err="1" smtClean="0"/>
              <a:t>entra</a:t>
            </a:r>
            <a:r>
              <a:rPr lang="es-ES" sz="2800" dirty="0" smtClean="0"/>
              <a:t> − </a:t>
            </a:r>
            <a:r>
              <a:rPr lang="es-ES" sz="2800" i="1" dirty="0" err="1" smtClean="0"/>
              <a:t>E</a:t>
            </a:r>
            <a:r>
              <a:rPr lang="es-ES" sz="2800" i="1" baseline="-25000" dirty="0" err="1" smtClean="0"/>
              <a:t>sale</a:t>
            </a:r>
            <a:r>
              <a:rPr lang="es-ES" sz="2800" dirty="0" smtClean="0"/>
              <a:t> = </a:t>
            </a:r>
            <a:r>
              <a:rPr lang="es-ES" sz="2800" dirty="0" err="1" smtClean="0"/>
              <a:t>Δ</a:t>
            </a:r>
            <a:r>
              <a:rPr lang="es-ES" sz="2800" i="1" dirty="0" err="1" smtClean="0"/>
              <a:t>E</a:t>
            </a:r>
            <a:r>
              <a:rPr lang="es-ES" sz="2800" i="1" baseline="-25000" dirty="0" err="1" smtClean="0"/>
              <a:t>sistema</a:t>
            </a:r>
            <a:r>
              <a:rPr lang="es-ES" sz="2800" dirty="0" smtClean="0"/>
              <a:t> </a:t>
            </a:r>
            <a:br>
              <a:rPr lang="es-ES" sz="2800" dirty="0" smtClean="0"/>
            </a:br>
            <a:r>
              <a:rPr lang="es-ES" sz="2800" dirty="0"/>
              <a:t/>
            </a:r>
            <a:br>
              <a:rPr lang="es-ES" sz="2800" dirty="0"/>
            </a:br>
            <a:r>
              <a:rPr lang="es-ES" sz="2800" dirty="0" smtClean="0"/>
              <a:t>Que aplicada a la termodinámica teniendo en cuenta el criterio de signos termodinámico, queda de la forma:</a:t>
            </a:r>
            <a:br>
              <a:rPr lang="es-ES" sz="2800" dirty="0" smtClean="0"/>
            </a:br>
            <a:endParaRPr lang="es-ES" sz="2800" dirty="0"/>
          </a:p>
        </p:txBody>
      </p:sp>
      <p:pic>
        <p:nvPicPr>
          <p:cNvPr id="3" name="2 Imagen" descr=" \ Q = \Delta U + \ W "/>
          <p:cNvPicPr/>
          <p:nvPr/>
        </p:nvPicPr>
        <p:blipFill>
          <a:blip r:embed="rId3"/>
          <a:srcRect/>
          <a:stretch>
            <a:fillRect/>
          </a:stretch>
        </p:blipFill>
        <p:spPr bwMode="auto">
          <a:xfrm>
            <a:off x="785786" y="4786322"/>
            <a:ext cx="1857388" cy="785818"/>
          </a:xfrm>
          <a:prstGeom prst="rect">
            <a:avLst/>
          </a:prstGeom>
          <a:noFill/>
          <a:ln w="9525">
            <a:noFill/>
            <a:miter lim="800000"/>
            <a:headEnd/>
            <a:tailEnd/>
          </a:ln>
        </p:spPr>
      </p:pic>
    </p:spTree>
  </p:cSld>
  <p:clrMapOvr>
    <a:masterClrMapping/>
  </p:clrMapOvr>
  <p:transition>
    <p:cut thruBlk="1"/>
    <p:sndAc>
      <p:stSnd>
        <p:snd r:embed="rId2" name="click.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869934"/>
          </a:xfrm>
        </p:spPr>
        <p:txBody>
          <a:bodyPr>
            <a:normAutofit/>
          </a:bodyPr>
          <a:lstStyle/>
          <a:p>
            <a:r>
              <a:rPr lang="es-ES" sz="3600" dirty="0" smtClean="0"/>
              <a:t>Segunda ley</a:t>
            </a:r>
            <a:endParaRPr lang="es-ES" sz="3600" dirty="0"/>
          </a:p>
        </p:txBody>
      </p:sp>
      <p:sp>
        <p:nvSpPr>
          <p:cNvPr id="3" name="2 Subtítulo"/>
          <p:cNvSpPr>
            <a:spLocks noGrp="1"/>
          </p:cNvSpPr>
          <p:nvPr>
            <p:ph idx="1"/>
          </p:nvPr>
        </p:nvSpPr>
        <p:spPr>
          <a:xfrm>
            <a:off x="4357686" y="1357298"/>
            <a:ext cx="4572032" cy="5000659"/>
          </a:xfrm>
        </p:spPr>
        <p:txBody>
          <a:bodyPr>
            <a:normAutofit fontScale="92500" lnSpcReduction="20000"/>
          </a:bodyPr>
          <a:lstStyle/>
          <a:p>
            <a:pPr algn="l"/>
            <a:r>
              <a:rPr lang="es-ES" sz="2400" dirty="0" smtClean="0">
                <a:solidFill>
                  <a:schemeClr val="tx1"/>
                </a:solidFill>
              </a:rPr>
              <a:t>Esta ley regula la dirección en la que deben llevarse a cabo los procesos termodinámicos  y,  por lo tanto, la imposibilidad de que ocurran en el sentido contrario (por ejemplo, que una mancha de tinta dispersada en el agua pueda volver a concentrarse en un pequeño volumen). También establece, en algunos casos, la imposibilidad de convertir completamente toda la energía de un tipo en otro sin pérdidas. De esta forma, La Segunda ley impone restricciones para las transferencias de energía que hipotéticamente pudieran llevarse a cabo teniendo en cuenta sólo el Primer Principio. </a:t>
            </a:r>
            <a:endParaRPr lang="es-ES" sz="2400" dirty="0">
              <a:solidFill>
                <a:schemeClr val="tx1"/>
              </a:solidFill>
            </a:endParaRPr>
          </a:p>
        </p:txBody>
      </p:sp>
      <p:sp>
        <p:nvSpPr>
          <p:cNvPr id="4" name="3 Marcador de texto"/>
          <p:cNvSpPr>
            <a:spLocks noGrp="1"/>
          </p:cNvSpPr>
          <p:nvPr>
            <p:ph type="body" sz="half" idx="2"/>
          </p:nvPr>
        </p:nvSpPr>
        <p:spPr>
          <a:xfrm>
            <a:off x="457200" y="1435100"/>
            <a:ext cx="3614734" cy="4691063"/>
          </a:xfrm>
        </p:spPr>
        <p:txBody>
          <a:bodyPr/>
          <a:lstStyle/>
          <a:p>
            <a:endParaRPr lang="es-ES" dirty="0"/>
          </a:p>
        </p:txBody>
      </p:sp>
      <p:pic>
        <p:nvPicPr>
          <p:cNvPr id="5" name="4 Imagen" descr="http://www.webconferencia.net/members/eluchi-albums-mis-idolas-picture5405-oceano.jpg"/>
          <p:cNvPicPr/>
          <p:nvPr/>
        </p:nvPicPr>
        <p:blipFill>
          <a:blip r:embed="rId3"/>
          <a:srcRect/>
          <a:stretch>
            <a:fillRect/>
          </a:stretch>
        </p:blipFill>
        <p:spPr bwMode="auto">
          <a:xfrm>
            <a:off x="285720" y="1428736"/>
            <a:ext cx="3950172" cy="4643470"/>
          </a:xfrm>
          <a:prstGeom prst="rect">
            <a:avLst/>
          </a:prstGeom>
          <a:noFill/>
          <a:ln w="9525">
            <a:noFill/>
            <a:miter lim="800000"/>
            <a:headEnd/>
            <a:tailEnd/>
          </a:ln>
        </p:spPr>
      </p:pic>
    </p:spTree>
  </p:cSld>
  <p:clrMapOvr>
    <a:masterClrMapping/>
  </p:clrMapOvr>
  <p:transition>
    <p:cut thruBlk="1"/>
    <p:sndAc>
      <p:stSnd>
        <p:snd r:embed="rId2" name="click.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1071546"/>
            <a:ext cx="8229600" cy="5154626"/>
          </a:xfrm>
        </p:spPr>
        <p:txBody>
          <a:bodyPr>
            <a:normAutofit fontScale="90000"/>
          </a:bodyPr>
          <a:lstStyle/>
          <a:p>
            <a:pPr algn="l"/>
            <a:r>
              <a:rPr lang="es-ES" sz="3100" dirty="0" smtClean="0"/>
              <a:t>Esta ley apoya todo su contenido aceptando la existencia de una magnitud física llamada entropía tal que, para un sistema aislado (que no intercambia materia ni energía con su entorno), la variación de la entropía siempre debe ser mayor que cero.</a:t>
            </a:r>
            <a:br>
              <a:rPr lang="es-ES" sz="3100" dirty="0" smtClean="0"/>
            </a:br>
            <a:r>
              <a:rPr lang="es-ES" sz="3100" dirty="0" smtClean="0"/>
              <a:t>Debido a esta ley también se tiene que el flujo espontáneo de calor siempre es unidireccional, desde los cuerpos a temperatura más alta a aquellos de temperatura más baja.</a:t>
            </a:r>
            <a:r>
              <a:rPr lang="es-ES" dirty="0" smtClean="0"/>
              <a:t/>
            </a:r>
            <a:br>
              <a:rPr lang="es-ES" dirty="0" smtClean="0"/>
            </a:br>
            <a:endParaRPr lang="es-ES" dirty="0"/>
          </a:p>
        </p:txBody>
      </p:sp>
    </p:spTree>
  </p:cSld>
  <p:clrMapOvr>
    <a:masterClrMapping/>
  </p:clrMapOvr>
  <p:transition>
    <p:cut thruBlk="1"/>
    <p:sndAc>
      <p:stSnd>
        <p:snd r:embed="rId2" name="click.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4348" y="500042"/>
            <a:ext cx="7772400" cy="857257"/>
          </a:xfrm>
        </p:spPr>
        <p:txBody>
          <a:bodyPr>
            <a:normAutofit/>
          </a:bodyPr>
          <a:lstStyle/>
          <a:p>
            <a:r>
              <a:rPr lang="es-ES" dirty="0" smtClean="0"/>
              <a:t>Tercer principio</a:t>
            </a:r>
            <a:endParaRPr lang="es-ES" dirty="0"/>
          </a:p>
        </p:txBody>
      </p:sp>
      <p:sp>
        <p:nvSpPr>
          <p:cNvPr id="3" name="2 Subtítulo"/>
          <p:cNvSpPr>
            <a:spLocks noGrp="1"/>
          </p:cNvSpPr>
          <p:nvPr>
            <p:ph type="subTitle" idx="1"/>
          </p:nvPr>
        </p:nvSpPr>
        <p:spPr>
          <a:xfrm>
            <a:off x="571472" y="2000240"/>
            <a:ext cx="7915308" cy="4643470"/>
          </a:xfrm>
        </p:spPr>
        <p:txBody>
          <a:bodyPr>
            <a:normAutofit/>
          </a:bodyPr>
          <a:lstStyle/>
          <a:p>
            <a:pPr algn="l"/>
            <a:r>
              <a:rPr lang="es-ES" sz="2400" dirty="0" smtClean="0">
                <a:solidFill>
                  <a:schemeClr val="tx1"/>
                </a:solidFill>
              </a:rPr>
              <a:t>La Tercera de las leyes de la termodinámica, propuesto por Walther Nernst, afirma que es imposible alcanzar una temperatura igual al cero absoluto mediante un número finito de procesos físicos. Puede formularse también como que a medida que un sistema dado se aproxima al cero absoluto, su entropía tiende a un valor constante específico. La entropía de los sólidos cristalinos puros puede considerarse cero bajo temperaturas iguales al cero absoluto. No es una noción exigida por la Termodinámica clásica, así que es probablemente inapropiado tratarlo de “ley”.</a:t>
            </a:r>
          </a:p>
          <a:p>
            <a:endParaRPr lang="es-ES" dirty="0"/>
          </a:p>
        </p:txBody>
      </p:sp>
    </p:spTree>
  </p:cSld>
  <p:clrMapOvr>
    <a:masterClrMapping/>
  </p:clrMapOvr>
  <p:transition>
    <p:cut thruBlk="1"/>
    <p:sndAc>
      <p:stSnd>
        <p:snd r:embed="rId2" name="click.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273050"/>
            <a:ext cx="3008313" cy="869934"/>
          </a:xfrm>
        </p:spPr>
        <p:txBody>
          <a:bodyPr>
            <a:normAutofit/>
          </a:bodyPr>
          <a:lstStyle/>
          <a:p>
            <a:r>
              <a:rPr lang="es-ES" sz="3200" dirty="0" smtClean="0"/>
              <a:t>Ley cero</a:t>
            </a:r>
            <a:endParaRPr lang="es-ES" sz="3200" dirty="0"/>
          </a:p>
        </p:txBody>
      </p:sp>
      <p:sp>
        <p:nvSpPr>
          <p:cNvPr id="4" name="3 Subtítulo"/>
          <p:cNvSpPr>
            <a:spLocks noGrp="1"/>
          </p:cNvSpPr>
          <p:nvPr>
            <p:ph idx="1"/>
          </p:nvPr>
        </p:nvSpPr>
        <p:spPr>
          <a:xfrm>
            <a:off x="4000496" y="1428736"/>
            <a:ext cx="4686304" cy="4929222"/>
          </a:xfrm>
        </p:spPr>
        <p:txBody>
          <a:bodyPr>
            <a:normAutofit fontScale="92500" lnSpcReduction="10000"/>
          </a:bodyPr>
          <a:lstStyle/>
          <a:p>
            <a:pPr algn="l"/>
            <a:r>
              <a:rPr lang="es-ES" sz="2600" dirty="0" smtClean="0">
                <a:solidFill>
                  <a:schemeClr val="tx1"/>
                </a:solidFill>
              </a:rPr>
              <a:t>El equilibrio termodinámico de un sistema se define como la condición del mismo en el cual las variables empíricas usadas para definir un estado del sistema (presión, volumen, campo eléctrico, polarización, magnetización, tensión lineal, tensión superficial, entre otras) no son dependientes del tiempo. A dichas variables empíricas (experimentales) de un sistema se les conoce como coordenadas termodinámicas del sistema.</a:t>
            </a:r>
          </a:p>
          <a:p>
            <a:endParaRPr lang="es-ES" dirty="0"/>
          </a:p>
        </p:txBody>
      </p:sp>
      <p:sp>
        <p:nvSpPr>
          <p:cNvPr id="5" name="4 Marcador de texto"/>
          <p:cNvSpPr>
            <a:spLocks noGrp="1"/>
          </p:cNvSpPr>
          <p:nvPr>
            <p:ph type="body" sz="half" idx="2"/>
          </p:nvPr>
        </p:nvSpPr>
        <p:spPr>
          <a:xfrm>
            <a:off x="428596" y="1643050"/>
            <a:ext cx="3500462" cy="4714908"/>
          </a:xfrm>
        </p:spPr>
        <p:txBody>
          <a:bodyPr/>
          <a:lstStyle/>
          <a:p>
            <a:endParaRPr lang="es-ES" dirty="0"/>
          </a:p>
        </p:txBody>
      </p:sp>
      <p:pic>
        <p:nvPicPr>
          <p:cNvPr id="6" name="5 Imagen" descr="http://bibliotecadigital.ilce.edu.mx/sites/educa/libros/desierto/imgs/71.jpg"/>
          <p:cNvPicPr/>
          <p:nvPr/>
        </p:nvPicPr>
        <p:blipFill>
          <a:blip r:embed="rId3"/>
          <a:srcRect/>
          <a:stretch>
            <a:fillRect/>
          </a:stretch>
        </p:blipFill>
        <p:spPr bwMode="auto">
          <a:xfrm>
            <a:off x="357158" y="1500174"/>
            <a:ext cx="3786214" cy="4929222"/>
          </a:xfrm>
          <a:prstGeom prst="rect">
            <a:avLst/>
          </a:prstGeom>
          <a:noFill/>
          <a:ln w="9525">
            <a:noFill/>
            <a:miter lim="800000"/>
            <a:headEnd/>
            <a:tailEnd/>
          </a:ln>
        </p:spPr>
      </p:pic>
    </p:spTree>
  </p:cSld>
  <p:clrMapOvr>
    <a:masterClrMapping/>
  </p:clrMapOvr>
  <p:transition>
    <p:cut thruBlk="1"/>
    <p:sndAc>
      <p:stSnd>
        <p:snd r:embed="rId2" name="click.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1500174"/>
            <a:ext cx="8572560" cy="4500594"/>
          </a:xfrm>
        </p:spPr>
        <p:txBody>
          <a:bodyPr>
            <a:normAutofit/>
          </a:bodyPr>
          <a:lstStyle/>
          <a:p>
            <a:pPr algn="l"/>
            <a:r>
              <a:rPr lang="es-ES" sz="2800" dirty="0" smtClean="0"/>
              <a:t>A este principio se le llama del equilibrio termodinámico. Si dos sistemas A y B están en equilibrio termodinámico, y B está en equilibrio termodinámico con un tercer sistema C, entonces A y C están a su vez en equilibrio termodinámico. Este principio es fundamental, aun siendo ampliamente aceptado, no fue formulado formalmente hasta después de haberse enunciado las otras tres leyes. De ahí que recibe la posición 0</a:t>
            </a:r>
            <a:r>
              <a:rPr lang="es-ES" dirty="0" smtClean="0"/>
              <a:t>.</a:t>
            </a:r>
            <a:br>
              <a:rPr lang="es-ES" dirty="0" smtClean="0"/>
            </a:br>
            <a:endParaRPr lang="es-ES" dirty="0"/>
          </a:p>
        </p:txBody>
      </p:sp>
    </p:spTree>
  </p:cSld>
  <p:clrMapOvr>
    <a:masterClrMapping/>
  </p:clrMapOvr>
  <p:transition>
    <p:cut thruBlk="1"/>
    <p:sndAc>
      <p:stSnd>
        <p:snd r:embed="rId2" name="click.wav" builtIn="1"/>
      </p:stSnd>
    </p:sndAc>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490</Words>
  <Application>Microsoft Office PowerPoint</Application>
  <PresentationFormat>Presentación en pantalla (4:3)</PresentationFormat>
  <Paragraphs>12</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Principios de termodinámica</vt:lpstr>
      <vt:lpstr>Primera ley</vt:lpstr>
      <vt:lpstr>La ecuación general de la conservación de la energía es la siguiente:  Eentra − Esale = ΔEsistema   Que aplicada a la termodinámica teniendo en cuenta el criterio de signos termodinámico, queda de la forma: </vt:lpstr>
      <vt:lpstr>Segunda ley</vt:lpstr>
      <vt:lpstr>Esta ley apoya todo su contenido aceptando la existencia de una magnitud física llamada entropía tal que, para un sistema aislado (que no intercambia materia ni energía con su entorno), la variación de la entropía siempre debe ser mayor que cero. Debido a esta ley también se tiene que el flujo espontáneo de calor siempre es unidireccional, desde los cuerpos a temperatura más alta a aquellos de temperatura más baja. </vt:lpstr>
      <vt:lpstr>Tercer principio</vt:lpstr>
      <vt:lpstr>Ley cero</vt:lpstr>
      <vt:lpstr>A este principio se le llama del equilibrio termodinámico. Si dos sistemas A y B están en equilibrio termodinámico, y B está en equilibrio termodinámico con un tercer sistema C, entonces A y C están a su vez en equilibrio termodinámico. Este principio es fundamental, aun siendo ampliamente aceptado, no fue formulado formalmente hasta después de haberse enunciado las otras tres leyes. De ahí que recibe la posición 0.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Principios de termodinámica</dc:title>
  <dc:creator>N</dc:creator>
  <cp:lastModifiedBy>N</cp:lastModifiedBy>
  <cp:revision>4</cp:revision>
  <dcterms:created xsi:type="dcterms:W3CDTF">2009-04-29T00:40:22Z</dcterms:created>
  <dcterms:modified xsi:type="dcterms:W3CDTF">2009-05-31T17:56:47Z</dcterms:modified>
</cp:coreProperties>
</file>