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36B3C38-EFEE-485E-AF62-DD4991C4AD7C}" type="datetimeFigureOut">
              <a:rPr lang="es-ES" smtClean="0"/>
              <a:t>27/05/2009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13C5EEB-2299-4132-9FE8-97120B9C3EB3}" type="slidenum">
              <a:rPr lang="es-ES" smtClean="0"/>
              <a:t>‹Nº›</a:t>
            </a:fld>
            <a:endParaRPr lang="es-ES" dirty="0"/>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8100000" scaled="1"/>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6B3C38-EFEE-485E-AF62-DD4991C4AD7C}" type="datetimeFigureOut">
              <a:rPr lang="es-ES" smtClean="0"/>
              <a:t>27/05/2009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C5EEB-2299-4132-9FE8-97120B9C3EB3}" type="slidenum">
              <a:rPr lang="es-ES" smtClean="0"/>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co/imgres?imgurl=http://www.unav.es/tecnun/psicologia/basesbiologicas/estructura_neurona.jpg&amp;imgrefurl=http://www.unav.es/tecnun/psicologia/basesbiologicas/default.html&amp;h=910&amp;w=720&amp;sz=608&amp;tbnid=W4wpQ4kDsv9IMM::&amp;tbnh=147&amp;tbnw=116&amp;prev=/images%3Fq%3Dneurona&amp;hl=es&amp;usg=__iCgrh_I6kqAkTz9LXG5cexlW4Vc=&amp;ei=uy4dSs3OIdaptgel-YGXDQ&amp;sa=X&amp;oi=image_result&amp;resnum=7&amp;ct=image"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google.com.co/imgres?imgurl=http://matragut.files.wordpress.com/2009/03/neurona2.jpg&amp;imgrefurl=http://matragut.wordpress.com/2009/03/18/neuronas/&amp;usg=__EtXSwEmp9tBGxW_9Q4KpJTY_a6E=&amp;h=737&amp;w=472&amp;sz=18&amp;hl=es&amp;start=2&amp;um=1&amp;tbnid=BGDd0L1TPBxZ_M:&amp;tbnh=141&amp;tbnw=90&amp;prev=/images%3Fq%3Dneurona%26hl%3Des%26rlz%3D1W1RNWN_es%26sa%3DX%26um%3D1"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images.google.com.co/imgres?imgurl=http://softwarelibre.unsa.edu.ar/docs/descarga/2003/curso/htmls/redes_neuronales/neuronab.jpg&amp;imgrefurl=http://softwarelibre.unsa.edu.ar/docs/descarga/2003/curso/htmls/redes_neuronales/x24.html&amp;usg=___CVx6B6bDb_pzX3ZaacVa03GV7w=&amp;h=270&amp;w=360&amp;sz=15&amp;hl=es&amp;start=3&amp;um=1&amp;tbnid=6P-ZRdVDzQZo_M:&amp;tbnh=91&amp;tbnw=121&amp;prev=/images%3Fq%3Dneurona%26hl%3Des%26rlz%3D1W1RNWN_es%26sa%3DX%26um%3D1"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2214546" y="1214422"/>
            <a:ext cx="4786346" cy="1533235"/>
          </a:xfrm>
          <a:prstGeom prst="rect">
            <a:avLst/>
          </a:prstGeom>
          <a:noFill/>
        </p:spPr>
        <p:txBody>
          <a:bodyPr wrap="none" lIns="91440" tIns="45720" rIns="91440" bIns="45720">
            <a:prstTxWarp prst="textArchUp">
              <a:avLst/>
            </a:prstTxWarp>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s-ES" sz="96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5">
                      <a:satMod val="175000"/>
                      <a:alpha val="40000"/>
                    </a:schemeClr>
                  </a:glow>
                  <a:outerShdw blurRad="50800" dist="38100" dir="10800000" algn="r" rotWithShape="0">
                    <a:prstClr val="black">
                      <a:alpha val="40000"/>
                    </a:prstClr>
                  </a:outerShdw>
                </a:effectLst>
              </a:rPr>
              <a:t>neurona</a:t>
            </a:r>
            <a:endParaRPr lang="es-ES" sz="96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228600">
                  <a:schemeClr val="accent5">
                    <a:satMod val="175000"/>
                    <a:alpha val="40000"/>
                  </a:schemeClr>
                </a:glow>
                <a:outerShdw blurRad="50800" dist="38100" dir="10800000" algn="r" rotWithShape="0">
                  <a:prstClr val="black">
                    <a:alpha val="40000"/>
                  </a:prstClr>
                </a:outerShdw>
              </a:effectLst>
            </a:endParaRPr>
          </a:p>
        </p:txBody>
      </p:sp>
      <p:sp>
        <p:nvSpPr>
          <p:cNvPr id="6" name="5 Rectángulo"/>
          <p:cNvSpPr/>
          <p:nvPr/>
        </p:nvSpPr>
        <p:spPr>
          <a:xfrm>
            <a:off x="285720" y="6215082"/>
            <a:ext cx="8715436" cy="285752"/>
          </a:xfrm>
          <a:prstGeom prst="rect">
            <a:avLst/>
          </a:prstGeom>
          <a:solidFill>
            <a:schemeClr val="accent4">
              <a:lumMod val="60000"/>
              <a:lumOff val="40000"/>
            </a:schemeClr>
          </a:solidFill>
          <a:effectLst>
            <a:glow rad="2286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6 Estrella de 5 puntas"/>
          <p:cNvSpPr/>
          <p:nvPr/>
        </p:nvSpPr>
        <p:spPr>
          <a:xfrm>
            <a:off x="1857356" y="2643182"/>
            <a:ext cx="1928826" cy="2143140"/>
          </a:xfrm>
          <a:prstGeom prst="star5">
            <a:avLst/>
          </a:prstGeom>
          <a:solidFill>
            <a:srgbClr val="FF0000"/>
          </a:solidFill>
          <a:effectLst>
            <a:glow rad="228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Estrella de 6 puntas"/>
          <p:cNvSpPr/>
          <p:nvPr/>
        </p:nvSpPr>
        <p:spPr>
          <a:xfrm>
            <a:off x="5786446" y="2786058"/>
            <a:ext cx="1928826" cy="1643074"/>
          </a:xfrm>
          <a:prstGeom prst="star6">
            <a:avLst/>
          </a:prstGeom>
          <a:solidFill>
            <a:srgbClr val="FFFF00"/>
          </a:solidFill>
          <a:effectLst>
            <a:glow rad="228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neurosecrecion</a:t>
            </a:r>
            <a:endParaRPr lang="es-ES" dirty="0"/>
          </a:p>
        </p:txBody>
      </p:sp>
      <p:sp>
        <p:nvSpPr>
          <p:cNvPr id="3" name="2 Marcador de contenido"/>
          <p:cNvSpPr>
            <a:spLocks noGrp="1"/>
          </p:cNvSpPr>
          <p:nvPr>
            <p:ph idx="1"/>
          </p:nvPr>
        </p:nvSpPr>
        <p:spPr/>
        <p:txBody>
          <a:bodyPr>
            <a:normAutofit fontScale="92500" lnSpcReduction="10000"/>
          </a:bodyPr>
          <a:lstStyle/>
          <a:p>
            <a:r>
              <a:rPr lang="es-ES" dirty="0" smtClean="0"/>
              <a:t>Las células neurosecretoras son neuronas especializadas en la secreción de sustancias que, en vez de ser vertidas en la hendidura sináptica, lo hacen en capilares sanguíneos, por lo que sus productos son transportados por la sangre hacia los tejidos diana; esto es, actúan a través de una vía endocrina. Esta actividad está representada a lo largo de la diversidad zoológica: se encuentra en crustáceos, insectos, equinodermos, vertebrados, etc.</a:t>
            </a:r>
            <a:endParaRPr lang="es-E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a:xfrm>
            <a:off x="500034" y="214290"/>
            <a:ext cx="3008313" cy="1162050"/>
          </a:xfrm>
        </p:spPr>
        <p:txBody>
          <a:bodyPr>
            <a:normAutofit fontScale="90000"/>
          </a:bodyPr>
          <a:lstStyle/>
          <a:p>
            <a:r>
              <a:rPr lang="es-ES" dirty="0" smtClean="0"/>
              <a:t/>
            </a:r>
            <a:br>
              <a:rPr lang="es-ES" dirty="0" smtClean="0"/>
            </a:br>
            <a:r>
              <a:rPr lang="es-ES" dirty="0"/>
              <a:t/>
            </a:r>
            <a:br>
              <a:rPr lang="es-ES" dirty="0"/>
            </a:br>
            <a:r>
              <a:rPr lang="es-ES" dirty="0" smtClean="0"/>
              <a:t/>
            </a:r>
            <a:br>
              <a:rPr lang="es-ES" dirty="0" smtClean="0"/>
            </a:br>
            <a:r>
              <a:rPr lang="es-ES" dirty="0" smtClean="0"/>
              <a:t/>
            </a:r>
            <a:br>
              <a:rPr lang="es-ES" dirty="0" smtClean="0"/>
            </a:br>
            <a:r>
              <a:rPr lang="es-ES" dirty="0" smtClean="0"/>
              <a:t/>
            </a:r>
            <a:br>
              <a:rPr lang="es-ES" dirty="0" smtClean="0"/>
            </a:br>
            <a:r>
              <a:rPr lang="es-ES" sz="3600" dirty="0" smtClean="0"/>
              <a:t>la neurona</a:t>
            </a:r>
            <a:endParaRPr lang="es-ES" sz="3200" dirty="0"/>
          </a:p>
        </p:txBody>
      </p:sp>
      <p:sp>
        <p:nvSpPr>
          <p:cNvPr id="7" name="6 Marcador de contenido"/>
          <p:cNvSpPr>
            <a:spLocks noGrp="1"/>
          </p:cNvSpPr>
          <p:nvPr>
            <p:ph idx="1"/>
          </p:nvPr>
        </p:nvSpPr>
        <p:spPr/>
        <p:txBody>
          <a:bodyPr>
            <a:noAutofit/>
          </a:bodyPr>
          <a:lstStyle/>
          <a:p>
            <a:r>
              <a:rPr lang="es-ES" sz="2400" dirty="0" smtClean="0"/>
              <a:t>Las </a:t>
            </a:r>
            <a:r>
              <a:rPr lang="es-ES" sz="2400" b="1" dirty="0" smtClean="0"/>
              <a:t>neuronas</a:t>
            </a:r>
            <a:r>
              <a:rPr lang="es-ES" sz="2400" dirty="0" smtClean="0"/>
              <a:t> son un tipo de células del sistema nervioso cuya principal característica es la excitabilidad de su membrana plasmática; están especializadas en la recepción de estímulos y conducción del impulso nervioso (en forma de potencial de acción) entre ellas o con otros tipos celulares, como por ejemplo las fibras musculares de la placa motora. Altamente diferenciadas, la mayoría de las neuronas no se dividen una vez alcanzada su madurez; no obstante, una minoría sí lo hace</a:t>
            </a:r>
            <a:endParaRPr lang="es-ES" sz="2400" dirty="0"/>
          </a:p>
        </p:txBody>
      </p:sp>
      <p:sp>
        <p:nvSpPr>
          <p:cNvPr id="8" name="7 Marcador de texto"/>
          <p:cNvSpPr>
            <a:spLocks noGrp="1"/>
          </p:cNvSpPr>
          <p:nvPr>
            <p:ph type="body" sz="half" idx="2"/>
          </p:nvPr>
        </p:nvSpPr>
        <p:spPr>
          <a:xfrm>
            <a:off x="457200" y="1571612"/>
            <a:ext cx="3008313" cy="4554551"/>
          </a:xfrm>
        </p:spPr>
        <p:txBody>
          <a:bodyPr/>
          <a:lstStyle/>
          <a:p>
            <a:endParaRPr lang="es-ES" dirty="0"/>
          </a:p>
        </p:txBody>
      </p:sp>
      <p:pic>
        <p:nvPicPr>
          <p:cNvPr id="9218" name="Picture 2" descr="http://www.unav.es/tecnun/psicologia/basesbiologicas/default.html">
            <a:hlinkClick r:id="rId2"/>
          </p:cNvPr>
          <p:cNvPicPr>
            <a:picLocks noChangeAspect="1" noChangeArrowheads="1"/>
          </p:cNvPicPr>
          <p:nvPr/>
        </p:nvPicPr>
        <p:blipFill>
          <a:blip r:embed="rId3"/>
          <a:srcRect/>
          <a:stretch>
            <a:fillRect/>
          </a:stretch>
        </p:blipFill>
        <p:spPr bwMode="auto">
          <a:xfrm>
            <a:off x="474138" y="1643050"/>
            <a:ext cx="3021300" cy="4500594"/>
          </a:xfrm>
          <a:prstGeom prst="rect">
            <a:avLst/>
          </a:prstGeom>
          <a:noFill/>
        </p:spPr>
      </p:pic>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357166"/>
            <a:ext cx="7772400" cy="1012823"/>
          </a:xfrm>
        </p:spPr>
        <p:txBody>
          <a:bodyPr/>
          <a:lstStyle/>
          <a:p>
            <a:r>
              <a:rPr lang="es-ES" dirty="0" smtClean="0"/>
              <a:t>morfología</a:t>
            </a:r>
            <a:endParaRPr lang="es-ES" dirty="0"/>
          </a:p>
        </p:txBody>
      </p:sp>
      <p:sp>
        <p:nvSpPr>
          <p:cNvPr id="3" name="2 Subtítulo"/>
          <p:cNvSpPr>
            <a:spLocks noGrp="1"/>
          </p:cNvSpPr>
          <p:nvPr>
            <p:ph type="subTitle" idx="1"/>
          </p:nvPr>
        </p:nvSpPr>
        <p:spPr>
          <a:xfrm>
            <a:off x="571472" y="1643050"/>
            <a:ext cx="7572428" cy="4929222"/>
          </a:xfrm>
        </p:spPr>
        <p:txBody>
          <a:bodyPr/>
          <a:lstStyle/>
          <a:p>
            <a:pPr algn="l"/>
            <a:r>
              <a:rPr lang="es-ES" sz="2800" dirty="0" smtClean="0">
                <a:solidFill>
                  <a:schemeClr val="tx1"/>
                </a:solidFill>
              </a:rPr>
              <a:t>Una neurona típica consta de: un núcleo voluminoso central, situado en el soma; un pericarion que alberga los orgánulos celulares típicos de cualquier célula eucariota; y neuritas (esto es, generalmente un axón y varias dendritas) que emergen del pericarion.</a:t>
            </a:r>
          </a:p>
          <a:p>
            <a:endParaRPr lang="es-ES"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48" y="428604"/>
            <a:ext cx="7772400" cy="727071"/>
          </a:xfrm>
        </p:spPr>
        <p:txBody>
          <a:bodyPr>
            <a:noAutofit/>
          </a:bodyPr>
          <a:lstStyle/>
          <a:p>
            <a:r>
              <a:rPr lang="es-ES" sz="6600" dirty="0"/>
              <a:t>N</a:t>
            </a:r>
            <a:r>
              <a:rPr lang="es-ES" sz="6600" dirty="0" smtClean="0"/>
              <a:t>úcleo</a:t>
            </a:r>
            <a:endParaRPr lang="es-ES" sz="6600" dirty="0"/>
          </a:p>
        </p:txBody>
      </p:sp>
      <p:sp>
        <p:nvSpPr>
          <p:cNvPr id="3" name="2 Subtítulo"/>
          <p:cNvSpPr>
            <a:spLocks noGrp="1"/>
          </p:cNvSpPr>
          <p:nvPr>
            <p:ph type="subTitle" idx="1"/>
          </p:nvPr>
        </p:nvSpPr>
        <p:spPr>
          <a:xfrm>
            <a:off x="214282" y="1357298"/>
            <a:ext cx="8358246" cy="5286412"/>
          </a:xfrm>
        </p:spPr>
        <p:txBody>
          <a:bodyPr>
            <a:noAutofit/>
          </a:bodyPr>
          <a:lstStyle/>
          <a:p>
            <a:pPr algn="l"/>
            <a:r>
              <a:rPr lang="es-ES" dirty="0" smtClean="0">
                <a:solidFill>
                  <a:schemeClr val="tx1"/>
                </a:solidFill>
              </a:rPr>
              <a:t>Situado</a:t>
            </a:r>
            <a:r>
              <a:rPr lang="es-ES" sz="2800" dirty="0" smtClean="0">
                <a:solidFill>
                  <a:schemeClr val="tx1"/>
                </a:solidFill>
              </a:rPr>
              <a:t> en el cuerpo celular, suele ocupar una posición central y ser muy conspicuo, especialmente en las neuronas pequeñas. Contiene uno o dos nucléolos prominentes, así como una cromatina dispersa, lo que da idea de la relativamente alta actividad transcripcional de este tipo celular. La envoltura nuclear, con multitud de poros nucleares, posee una lámina nuclear muy desarrollada. Entre ambos puede aparecer el cuerpo accesorio de Cajal, una estructura esférica de en torno a 1 </a:t>
            </a:r>
            <a:r>
              <a:rPr lang="es-ES" sz="2800" dirty="0" smtClean="0">
                <a:solidFill>
                  <a:schemeClr val="tx1"/>
                </a:solidFill>
              </a:rPr>
              <a:t>μm</a:t>
            </a:r>
            <a:r>
              <a:rPr lang="es-ES" sz="2800" dirty="0" smtClean="0">
                <a:solidFill>
                  <a:schemeClr val="tx1"/>
                </a:solidFill>
              </a:rPr>
              <a:t> de diámetro que corresponde a una acumulación de proteínas ricas en los aminoácidos arginina y tirosina.</a:t>
            </a:r>
            <a:endParaRPr lang="es-ES" sz="2800" dirty="0">
              <a:solidFill>
                <a:schemeClr val="tx1"/>
              </a:solidFill>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Pericarion </a:t>
            </a:r>
            <a:endParaRPr lang="es-ES" dirty="0"/>
          </a:p>
        </p:txBody>
      </p:sp>
      <p:sp>
        <p:nvSpPr>
          <p:cNvPr id="3" name="2 Marcador de contenido"/>
          <p:cNvSpPr>
            <a:spLocks noGrp="1"/>
          </p:cNvSpPr>
          <p:nvPr>
            <p:ph idx="1"/>
          </p:nvPr>
        </p:nvSpPr>
        <p:spPr>
          <a:xfrm>
            <a:off x="457200" y="1600200"/>
            <a:ext cx="8329642" cy="5043510"/>
          </a:xfrm>
        </p:spPr>
        <p:txBody>
          <a:bodyPr>
            <a:noAutofit/>
          </a:bodyPr>
          <a:lstStyle/>
          <a:p>
            <a:r>
              <a:rPr lang="es-ES" sz="2000" dirty="0" smtClean="0"/>
              <a:t>Rico en ribosomas libres y adheridos al retículo endoplasmático rugoso, lo que da lugar a unas estructuras denominadas grumos de Nissl que, al microscopio óptico, se observan como grumos basófilos, y, al electrónico, como apilamientos de cisternas del retículo endoplasmático. Tal abundancia de los orgánulos relacionados en la síntesis proteica se debe a la alta tasa biosintética del pericarion.</a:t>
            </a:r>
          </a:p>
          <a:p>
            <a:r>
              <a:rPr lang="es-ES" sz="2000" dirty="0" smtClean="0"/>
              <a:t>El aparato de Golgi es escaso en el pericarion. Existen lisosomas primarios y secundarios (estos últimos, ricos en lipofuscina, pueden marginar al núcleo en individuos de edad avanzada debido a su gran aumento). Las mitocondrias, pequeñas y redondeadas, poseen habitualmente crestas longitudinales.</a:t>
            </a:r>
          </a:p>
          <a:p>
            <a:r>
              <a:rPr lang="es-ES" sz="2000" dirty="0" smtClean="0"/>
              <a:t>En cuanto al citoesqueleto, el pericarion es rico en microtúbulos (clásicamente, de hecho, denominados neurotúbulos, si bien son idénticos a los microtúbulos de células no neuronales) y filamentos intermedios (denominados neurofilamentos por la razón antes mencionada).</a:t>
            </a:r>
            <a:r>
              <a:rPr lang="es-ES" sz="2000" baseline="30000" dirty="0" smtClean="0">
                <a:hlinkClick r:id=""/>
              </a:rPr>
              <a:t>[</a:t>
            </a:r>
            <a:endParaRPr lang="es-ES" sz="2000" dirty="0" smtClean="0"/>
          </a:p>
          <a:p>
            <a:endParaRPr lang="es-ES" sz="2800"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869934"/>
          </a:xfrm>
        </p:spPr>
        <p:txBody>
          <a:bodyPr>
            <a:normAutofit/>
          </a:bodyPr>
          <a:lstStyle/>
          <a:p>
            <a:r>
              <a:rPr lang="es-ES" sz="3200" dirty="0" smtClean="0"/>
              <a:t>dendritas</a:t>
            </a:r>
            <a:endParaRPr lang="es-ES" sz="3200" dirty="0"/>
          </a:p>
        </p:txBody>
      </p:sp>
      <p:sp>
        <p:nvSpPr>
          <p:cNvPr id="3" name="2 Marcador de contenido"/>
          <p:cNvSpPr>
            <a:spLocks noGrp="1"/>
          </p:cNvSpPr>
          <p:nvPr>
            <p:ph idx="1"/>
          </p:nvPr>
        </p:nvSpPr>
        <p:spPr/>
        <p:txBody>
          <a:bodyPr>
            <a:noAutofit/>
          </a:bodyPr>
          <a:lstStyle/>
          <a:p>
            <a:r>
              <a:rPr lang="es-ES" sz="2400" dirty="0" smtClean="0"/>
              <a:t>Las dendritas son ramificaciones que proceden del soma neuronal que consisten en proyecciones citoplasmáticas envueltas por una membrana plasmática sin envuelta de mielina. En ocasiones, poseen un contorno irregular, desarrollando espinas. Sus orgánulos y componentes característicos son: muchos microtúbulos y pocos neurofilamentos, ambos dispuestos en haces paralelos; muchas mitocondrias; grumos de Nissl, más abundantes en la zona adyacente al soma; retículo endoplasmático liso, especialmente en forma de vesículas relacionadas con la sinapsis.</a:t>
            </a:r>
          </a:p>
          <a:p>
            <a:endParaRPr lang="es-ES" sz="2400" dirty="0"/>
          </a:p>
        </p:txBody>
      </p:sp>
      <p:sp>
        <p:nvSpPr>
          <p:cNvPr id="4" name="3 Marcador de texto"/>
          <p:cNvSpPr>
            <a:spLocks noGrp="1"/>
          </p:cNvSpPr>
          <p:nvPr>
            <p:ph type="body" sz="half" idx="2"/>
          </p:nvPr>
        </p:nvSpPr>
        <p:spPr/>
        <p:txBody>
          <a:bodyPr/>
          <a:lstStyle/>
          <a:p>
            <a:endParaRPr lang="es-ES" dirty="0"/>
          </a:p>
        </p:txBody>
      </p:sp>
      <p:pic>
        <p:nvPicPr>
          <p:cNvPr id="5122" name="Picture 2" descr="http://tbn1.google.com/images?q=tbn:BGDd0L1TPBxZ_M:http://matragut.files.wordpress.com/2009/03/neurona2.jpg">
            <a:hlinkClick r:id="rId2"/>
          </p:cNvPr>
          <p:cNvPicPr>
            <a:picLocks noChangeAspect="1" noChangeArrowheads="1"/>
          </p:cNvPicPr>
          <p:nvPr/>
        </p:nvPicPr>
        <p:blipFill>
          <a:blip r:embed="rId3"/>
          <a:srcRect/>
          <a:stretch>
            <a:fillRect/>
          </a:stretch>
        </p:blipFill>
        <p:spPr bwMode="auto">
          <a:xfrm>
            <a:off x="571471" y="1500174"/>
            <a:ext cx="2827119" cy="4429156"/>
          </a:xfrm>
          <a:prstGeom prst="rect">
            <a:avLst/>
          </a:prstGeom>
          <a:noFill/>
        </p:spPr>
      </p:pic>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1" y="273050"/>
            <a:ext cx="2257412" cy="727058"/>
          </a:xfrm>
        </p:spPr>
        <p:txBody>
          <a:bodyPr>
            <a:normAutofit/>
          </a:bodyPr>
          <a:lstStyle/>
          <a:p>
            <a:r>
              <a:rPr lang="es-ES" sz="3600" dirty="0" smtClean="0"/>
              <a:t>axón</a:t>
            </a:r>
            <a:endParaRPr lang="es-ES" sz="3600" dirty="0"/>
          </a:p>
        </p:txBody>
      </p:sp>
      <p:sp>
        <p:nvSpPr>
          <p:cNvPr id="3" name="2 Marcador de contenido"/>
          <p:cNvSpPr>
            <a:spLocks noGrp="1"/>
          </p:cNvSpPr>
          <p:nvPr>
            <p:ph idx="1"/>
          </p:nvPr>
        </p:nvSpPr>
        <p:spPr>
          <a:xfrm>
            <a:off x="3214678" y="273050"/>
            <a:ext cx="5472122" cy="5870594"/>
          </a:xfrm>
        </p:spPr>
        <p:txBody>
          <a:bodyPr>
            <a:normAutofit/>
          </a:bodyPr>
          <a:lstStyle/>
          <a:p>
            <a:r>
              <a:rPr lang="es-ES" sz="1600" dirty="0" smtClean="0"/>
              <a:t>El axón es una prolongación del soma neuronal recubierta por una o más células de Schwann en el sistema nervioso periférico de vertebrados, con producción o no de mielina. Puede dividirse, de forma centrífuga al pericarion, en: cono </a:t>
            </a:r>
            <a:r>
              <a:rPr lang="es-ES" sz="1600" dirty="0" smtClean="0"/>
              <a:t>axónico</a:t>
            </a:r>
            <a:r>
              <a:rPr lang="es-ES" sz="1600" dirty="0" smtClean="0"/>
              <a:t>, segmento inicial, resto del axón.</a:t>
            </a:r>
          </a:p>
          <a:p>
            <a:r>
              <a:rPr lang="es-ES" sz="1600" dirty="0" smtClean="0"/>
              <a:t>Cono </a:t>
            </a:r>
            <a:r>
              <a:rPr lang="es-ES" sz="1600" dirty="0" smtClean="0"/>
              <a:t>axónico</a:t>
            </a:r>
            <a:r>
              <a:rPr lang="es-ES" sz="1600" dirty="0" smtClean="0"/>
              <a:t>. Adyacente al pericarion, es muy visible en las neuronas de gran tamaño. En él se observa la progresiva desaparición de los grumos de Nissl y la abundancia de microtúbulos y </a:t>
            </a:r>
            <a:r>
              <a:rPr lang="es-ES" sz="1600" dirty="0" smtClean="0"/>
              <a:t>neurfilamentos</a:t>
            </a:r>
            <a:r>
              <a:rPr lang="es-ES" sz="1600" dirty="0" smtClean="0"/>
              <a:t> que, en esta zona, se organizan en haces paralelos que se proyectarán a lo largo del axón. </a:t>
            </a:r>
          </a:p>
          <a:p>
            <a:r>
              <a:rPr lang="es-ES" sz="1600" dirty="0" smtClean="0"/>
              <a:t>Segmento inicial. En él comienza, de existir, la </a:t>
            </a:r>
            <a:r>
              <a:rPr lang="es-ES" sz="1600" dirty="0" smtClean="0"/>
              <a:t>mielinización</a:t>
            </a:r>
            <a:r>
              <a:rPr lang="es-ES" sz="1600" dirty="0" smtClean="0"/>
              <a:t> externa. En el citoplasma, a esa altura se detecta una zona rica en material </a:t>
            </a:r>
            <a:r>
              <a:rPr lang="es-ES" sz="1600" dirty="0" smtClean="0"/>
              <a:t>electronodenso</a:t>
            </a:r>
            <a:r>
              <a:rPr lang="es-ES" sz="1600" dirty="0" smtClean="0"/>
              <a:t> en continuidad con la membrana plasmática, constituido por material filamentoso y partículas densas; se asume que interviene en la generación del potencial de acción que transmitirá la señal sináptica. En cuanto al citoesqueleto, posee esta zona la organización propia del resto del axón. Los microtúbulos, ya polarizados, poseen la proteína </a:t>
            </a:r>
            <a:r>
              <a:rPr lang="es-ES" sz="1600" dirty="0"/>
              <a:t> </a:t>
            </a:r>
            <a:r>
              <a:rPr lang="es-ES" sz="1600" dirty="0" smtClean="0"/>
              <a:t>pero no la proteína MAP-2. </a:t>
            </a:r>
          </a:p>
          <a:p>
            <a:r>
              <a:rPr lang="es-ES" sz="1600" dirty="0" smtClean="0"/>
              <a:t>Resto del axón. En esta sección comienzan a aparecer los nódulos de Ranvier y las sinapsis. </a:t>
            </a:r>
            <a:endParaRPr lang="es-ES" sz="1600" dirty="0"/>
          </a:p>
        </p:txBody>
      </p:sp>
      <p:sp>
        <p:nvSpPr>
          <p:cNvPr id="4" name="3 Marcador de texto"/>
          <p:cNvSpPr>
            <a:spLocks noGrp="1"/>
          </p:cNvSpPr>
          <p:nvPr>
            <p:ph type="body" sz="half" idx="2"/>
          </p:nvPr>
        </p:nvSpPr>
        <p:spPr>
          <a:xfrm>
            <a:off x="214282" y="1357298"/>
            <a:ext cx="2900354" cy="2851156"/>
          </a:xfrm>
        </p:spPr>
        <p:txBody>
          <a:bodyPr/>
          <a:lstStyle/>
          <a:p>
            <a:endParaRPr lang="es-ES" dirty="0"/>
          </a:p>
        </p:txBody>
      </p:sp>
      <p:pic>
        <p:nvPicPr>
          <p:cNvPr id="4098" name="Picture 2" descr="http://tbn1.google.com/images?q=tbn:6P-ZRdVDzQZo_M:http://softwarelibre.unsa.edu.ar/docs/descarga/2003/curso/htmls/redes_neuronales/neuronab.jpg">
            <a:hlinkClick r:id="rId2"/>
          </p:cNvPr>
          <p:cNvPicPr>
            <a:picLocks noChangeAspect="1" noChangeArrowheads="1"/>
          </p:cNvPicPr>
          <p:nvPr/>
        </p:nvPicPr>
        <p:blipFill>
          <a:blip r:embed="rId3"/>
          <a:srcRect/>
          <a:stretch>
            <a:fillRect/>
          </a:stretch>
        </p:blipFill>
        <p:spPr bwMode="auto">
          <a:xfrm>
            <a:off x="214282" y="1214422"/>
            <a:ext cx="3000396" cy="3143272"/>
          </a:xfrm>
          <a:prstGeom prst="rect">
            <a:avLst/>
          </a:prstGeom>
          <a:noFill/>
        </p:spPr>
      </p:pic>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Funciones de la neurona</a:t>
            </a:r>
            <a:endParaRPr lang="es-ES" dirty="0"/>
          </a:p>
        </p:txBody>
      </p:sp>
      <p:sp>
        <p:nvSpPr>
          <p:cNvPr id="3" name="2 Marcador de contenido"/>
          <p:cNvSpPr>
            <a:spLocks noGrp="1"/>
          </p:cNvSpPr>
          <p:nvPr>
            <p:ph idx="1"/>
          </p:nvPr>
        </p:nvSpPr>
        <p:spPr/>
        <p:txBody>
          <a:bodyPr>
            <a:normAutofit fontScale="62500" lnSpcReduction="20000"/>
          </a:bodyPr>
          <a:lstStyle/>
          <a:p>
            <a:r>
              <a:rPr lang="es-ES" dirty="0" smtClean="0"/>
              <a:t>Las neuronas tienen la capacidad de comunicarse con precisión, rapidez y a larga distancia con otras células, ya sean nerviosas, musculares o glandulares. A través de las neuronas se transmiten señales eléctricas denominadas impulsos nerviosos.</a:t>
            </a:r>
          </a:p>
          <a:p>
            <a:r>
              <a:rPr lang="es-ES" dirty="0" smtClean="0"/>
              <a:t>Estos impulsos nerviosos viajan por toda la neurona comenzando por las dendritas, y pasa por toda la neurona hasta llegar a los botones terminales, que pueden conectar con otra neurona, fibras musculares o glándulas. La conexión entre una neurona y otra se denomina sinapsis.</a:t>
            </a:r>
          </a:p>
          <a:p>
            <a:r>
              <a:rPr lang="es-ES" dirty="0" smtClean="0"/>
              <a:t>Las neuronas conforman e interconectan los tres componentes del sistema nervioso: sensitivo, integrador o mixto y motor; De esta manera, un estímulo que es captado en alguna región sensorial entrega cierta información que es conducida a través de las neuronas y es analizada por el componente integrador, el cual puede elaborar una respuesta, cuya señal es conducida a través de las neuronas. Dicha respuesta es ejecutada mediante una acción motora, como la contracción muscular o secreción glandular.</a:t>
            </a:r>
          </a:p>
          <a:p>
            <a:endParaRPr lang="es-E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Impulso nervioso</a:t>
            </a:r>
            <a:endParaRPr lang="es-ES" dirty="0"/>
          </a:p>
        </p:txBody>
      </p:sp>
      <p:sp>
        <p:nvSpPr>
          <p:cNvPr id="3" name="2 Marcador de contenido"/>
          <p:cNvSpPr>
            <a:spLocks noGrp="1"/>
          </p:cNvSpPr>
          <p:nvPr>
            <p:ph idx="1"/>
          </p:nvPr>
        </p:nvSpPr>
        <p:spPr/>
        <p:txBody>
          <a:bodyPr>
            <a:normAutofit fontScale="70000" lnSpcReduction="20000"/>
          </a:bodyPr>
          <a:lstStyle/>
          <a:p>
            <a:r>
              <a:rPr lang="es-ES" dirty="0" smtClean="0"/>
              <a:t>Las neuronas transmiten ondas de naturaleza eléctrica originadas como consecuencia de un cambio transitorio de la permeabilidad en la membrana plasmática. Su propagación se debe a la existencia de una diferencia de potencial o potencial de membrana (que surge gracias a las concentraciones distintas de iones a ambos lados de la membrana, según describe el potencial de </a:t>
            </a:r>
            <a:r>
              <a:rPr lang="es-ES" dirty="0" err="1" smtClean="0"/>
              <a:t>Nernst</a:t>
            </a:r>
            <a:r>
              <a:rPr lang="es-ES" dirty="0" smtClean="0"/>
              <a:t> ) entre la parte interna y externa de la célula (por lo general de -70 </a:t>
            </a:r>
            <a:r>
              <a:rPr lang="es-ES" dirty="0" err="1" smtClean="0"/>
              <a:t>mV</a:t>
            </a:r>
            <a:r>
              <a:rPr lang="es-ES" dirty="0" smtClean="0"/>
              <a:t>). La carga de una célula inactiva se mantiene en valores negativos (el interior respecto al exterior) y varía dentro de unos estrechos márgenes. Cuando el potencial de membrana de una célula excitable se despolariza más allá de un cierto umbral ( de 65mV a 55mV </a:t>
            </a:r>
            <a:r>
              <a:rPr lang="es-ES" dirty="0" err="1" smtClean="0"/>
              <a:t>app</a:t>
            </a:r>
            <a:r>
              <a:rPr lang="es-ES" dirty="0" smtClean="0"/>
              <a:t>) la célula genera (o dispara) un potencial de acción. Un potencial de acción es un cambio muy rápido en la polaridad de la membrana de negativo a positivo y vuelta a negativo, en un ciclo que dura unos milisegundos.</a:t>
            </a:r>
            <a:endParaRPr lang="es-ES" dirty="0"/>
          </a:p>
        </p:txBody>
      </p:sp>
    </p:spTree>
  </p:cSld>
  <p:clrMapOvr>
    <a:masterClrMapping/>
  </p:clrMapOvr>
  <p:transition>
    <p:dissolve/>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1140</Words>
  <Application>Microsoft Office PowerPoint</Application>
  <PresentationFormat>Presentación en pantalla (4:3)</PresentationFormat>
  <Paragraphs>26</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Diapositiva 1</vt:lpstr>
      <vt:lpstr>     la neurona</vt:lpstr>
      <vt:lpstr>morfología</vt:lpstr>
      <vt:lpstr>Núcleo</vt:lpstr>
      <vt:lpstr>Pericarion </vt:lpstr>
      <vt:lpstr>dendritas</vt:lpstr>
      <vt:lpstr>axón</vt:lpstr>
      <vt:lpstr>Funciones de la neurona</vt:lpstr>
      <vt:lpstr>Impulso nervioso</vt:lpstr>
      <vt:lpstr>neurosecrecion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N</dc:creator>
  <cp:lastModifiedBy>N</cp:lastModifiedBy>
  <cp:revision>4</cp:revision>
  <dcterms:created xsi:type="dcterms:W3CDTF">2009-05-27T12:14:11Z</dcterms:created>
  <dcterms:modified xsi:type="dcterms:W3CDTF">2009-05-27T12:43:30Z</dcterms:modified>
</cp:coreProperties>
</file>