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77" autoAdjust="0"/>
  </p:normalViewPr>
  <p:slideViewPr>
    <p:cSldViewPr>
      <p:cViewPr varScale="1">
        <p:scale>
          <a:sx n="103" d="100"/>
          <a:sy n="103" d="100"/>
        </p:scale>
        <p:origin x="-210" y="-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A6F2892-5BB9-4F4D-BFF6-229CD3943CB2}" type="datetimeFigureOut">
              <a:rPr lang="es-ES" smtClean="0"/>
              <a:t>24/05/2009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0D903DE-6DFA-4E95-BC9E-977DF55F1DA2}"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F2892-5BB9-4F4D-BFF6-229CD3943CB2}" type="datetimeFigureOut">
              <a:rPr lang="es-ES" smtClean="0"/>
              <a:t>24/05/2009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D903DE-6DFA-4E95-BC9E-977DF55F1DA2}"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blogdemedioambiente.com/wp-content/uploads/2009/02/blogdemedioambiente_visita-el-fondo-marino-con-google-earth2.png"/>
          <p:cNvPicPr>
            <a:picLocks noChangeAspect="1" noChangeArrowheads="1"/>
          </p:cNvPicPr>
          <p:nvPr/>
        </p:nvPicPr>
        <p:blipFill>
          <a:blip r:embed="rId2"/>
          <a:srcRect/>
          <a:stretch>
            <a:fillRect/>
          </a:stretch>
        </p:blipFill>
        <p:spPr bwMode="auto">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4 Título"/>
          <p:cNvSpPr>
            <a:spLocks noGrp="1"/>
          </p:cNvSpPr>
          <p:nvPr>
            <p:ph type="ctrTitle"/>
          </p:nvPr>
        </p:nvSpPr>
        <p:spPr>
          <a:xfrm>
            <a:off x="685800" y="571481"/>
            <a:ext cx="7772400" cy="1643073"/>
          </a:xfrm>
        </p:spPr>
        <p:txBody>
          <a:bodyPr/>
          <a:lstStyle/>
          <a:p>
            <a:r>
              <a:rPr lang="es-ES" dirty="0" smtClean="0"/>
              <a:t>ECOSISTEMAS</a:t>
            </a:r>
            <a:endParaRPr lang="es-ES" dirty="0"/>
          </a:p>
        </p:txBody>
      </p:sp>
      <p:sp>
        <p:nvSpPr>
          <p:cNvPr id="6" name="5 Subtítulo"/>
          <p:cNvSpPr>
            <a:spLocks noGrp="1"/>
          </p:cNvSpPr>
          <p:nvPr>
            <p:ph type="subTitle" idx="1"/>
          </p:nvPr>
        </p:nvSpPr>
        <p:spPr>
          <a:xfrm>
            <a:off x="428596" y="2428868"/>
            <a:ext cx="7343804" cy="3209932"/>
          </a:xfrm>
        </p:spPr>
        <p:txBody>
          <a:bodyPr>
            <a:normAutofit fontScale="77500" lnSpcReduction="20000"/>
          </a:bodyPr>
          <a:lstStyle/>
          <a:p>
            <a:pPr algn="l"/>
            <a:r>
              <a:rPr lang="es-ES" dirty="0" smtClean="0">
                <a:solidFill>
                  <a:schemeClr val="bg2">
                    <a:lumMod val="10000"/>
                  </a:schemeClr>
                </a:solidFill>
              </a:rPr>
              <a:t>Un ecosistema es una unidad natural que consiste en todas las plantas, animales y micro-organismos (factores bióticos) de un área funcionando junto con todos los factores no vivos (abióticos) del medio ambiente. Un ecosistema es una unidad compuesta de organismos interdependientes que comparten el mismo hábitat. Los ecosistemas suelen formar una serie de cadena trófica que muestran la interdependencia de los organismos dentro del ecosistema.</a:t>
            </a:r>
            <a:endParaRPr lang="es-ES" dirty="0">
              <a:solidFill>
                <a:schemeClr val="bg2">
                  <a:lumMod val="1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blogdemedioambiente.com/wp-content/uploads/2009/02/blogdemedioambiente_visita-el-fondo-marino-con-google-earth2.png"/>
          <p:cNvPicPr>
            <a:picLocks noChangeAspect="1" noChangeArrowheads="1"/>
          </p:cNvPicPr>
          <p:nvPr/>
        </p:nvPicPr>
        <p:blipFill>
          <a:blip r:embed="rId2"/>
          <a:srcRect/>
          <a:stretch>
            <a:fillRect/>
          </a:stretch>
        </p:blipFill>
        <p:spPr bwMode="auto">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2 Título"/>
          <p:cNvSpPr>
            <a:spLocks noGrp="1"/>
          </p:cNvSpPr>
          <p:nvPr>
            <p:ph type="ctrTitle"/>
          </p:nvPr>
        </p:nvSpPr>
        <p:spPr>
          <a:xfrm>
            <a:off x="685800" y="428605"/>
            <a:ext cx="7772400" cy="1000131"/>
          </a:xfrm>
        </p:spPr>
        <p:txBody>
          <a:bodyPr/>
          <a:lstStyle/>
          <a:p>
            <a:r>
              <a:rPr lang="es-ES" dirty="0" smtClean="0"/>
              <a:t>FACTORES BIOTICOS Y ABIOTICOS</a:t>
            </a:r>
            <a:endParaRPr lang="es-ES" dirty="0"/>
          </a:p>
        </p:txBody>
      </p:sp>
      <p:sp>
        <p:nvSpPr>
          <p:cNvPr id="4" name="3 Subtítulo"/>
          <p:cNvSpPr>
            <a:spLocks noGrp="1"/>
          </p:cNvSpPr>
          <p:nvPr>
            <p:ph type="subTitle" idx="1"/>
          </p:nvPr>
        </p:nvSpPr>
        <p:spPr>
          <a:xfrm>
            <a:off x="142844" y="1285860"/>
            <a:ext cx="8715436" cy="5214974"/>
          </a:xfrm>
        </p:spPr>
        <p:txBody>
          <a:bodyPr>
            <a:normAutofit/>
          </a:bodyPr>
          <a:lstStyle/>
          <a:p>
            <a:endParaRPr lang="es-ES" sz="1800" dirty="0" smtClean="0">
              <a:solidFill>
                <a:schemeClr val="bg2">
                  <a:lumMod val="10000"/>
                </a:schemeClr>
              </a:solidFill>
            </a:endParaRPr>
          </a:p>
          <a:p>
            <a:endParaRPr lang="es-ES" sz="1800" dirty="0">
              <a:solidFill>
                <a:schemeClr val="bg2">
                  <a:lumMod val="10000"/>
                </a:schemeClr>
              </a:solidFill>
            </a:endParaRPr>
          </a:p>
          <a:p>
            <a:r>
              <a:rPr lang="es-ES" sz="1800" dirty="0" smtClean="0">
                <a:solidFill>
                  <a:schemeClr val="bg2">
                    <a:lumMod val="10000"/>
                  </a:schemeClr>
                </a:solidFill>
              </a:rPr>
              <a:t>Todos los factores químico-físicos del ambiente son llamados factores </a:t>
            </a:r>
            <a:r>
              <a:rPr lang="es-ES" sz="1800" b="1" dirty="0" smtClean="0">
                <a:solidFill>
                  <a:schemeClr val="bg2">
                    <a:lumMod val="10000"/>
                  </a:schemeClr>
                </a:solidFill>
              </a:rPr>
              <a:t>abióticos</a:t>
            </a:r>
            <a:r>
              <a:rPr lang="es-ES" sz="1800" dirty="0" smtClean="0">
                <a:solidFill>
                  <a:schemeClr val="bg2">
                    <a:lumMod val="10000"/>
                  </a:schemeClr>
                </a:solidFill>
              </a:rPr>
              <a:t> (de </a:t>
            </a:r>
            <a:r>
              <a:rPr lang="es-ES" sz="1800" i="1" dirty="0" smtClean="0">
                <a:solidFill>
                  <a:schemeClr val="bg2">
                    <a:lumMod val="10000"/>
                  </a:schemeClr>
                </a:solidFill>
              </a:rPr>
              <a:t>a</a:t>
            </a:r>
            <a:r>
              <a:rPr lang="es-ES" sz="1800" dirty="0" smtClean="0">
                <a:solidFill>
                  <a:schemeClr val="bg2">
                    <a:lumMod val="10000"/>
                  </a:schemeClr>
                </a:solidFill>
              </a:rPr>
              <a:t>, "sin",              y </a:t>
            </a:r>
            <a:r>
              <a:rPr lang="es-ES" sz="1800" i="1" dirty="0" smtClean="0">
                <a:solidFill>
                  <a:schemeClr val="bg2">
                    <a:lumMod val="10000"/>
                  </a:schemeClr>
                </a:solidFill>
              </a:rPr>
              <a:t>bio</a:t>
            </a:r>
            <a:r>
              <a:rPr lang="es-ES" sz="1800" dirty="0" smtClean="0">
                <a:solidFill>
                  <a:schemeClr val="bg2">
                    <a:lumMod val="10000"/>
                  </a:schemeClr>
                </a:solidFill>
              </a:rPr>
              <a:t>, "vida).    </a:t>
            </a:r>
            <a:endParaRPr lang="es-ES" sz="1800" dirty="0">
              <a:solidFill>
                <a:schemeClr val="bg2">
                  <a:lumMod val="10000"/>
                </a:schemeClr>
              </a:solidFill>
            </a:endParaRPr>
          </a:p>
        </p:txBody>
      </p:sp>
      <p:sp>
        <p:nvSpPr>
          <p:cNvPr id="5" name="4 Rectángulo"/>
          <p:cNvSpPr/>
          <p:nvPr/>
        </p:nvSpPr>
        <p:spPr>
          <a:xfrm>
            <a:off x="214282" y="2500306"/>
            <a:ext cx="8572560" cy="3139321"/>
          </a:xfrm>
          <a:prstGeom prst="rect">
            <a:avLst/>
          </a:prstGeom>
        </p:spPr>
        <p:txBody>
          <a:bodyPr wrap="square">
            <a:spAutoFit/>
          </a:bodyPr>
          <a:lstStyle/>
          <a:p>
            <a:r>
              <a:rPr lang="es-ES" dirty="0" smtClean="0"/>
              <a:t>Un ecosistema siempre involucra a más de una especie vegetal que interactúan con factores abióticos. Invariablemente la comunidad vegetal está compuesta por un número de especies que pueden competir unas con otras, pero que también pueden ser de ayuda mutua. </a:t>
            </a:r>
          </a:p>
          <a:p>
            <a:r>
              <a:rPr lang="es-ES" dirty="0" smtClean="0"/>
              <a:t>Pero también existen otros organismos en la comunidad vegetal: animales, hongo, bacterias y otros microorganismos. Así que cada especie no solamente interactúa con los factores abióticos sino que está constantemente interactuando igualmente con otras especies para conseguir alimento, cobijo u otros beneficios mientras que compite con otras (e incluso pueden ser comidas). Todas las interacciones con otras especies se clasifican como </a:t>
            </a:r>
            <a:r>
              <a:rPr lang="es-ES" b="1" dirty="0" smtClean="0"/>
              <a:t>factores bióticos</a:t>
            </a:r>
            <a:r>
              <a:rPr lang="es-ES" dirty="0" smtClean="0"/>
              <a:t>; algunos factores bióticos</a:t>
            </a:r>
            <a:r>
              <a:rPr lang="es-ES" dirty="0"/>
              <a:t> </a:t>
            </a:r>
            <a:r>
              <a:rPr lang="es-ES" dirty="0" smtClean="0"/>
              <a:t>son positivos, otros son negativos y algunos son neutros. </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blogdemedioambiente.com/wp-content/uploads/2009/02/blogdemedioambiente_visita-el-fondo-marino-con-google-earth2.png"/>
          <p:cNvPicPr>
            <a:picLocks noChangeAspect="1" noChangeArrowheads="1"/>
          </p:cNvPicPr>
          <p:nvPr/>
        </p:nvPicPr>
        <p:blipFill>
          <a:blip r:embed="rId2"/>
          <a:srcRect/>
          <a:stretch>
            <a:fillRect/>
          </a:stretch>
        </p:blipFill>
        <p:spPr bwMode="auto">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2 Título"/>
          <p:cNvSpPr>
            <a:spLocks noGrp="1"/>
          </p:cNvSpPr>
          <p:nvPr>
            <p:ph type="ctrTitle"/>
          </p:nvPr>
        </p:nvSpPr>
        <p:spPr>
          <a:xfrm>
            <a:off x="685800" y="142853"/>
            <a:ext cx="7772400" cy="1071569"/>
          </a:xfrm>
        </p:spPr>
        <p:txBody>
          <a:bodyPr/>
          <a:lstStyle/>
          <a:p>
            <a:r>
              <a:rPr lang="es-ES" dirty="0" smtClean="0"/>
              <a:t>COMUNIDAD</a:t>
            </a:r>
            <a:endParaRPr lang="es-ES" dirty="0"/>
          </a:p>
        </p:txBody>
      </p:sp>
      <p:sp>
        <p:nvSpPr>
          <p:cNvPr id="4" name="3 Subtítulo"/>
          <p:cNvSpPr>
            <a:spLocks noGrp="1"/>
          </p:cNvSpPr>
          <p:nvPr>
            <p:ph type="subTitle" idx="1"/>
          </p:nvPr>
        </p:nvSpPr>
        <p:spPr>
          <a:xfrm>
            <a:off x="142844" y="1428736"/>
            <a:ext cx="8215370" cy="2714644"/>
          </a:xfrm>
        </p:spPr>
        <p:txBody>
          <a:bodyPr>
            <a:normAutofit fontScale="77500" lnSpcReduction="20000"/>
          </a:bodyPr>
          <a:lstStyle/>
          <a:p>
            <a:pPr algn="l"/>
            <a:r>
              <a:rPr lang="es-ES" dirty="0" smtClean="0">
                <a:solidFill>
                  <a:schemeClr val="bg2">
                    <a:lumMod val="10000"/>
                  </a:schemeClr>
                </a:solidFill>
              </a:rPr>
              <a:t>Todos los organismos vivos que se encuentran en un ambiente determinado. Incluye, por tanto, todas las poblaciones de las diferentes especies que viven juntas. Por ejemplo la comunidad de una pradera estará formada por todas las plantas, animales, bacterias, hongos que se encuentran en el lugar ocupado por la pradera, existen distintas comunidades que son:  </a:t>
            </a:r>
            <a:br>
              <a:rPr lang="es-ES" dirty="0" smtClean="0">
                <a:solidFill>
                  <a:schemeClr val="bg2">
                    <a:lumMod val="10000"/>
                  </a:schemeClr>
                </a:solidFill>
              </a:rPr>
            </a:br>
            <a:endParaRPr lang="es-ES" dirty="0">
              <a:solidFill>
                <a:schemeClr val="bg2">
                  <a:lumMod val="10000"/>
                </a:schemeClr>
              </a:solidFill>
            </a:endParaRPr>
          </a:p>
        </p:txBody>
      </p:sp>
      <p:sp>
        <p:nvSpPr>
          <p:cNvPr id="16385" name="Rectangle 1"/>
          <p:cNvSpPr>
            <a:spLocks noChangeArrowheads="1"/>
          </p:cNvSpPr>
          <p:nvPr/>
        </p:nvSpPr>
        <p:spPr bwMode="auto">
          <a:xfrm>
            <a:off x="214281" y="3571877"/>
            <a:ext cx="8643999"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s-ES" sz="1800" b="1" i="0" u="none" strike="noStrike" cap="none" normalizeH="0" baseline="0" dirty="0" smtClean="0">
                <a:ln>
                  <a:noFill/>
                </a:ln>
                <a:solidFill>
                  <a:schemeClr val="tx1"/>
                </a:solidFill>
                <a:effectLst/>
                <a:latin typeface="Arial" charset="0"/>
              </a:rPr>
              <a:t>Biotopo: </a:t>
            </a:r>
            <a:r>
              <a:rPr kumimoji="0" lang="es-ES" sz="2400" b="0" i="0" u="none" strike="noStrike" cap="none" normalizeH="0" baseline="0" dirty="0" smtClean="0">
                <a:ln>
                  <a:noFill/>
                </a:ln>
                <a:solidFill>
                  <a:schemeClr val="tx1"/>
                </a:solidFill>
                <a:effectLst/>
                <a:latin typeface="Arial" pitchFamily="34" charset="0"/>
                <a:cs typeface="Arial" pitchFamily="34" charset="0"/>
              </a:rPr>
              <a:t> formado por los elementos físicos: montañas, clima, tipo de suelo</a:t>
            </a: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Arial" charset="0"/>
              </a:rPr>
              <a:t>.</a:t>
            </a:r>
            <a:endParaRPr kumimoji="0" lang="es-ES" sz="1800" b="0" i="0" u="none" strike="noStrike" cap="none" normalizeH="0" baseline="0" dirty="0" smtClean="0">
              <a:ln>
                <a:noFill/>
              </a:ln>
              <a:solidFill>
                <a:schemeClr val="tx1"/>
              </a:solidFill>
              <a:effectLst/>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blogdemedioambiente.com/wp-content/uploads/2009/02/blogdemedioambiente_visita-el-fondo-marino-con-google-earth2.png"/>
          <p:cNvPicPr>
            <a:picLocks noChangeAspect="1" noChangeArrowheads="1"/>
          </p:cNvPicPr>
          <p:nvPr/>
        </p:nvPicPr>
        <p:blipFill>
          <a:blip r:embed="rId2"/>
          <a:srcRect/>
          <a:stretch>
            <a:fillRect/>
          </a:stretch>
        </p:blipFill>
        <p:spPr bwMode="auto">
          <a:xfrm>
            <a:off x="0" y="0"/>
            <a:ext cx="9144000" cy="728660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2 Título"/>
          <p:cNvSpPr>
            <a:spLocks noGrp="1"/>
          </p:cNvSpPr>
          <p:nvPr>
            <p:ph type="ctrTitle"/>
          </p:nvPr>
        </p:nvSpPr>
        <p:spPr>
          <a:xfrm>
            <a:off x="685800" y="1000109"/>
            <a:ext cx="7772400" cy="1500197"/>
          </a:xfrm>
        </p:spPr>
        <p:txBody>
          <a:bodyPr/>
          <a:lstStyle/>
          <a:p>
            <a:r>
              <a:rPr lang="es-ES" dirty="0" smtClean="0"/>
              <a:t>POBLACION</a:t>
            </a:r>
            <a:endParaRPr lang="es-ES" dirty="0"/>
          </a:p>
        </p:txBody>
      </p:sp>
      <p:sp>
        <p:nvSpPr>
          <p:cNvPr id="4" name="3 Subtítulo"/>
          <p:cNvSpPr>
            <a:spLocks noGrp="1"/>
          </p:cNvSpPr>
          <p:nvPr>
            <p:ph type="subTitle" idx="1"/>
          </p:nvPr>
        </p:nvSpPr>
        <p:spPr>
          <a:xfrm>
            <a:off x="571472" y="2285992"/>
            <a:ext cx="7200928" cy="2571768"/>
          </a:xfrm>
        </p:spPr>
        <p:txBody>
          <a:bodyPr>
            <a:normAutofit fontScale="92500" lnSpcReduction="10000"/>
          </a:bodyPr>
          <a:lstStyle/>
          <a:p>
            <a:pPr algn="l"/>
            <a:r>
              <a:rPr lang="es-ES" dirty="0" smtClean="0">
                <a:solidFill>
                  <a:schemeClr val="bg2">
                    <a:lumMod val="10000"/>
                  </a:schemeClr>
                </a:solidFill>
              </a:rPr>
              <a:t> </a:t>
            </a:r>
            <a:r>
              <a:rPr lang="es-ES" dirty="0">
                <a:solidFill>
                  <a:schemeClr val="bg2">
                    <a:lumMod val="10000"/>
                  </a:schemeClr>
                </a:solidFill>
              </a:rPr>
              <a:t>grupo de organismos de la misma </a:t>
            </a:r>
            <a:r>
              <a:rPr lang="es-ES" dirty="0" smtClean="0">
                <a:solidFill>
                  <a:schemeClr val="bg2">
                    <a:lumMod val="10000"/>
                  </a:schemeClr>
                </a:solidFill>
              </a:rPr>
              <a:t>especie, de </a:t>
            </a:r>
            <a:r>
              <a:rPr lang="es-ES" dirty="0">
                <a:solidFill>
                  <a:schemeClr val="bg2">
                    <a:lumMod val="10000"/>
                  </a:schemeClr>
                </a:solidFill>
              </a:rPr>
              <a:t>un mismo tiempo y espacio por lo que </a:t>
            </a:r>
            <a:r>
              <a:rPr lang="es-ES" dirty="0" smtClean="0">
                <a:solidFill>
                  <a:schemeClr val="bg2">
                    <a:lumMod val="10000"/>
                  </a:schemeClr>
                </a:solidFill>
              </a:rPr>
              <a:t>tienen </a:t>
            </a:r>
            <a:r>
              <a:rPr lang="es-ES" dirty="0">
                <a:solidFill>
                  <a:schemeClr val="bg2">
                    <a:lumMod val="10000"/>
                  </a:schemeClr>
                </a:solidFill>
              </a:rPr>
              <a:t>una alta probabilidad de aparearse y compartir genes.la </a:t>
            </a:r>
            <a:r>
              <a:rPr lang="es-ES" dirty="0" smtClean="0">
                <a:solidFill>
                  <a:schemeClr val="bg2">
                    <a:lumMod val="10000"/>
                  </a:schemeClr>
                </a:solidFill>
              </a:rPr>
              <a:t>población </a:t>
            </a:r>
            <a:r>
              <a:rPr lang="es-ES" dirty="0">
                <a:solidFill>
                  <a:schemeClr val="bg2">
                    <a:lumMod val="10000"/>
                  </a:schemeClr>
                </a:solidFill>
              </a:rPr>
              <a:t>a diferencia de los individuos es </a:t>
            </a:r>
            <a:r>
              <a:rPr lang="es-ES" dirty="0" smtClean="0">
                <a:solidFill>
                  <a:schemeClr val="bg2">
                    <a:lumMod val="10000"/>
                  </a:schemeClr>
                </a:solidFill>
              </a:rPr>
              <a:t>inmortal, la reproducción </a:t>
            </a:r>
            <a:r>
              <a:rPr lang="es-ES" dirty="0">
                <a:solidFill>
                  <a:schemeClr val="bg2">
                    <a:lumMod val="10000"/>
                  </a:schemeClr>
                </a:solidFill>
              </a:rPr>
              <a:t>garantiza su </a:t>
            </a:r>
            <a:r>
              <a:rPr lang="es-ES" dirty="0" smtClean="0">
                <a:solidFill>
                  <a:schemeClr val="bg2">
                    <a:lumMod val="10000"/>
                  </a:schemeClr>
                </a:solidFill>
              </a:rPr>
              <a:t>perpetuación.</a:t>
            </a:r>
            <a:r>
              <a:rPr lang="es-ES" dirty="0" smtClean="0">
                <a:solidFill>
                  <a:schemeClr val="bg2">
                    <a:lumMod val="10000"/>
                  </a:schemeClr>
                </a:solidFill>
              </a:rPr>
              <a:t> </a:t>
            </a:r>
            <a:endParaRPr lang="es-ES" dirty="0">
              <a:solidFill>
                <a:schemeClr val="bg2">
                  <a:lumMod val="10000"/>
                </a:schemeClr>
              </a:solidFill>
            </a:endParaRPr>
          </a:p>
        </p:txBody>
      </p:sp>
      <p:sp>
        <p:nvSpPr>
          <p:cNvPr id="5" name="4 Rectángulo"/>
          <p:cNvSpPr/>
          <p:nvPr/>
        </p:nvSpPr>
        <p:spPr>
          <a:xfrm>
            <a:off x="642910" y="4857760"/>
            <a:ext cx="7143832" cy="1200329"/>
          </a:xfrm>
          <a:prstGeom prst="rect">
            <a:avLst/>
          </a:prstGeom>
        </p:spPr>
        <p:txBody>
          <a:bodyPr wrap="square">
            <a:spAutoFit/>
          </a:bodyPr>
          <a:lstStyle/>
          <a:p>
            <a:r>
              <a:rPr lang="es-ES" sz="2400" dirty="0" smtClean="0"/>
              <a:t>Población poliespecifica:Es el que esta formado por una misma especie y características similares.</a:t>
            </a:r>
            <a:br>
              <a:rPr lang="es-ES" sz="2400" dirty="0" smtClean="0"/>
            </a:br>
            <a:endParaRPr lang="es-ES" sz="2400" dirty="0"/>
          </a:p>
        </p:txBody>
      </p:sp>
      <p:sp>
        <p:nvSpPr>
          <p:cNvPr id="7" name="6 Rectángulo"/>
          <p:cNvSpPr/>
          <p:nvPr/>
        </p:nvSpPr>
        <p:spPr>
          <a:xfrm>
            <a:off x="642910" y="5691157"/>
            <a:ext cx="7858180" cy="1200329"/>
          </a:xfrm>
          <a:prstGeom prst="rect">
            <a:avLst/>
          </a:prstGeom>
        </p:spPr>
        <p:txBody>
          <a:bodyPr wrap="square">
            <a:spAutoFit/>
          </a:bodyPr>
          <a:lstStyle/>
          <a:p>
            <a:r>
              <a:rPr lang="es-ES" sz="2000" dirty="0" smtClean="0"/>
              <a:t> POBLACION MONOESPECIFICA</a:t>
            </a:r>
            <a:r>
              <a:rPr lang="es-ES" dirty="0" smtClean="0"/>
              <a:t>: </a:t>
            </a:r>
            <a:r>
              <a:rPr lang="es-ES" sz="2400" dirty="0" smtClean="0"/>
              <a:t>Es el que esta formado por una                                                   misma especie.</a:t>
            </a:r>
            <a:br>
              <a:rPr lang="es-ES" sz="2400" dirty="0" smtClean="0"/>
            </a:b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blogdemedioambiente.com/wp-content/uploads/2009/02/blogdemedioambiente_visita-el-fondo-marino-con-google-earth2.png"/>
          <p:cNvPicPr>
            <a:picLocks noChangeAspect="1" noChangeArrowheads="1"/>
          </p:cNvPicPr>
          <p:nvPr/>
        </p:nvPicPr>
        <p:blipFill>
          <a:blip r:embed="rId2"/>
          <a:srcRect/>
          <a:stretch>
            <a:fillRect/>
          </a:stretch>
        </p:blipFill>
        <p:spPr bwMode="auto">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2 Título"/>
          <p:cNvSpPr>
            <a:spLocks noGrp="1"/>
          </p:cNvSpPr>
          <p:nvPr>
            <p:ph type="ctrTitle"/>
          </p:nvPr>
        </p:nvSpPr>
        <p:spPr/>
        <p:txBody>
          <a:bodyPr/>
          <a:lstStyle/>
          <a:p>
            <a:r>
              <a:rPr lang="es-ES" dirty="0" smtClean="0"/>
              <a:t>INDIVIDUO</a:t>
            </a:r>
            <a:endParaRPr lang="es-ES" dirty="0"/>
          </a:p>
        </p:txBody>
      </p:sp>
      <p:sp>
        <p:nvSpPr>
          <p:cNvPr id="4" name="3 Subtítulo"/>
          <p:cNvSpPr>
            <a:spLocks noGrp="1"/>
          </p:cNvSpPr>
          <p:nvPr>
            <p:ph type="subTitle" idx="1"/>
          </p:nvPr>
        </p:nvSpPr>
        <p:spPr/>
        <p:txBody>
          <a:bodyPr/>
          <a:lstStyle/>
          <a:p>
            <a:pPr algn="l"/>
            <a:r>
              <a:rPr lang="es-ES" dirty="0" smtClean="0">
                <a:solidFill>
                  <a:schemeClr val="bg2">
                    <a:lumMod val="10000"/>
                  </a:schemeClr>
                </a:solidFill>
              </a:rPr>
              <a:t>Se llama a cada ser organizado, animal o vegetal, respecto de la especie a la cual pertenece.</a:t>
            </a:r>
            <a:endParaRPr lang="es-ES" dirty="0">
              <a:solidFill>
                <a:schemeClr val="bg2">
                  <a:lumMod val="1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blogdemedioambiente.com/wp-content/uploads/2009/02/blogdemedioambiente_visita-el-fondo-marino-con-google-earth2.png"/>
          <p:cNvPicPr>
            <a:picLocks noChangeAspect="1" noChangeArrowheads="1"/>
          </p:cNvPicPr>
          <p:nvPr/>
        </p:nvPicPr>
        <p:blipFill>
          <a:blip r:embed="rId2"/>
          <a:srcRect/>
          <a:stretch>
            <a:fillRect/>
          </a:stretch>
        </p:blipFill>
        <p:spPr bwMode="auto">
          <a:xfrm>
            <a:off x="0" y="0"/>
            <a:ext cx="9144000"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3" name="2 Título"/>
          <p:cNvSpPr>
            <a:spLocks noGrp="1"/>
          </p:cNvSpPr>
          <p:nvPr>
            <p:ph type="ctrTitle"/>
          </p:nvPr>
        </p:nvSpPr>
        <p:spPr/>
        <p:txBody>
          <a:bodyPr/>
          <a:lstStyle/>
          <a:p>
            <a:r>
              <a:rPr lang="es-ES" dirty="0" smtClean="0"/>
              <a:t>CATEGORIAS</a:t>
            </a:r>
            <a:endParaRPr lang="es-ES" dirty="0"/>
          </a:p>
        </p:txBody>
      </p:sp>
      <p:sp>
        <p:nvSpPr>
          <p:cNvPr id="4" name="3 Subtítulo"/>
          <p:cNvSpPr>
            <a:spLocks noGrp="1"/>
          </p:cNvSpPr>
          <p:nvPr>
            <p:ph type="subTitle" idx="1"/>
          </p:nvPr>
        </p:nvSpPr>
        <p:spPr>
          <a:xfrm>
            <a:off x="785786" y="3886200"/>
            <a:ext cx="6986614" cy="2400320"/>
          </a:xfrm>
        </p:spPr>
        <p:txBody>
          <a:bodyPr>
            <a:normAutofit fontScale="70000" lnSpcReduction="20000"/>
          </a:bodyPr>
          <a:lstStyle/>
          <a:p>
            <a:r>
              <a:rPr lang="es-ES" b="1" dirty="0" smtClean="0">
                <a:solidFill>
                  <a:schemeClr val="bg2">
                    <a:lumMod val="10000"/>
                  </a:schemeClr>
                </a:solidFill>
              </a:rPr>
              <a:t>descomponedores</a:t>
            </a:r>
            <a:r>
              <a:rPr lang="es-ES" dirty="0" smtClean="0">
                <a:solidFill>
                  <a:schemeClr val="bg2">
                    <a:lumMod val="10000"/>
                  </a:schemeClr>
                </a:solidFill>
              </a:rPr>
              <a:t>: bacterias y hongos. </a:t>
            </a:r>
          </a:p>
          <a:p>
            <a:pPr algn="l"/>
            <a:r>
              <a:rPr lang="es-ES" b="1" dirty="0" smtClean="0">
                <a:solidFill>
                  <a:schemeClr val="bg2">
                    <a:lumMod val="10000"/>
                  </a:schemeClr>
                </a:solidFill>
              </a:rPr>
              <a:t> Los </a:t>
            </a:r>
            <a:r>
              <a:rPr lang="es-ES" b="1" dirty="0">
                <a:solidFill>
                  <a:schemeClr val="bg2">
                    <a:lumMod val="10000"/>
                  </a:schemeClr>
                </a:solidFill>
              </a:rPr>
              <a:t>consumidores</a:t>
            </a:r>
            <a:r>
              <a:rPr lang="es-ES" dirty="0">
                <a:solidFill>
                  <a:schemeClr val="bg2">
                    <a:lumMod val="10000"/>
                  </a:schemeClr>
                </a:solidFill>
              </a:rPr>
              <a:t>, también llamados </a:t>
            </a:r>
            <a:r>
              <a:rPr lang="es-ES" dirty="0" smtClean="0">
                <a:solidFill>
                  <a:schemeClr val="bg2">
                    <a:lumMod val="10000"/>
                  </a:schemeClr>
                </a:solidFill>
              </a:rPr>
              <a:t>   heterótrofos</a:t>
            </a:r>
            <a:r>
              <a:rPr lang="es-ES" dirty="0">
                <a:solidFill>
                  <a:schemeClr val="bg2">
                    <a:lumMod val="10000"/>
                  </a:schemeClr>
                </a:solidFill>
              </a:rPr>
              <a:t>, son organismos que no pueden sintetizar compuestos orgánicos, y por esa razón se alimentan de otros seres </a:t>
            </a:r>
            <a:r>
              <a:rPr lang="es-ES" dirty="0" smtClean="0">
                <a:solidFill>
                  <a:schemeClr val="bg2">
                    <a:lumMod val="10000"/>
                  </a:schemeClr>
                </a:solidFill>
              </a:rPr>
              <a:t>vivos</a:t>
            </a:r>
          </a:p>
          <a:p>
            <a:pPr algn="l"/>
            <a:r>
              <a:rPr lang="es-ES" b="1" dirty="0" smtClean="0">
                <a:solidFill>
                  <a:schemeClr val="bg2">
                    <a:lumMod val="10000"/>
                  </a:schemeClr>
                </a:solidFill>
              </a:rPr>
              <a:t>Los </a:t>
            </a:r>
            <a:r>
              <a:rPr lang="es-ES" b="1" dirty="0">
                <a:solidFill>
                  <a:schemeClr val="bg2">
                    <a:lumMod val="10000"/>
                  </a:schemeClr>
                </a:solidFill>
              </a:rPr>
              <a:t>productores o </a:t>
            </a:r>
            <a:r>
              <a:rPr lang="es-ES" b="1" dirty="0" smtClean="0">
                <a:solidFill>
                  <a:schemeClr val="bg2">
                    <a:lumMod val="10000"/>
                  </a:schemeClr>
                </a:solidFill>
              </a:rPr>
              <a:t>autótrofos: </a:t>
            </a:r>
            <a:r>
              <a:rPr lang="es-ES" dirty="0">
                <a:solidFill>
                  <a:schemeClr val="bg2">
                    <a:lumMod val="10000"/>
                  </a:schemeClr>
                </a:solidFill>
              </a:rPr>
              <a:t>son los organismos vivos que fabrican su propio alimento orgánico, es decir los vegetales verdes con clorofila, que realizan fotosíntesis</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463</Words>
  <Application>Microsoft Office PowerPoint</Application>
  <PresentationFormat>Presentación en pantalla (4:3)</PresentationFormat>
  <Paragraphs>22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ECOSISTEMAS</vt:lpstr>
      <vt:lpstr>FACTORES BIOTICOS Y ABIOTICOS</vt:lpstr>
      <vt:lpstr>COMUNIDAD</vt:lpstr>
      <vt:lpstr>POBLACION</vt:lpstr>
      <vt:lpstr>INDIVIDUO</vt:lpstr>
      <vt:lpstr>CATEGORIAS</vt:lpstr>
    </vt:vector>
  </TitlesOfParts>
  <Company>CORONADO_GALLEGO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UNICO</dc:creator>
  <cp:lastModifiedBy>UNICO</cp:lastModifiedBy>
  <cp:revision>21</cp:revision>
  <dcterms:created xsi:type="dcterms:W3CDTF">2009-05-24T20:03:34Z</dcterms:created>
  <dcterms:modified xsi:type="dcterms:W3CDTF">2009-05-24T23:32:44Z</dcterms:modified>
</cp:coreProperties>
</file>