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23863" indent="-214313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639763" indent="-2095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855663" indent="-212725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071563" indent="-211138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110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35587" cy="3998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8850" cy="4802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1838" cy="52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it-IT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1837" cy="52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it-IT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71838" cy="525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it-IT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71837" cy="525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fld id="{97471291-670C-40B5-92B4-D5D8520B340C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69A13A-45B5-4193-B31D-C32FBB0FEBB2}" type="slidenum">
              <a:rPr lang="it-IT"/>
              <a:pPr/>
              <a:t>1</a:t>
            </a:fld>
            <a:endParaRPr lang="it-IT"/>
          </a:p>
        </p:txBody>
      </p:sp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126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0438" cy="48037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71C3B0-DD3B-4E3B-B205-FC73157BF580}" type="slidenum">
              <a:rPr lang="it-IT"/>
              <a:pPr/>
              <a:t>2</a:t>
            </a:fld>
            <a:endParaRPr lang="it-IT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229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0438" cy="48037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3FEA70-0A30-4C18-86ED-B14F63E45EB0}" type="slidenum">
              <a:rPr lang="it-IT"/>
              <a:pPr/>
              <a:t>3</a:t>
            </a:fld>
            <a:endParaRPr lang="it-IT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331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0438" cy="48037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8FD71C-EB9E-41E2-9A52-7ABF67152C60}" type="slidenum">
              <a:rPr lang="it-IT"/>
              <a:pPr/>
              <a:t>4</a:t>
            </a:fld>
            <a:endParaRPr lang="it-IT"/>
          </a:p>
        </p:txBody>
      </p:sp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33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0438" cy="48037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958745D-FB52-4291-A1D0-6E5E59BD89FE}" type="slidenum">
              <a:rPr lang="it-IT"/>
              <a:pPr/>
              <a:t>5</a:t>
            </a:fld>
            <a:endParaRPr lang="it-IT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36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0438" cy="48037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0E9719-AEFB-4729-97AD-A66D28EB31C8}" type="slidenum">
              <a:rPr lang="it-IT"/>
              <a:pPr/>
              <a:t>6</a:t>
            </a:fld>
            <a:endParaRPr lang="it-IT"/>
          </a:p>
        </p:txBody>
      </p:sp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38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0438" cy="48037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279331-6FB5-42D4-9218-CA9DE57E8D64}" type="slidenum">
              <a:rPr lang="it-IT"/>
              <a:pPr/>
              <a:t>7</a:t>
            </a:fld>
            <a:endParaRPr lang="it-IT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741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0438" cy="48037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D6F8836-CE4F-4E9E-BFE9-3AAACFB9A4BF}" type="slidenum">
              <a:rPr lang="it-IT"/>
              <a:pPr/>
              <a:t>8</a:t>
            </a:fld>
            <a:endParaRPr lang="it-IT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843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755650" y="5078413"/>
            <a:ext cx="6040438" cy="48037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0B44C93-8FDB-4FA3-B002-027EB691860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3FB1E54-D588-4B36-8619-B04A5E12E0D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99325" y="301625"/>
            <a:ext cx="2265363" cy="6446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3687" cy="6446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90A281E-FD85-49F0-AB0A-F7E9B332127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1450" cy="12525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38387" cy="511175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86113" cy="511175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38387" cy="511175"/>
          </a:xfrm>
        </p:spPr>
        <p:txBody>
          <a:bodyPr/>
          <a:lstStyle>
            <a:lvl1pPr>
              <a:defRPr/>
            </a:lvl1pPr>
          </a:lstStyle>
          <a:p>
            <a:fld id="{011CE45C-A52C-4663-9266-09ED224D87F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463B734-98EB-4FEC-9408-7E4EEB5D2B2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3A2EF4-F5CD-4974-BB84-433A11817E8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4525" cy="4979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0163" y="1768475"/>
            <a:ext cx="4454525" cy="4979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A596CE1-7E66-4423-A274-C31D12D8953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7CCCE2C-D7CF-426C-8155-AF2B777D361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CAC8B68-3750-433A-B1B8-D4C0ABD87FD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4980BFE-8654-412C-826F-F11481F6CB3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E60FFF4-A8CE-4355-A334-5D3A4FA4B71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31320D5-4F0A-4DB7-AD2B-E51BA55A261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1450" cy="1252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1450" cy="4979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38387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86113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8387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33296F8D-7482-46BA-B448-6913F910A6BF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4572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9144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1371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18288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423863" indent="-319088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55663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charset="2"/>
        <a:buChar char="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287463" indent="-212725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charset="2"/>
        <a:buChar char="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719263" indent="-207963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charset="2"/>
        <a:buChar char="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151063" indent="-20955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608263" indent="-20955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3065463" indent="-20955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522663" indent="-20955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979863" indent="-20955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384175"/>
            <a:ext cx="10080625" cy="2005013"/>
          </a:xfrm>
          <a:gradFill rotWithShape="0">
            <a:gsLst>
              <a:gs pos="0">
                <a:srgbClr val="FFFFFF"/>
              </a:gs>
              <a:gs pos="100000">
                <a:srgbClr val="000080"/>
              </a:gs>
            </a:gsLst>
            <a:lin ang="2700000" scaled="1"/>
          </a:gradFill>
          <a:ln w="144000">
            <a:solidFill>
              <a:srgbClr val="000080"/>
            </a:solidFill>
          </a:ln>
        </p:spPr>
        <p:txBody>
          <a:bodyPr lIns="67320" tIns="67320" rIns="67320" bIns="6732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it-IT" b="1"/>
              <a:t/>
            </a:r>
            <a:br>
              <a:rPr lang="it-IT" b="1"/>
            </a:br>
            <a:r>
              <a:rPr lang="it-IT" b="1">
                <a:solidFill>
                  <a:srgbClr val="FF0000"/>
                </a:solidFill>
              </a:rPr>
              <a:t>SOTTOGRUPPO 1</a:t>
            </a:r>
            <a:br>
              <a:rPr lang="it-IT" b="1">
                <a:solidFill>
                  <a:srgbClr val="FF0000"/>
                </a:solidFill>
              </a:rPr>
            </a:br>
            <a:r>
              <a:rPr lang="it-IT" b="1">
                <a:solidFill>
                  <a:srgbClr val="FF0000"/>
                </a:solidFill>
              </a:rPr>
              <a:t>Interlingua e analisi dell'errore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1546225"/>
            <a:ext cx="10080625" cy="60864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0080"/>
              </a:gs>
            </a:gsLst>
            <a:lin ang="2700000" scaled="1"/>
          </a:gradFill>
          <a:ln w="154800">
            <a:solidFill>
              <a:srgbClr val="000080"/>
            </a:solidFill>
            <a:round/>
            <a:headEnd/>
            <a:tailEnd/>
          </a:ln>
        </p:spPr>
        <p:txBody>
          <a:bodyPr lIns="72720" tIns="72720" rIns="72720" bIns="72720" anchor="ctr"/>
          <a:lstStyle/>
          <a:p>
            <a:pPr marL="20955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sz="4400" b="1" dirty="0">
                <a:solidFill>
                  <a:srgbClr val="FF0000"/>
                </a:solidFill>
              </a:rPr>
              <a:t>PER COMINCIARE.......</a:t>
            </a:r>
            <a:br>
              <a:rPr lang="it-IT" sz="4400" b="1" dirty="0">
                <a:solidFill>
                  <a:srgbClr val="FF0000"/>
                </a:solidFill>
              </a:rPr>
            </a:br>
            <a:r>
              <a:rPr lang="it-IT" sz="4400" b="1" dirty="0">
                <a:solidFill>
                  <a:srgbClr val="FF0000"/>
                </a:solidFill>
              </a:rPr>
              <a:t>Interlingua : una lingua che sta </a:t>
            </a:r>
            <a:br>
              <a:rPr lang="it-IT" sz="4400" b="1" dirty="0">
                <a:solidFill>
                  <a:srgbClr val="FF0000"/>
                </a:solidFill>
              </a:rPr>
            </a:br>
            <a:r>
              <a:rPr lang="it-IT" sz="4400" b="1" dirty="0">
                <a:solidFill>
                  <a:srgbClr val="FF0000"/>
                </a:solidFill>
              </a:rPr>
              <a:t>“nel mezzo?”</a:t>
            </a:r>
          </a:p>
          <a:p>
            <a:pPr marL="20955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endParaRPr lang="it-IT" sz="3200" b="1" dirty="0">
              <a:solidFill>
                <a:srgbClr val="FF0000"/>
              </a:solidFill>
            </a:endParaRPr>
          </a:p>
          <a:p>
            <a:pPr marL="20955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sz="3200" b="1" dirty="0">
                <a:solidFill>
                  <a:srgbClr val="FF0000"/>
                </a:solidFill>
              </a:rPr>
              <a:t>PERCORSO </a:t>
            </a:r>
            <a:r>
              <a:rPr lang="it-IT" sz="3200" b="1" dirty="0" err="1">
                <a:solidFill>
                  <a:srgbClr val="FF0000"/>
                </a:solidFill>
              </a:rPr>
              <a:t>DI</a:t>
            </a:r>
            <a:r>
              <a:rPr lang="it-IT" sz="3200" b="1">
                <a:solidFill>
                  <a:srgbClr val="FF0000"/>
                </a:solidFill>
              </a:rPr>
              <a:t> FORMAZIONE </a:t>
            </a:r>
            <a:r>
              <a:rPr lang="it-IT" sz="3200" b="1">
                <a:solidFill>
                  <a:srgbClr val="FF0000"/>
                </a:solidFill>
              </a:rPr>
              <a:t>PER </a:t>
            </a:r>
            <a:r>
              <a:rPr lang="it-IT" sz="3200" b="1" smtClean="0">
                <a:solidFill>
                  <a:srgbClr val="FF0000"/>
                </a:solidFill>
              </a:rPr>
              <a:t>DOCENTI</a:t>
            </a:r>
            <a:endParaRPr lang="it-IT" sz="3200" b="1">
              <a:solidFill>
                <a:srgbClr val="FF0000"/>
              </a:solidFill>
            </a:endParaRPr>
          </a:p>
          <a:p>
            <a:pPr marL="20955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sz="3200" b="1" dirty="0">
                <a:solidFill>
                  <a:srgbClr val="FF0000"/>
                </a:solidFill>
              </a:rPr>
              <a:t>AREA LINGUISTICAI</a:t>
            </a:r>
          </a:p>
          <a:p>
            <a:pPr marL="20955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endParaRPr lang="it-IT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73025"/>
            <a:ext cx="10080625" cy="1663700"/>
          </a:xfrm>
          <a:gradFill rotWithShape="0">
            <a:gsLst>
              <a:gs pos="0">
                <a:srgbClr val="FFFFFF"/>
              </a:gs>
              <a:gs pos="100000">
                <a:srgbClr val="000080"/>
              </a:gs>
            </a:gsLst>
            <a:lin ang="2700000" scaled="1"/>
          </a:gradFill>
          <a:ln w="154800">
            <a:solidFill>
              <a:srgbClr val="000080"/>
            </a:solidFill>
          </a:ln>
        </p:spPr>
        <p:txBody>
          <a:bodyPr lIns="72720" tIns="72720" rIns="72720" bIns="7272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it-IT" b="1">
                <a:solidFill>
                  <a:srgbClr val="FF0000"/>
                </a:solidFill>
              </a:rPr>
              <a:t>MOTIVAZIONI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1619250"/>
            <a:ext cx="10080625" cy="60642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0080"/>
              </a:gs>
            </a:gsLst>
            <a:lin ang="2700000" scaled="1"/>
          </a:gradFill>
          <a:ln w="154800">
            <a:solidFill>
              <a:srgbClr val="000080"/>
            </a:solidFill>
            <a:round/>
            <a:headEnd/>
            <a:tailEnd/>
          </a:ln>
        </p:spPr>
        <p:txBody>
          <a:bodyPr lIns="77400" tIns="77400" rIns="77400" bIns="77400" anchor="ctr"/>
          <a:lstStyle/>
          <a:p>
            <a:pPr marL="20955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sz="3200" b="1">
                <a:solidFill>
                  <a:srgbClr val="FF0000"/>
                </a:solidFill>
              </a:rPr>
              <a:t>IL PRESENTE PERCORSO DI FORMAZIONE NASCE DALL'ESIGENZA DI SENSIBILIZZARE I DOCENTI ALLE TEMATICHE DELL'INTERLINGUA</a:t>
            </a:r>
            <a:r>
              <a:rPr lang="it-IT" sz="320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73025"/>
            <a:ext cx="10080625" cy="1663700"/>
          </a:xfrm>
          <a:gradFill rotWithShape="0">
            <a:gsLst>
              <a:gs pos="0">
                <a:srgbClr val="FFFFFF"/>
              </a:gs>
              <a:gs pos="100000">
                <a:srgbClr val="000080"/>
              </a:gs>
            </a:gsLst>
            <a:lin ang="2700000" scaled="1"/>
          </a:gradFill>
          <a:ln w="154800">
            <a:solidFill>
              <a:srgbClr val="000080"/>
            </a:solidFill>
          </a:ln>
        </p:spPr>
        <p:txBody>
          <a:bodyPr lIns="72720" tIns="72720" rIns="72720" bIns="7272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it-IT" b="1">
                <a:solidFill>
                  <a:srgbClr val="FF0000"/>
                </a:solidFill>
              </a:rPr>
              <a:t>TARGET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1619250"/>
            <a:ext cx="10080625" cy="60642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0080"/>
              </a:gs>
            </a:gsLst>
            <a:lin ang="2700000" scaled="1"/>
          </a:gradFill>
          <a:ln w="154800">
            <a:solidFill>
              <a:srgbClr val="000080"/>
            </a:solidFill>
            <a:round/>
            <a:headEnd/>
            <a:tailEnd/>
          </a:ln>
          <a:effectLst>
            <a:outerShdw algn="ctr" rotWithShape="0">
              <a:srgbClr val="000000"/>
            </a:outerShdw>
          </a:effectLst>
        </p:spPr>
        <p:txBody>
          <a:bodyPr lIns="77400" tIns="77400" rIns="77400" bIns="77400" anchor="ctr"/>
          <a:lstStyle/>
          <a:p>
            <a:pPr marL="20955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sz="3200" b="1">
                <a:solidFill>
                  <a:srgbClr val="FF0000"/>
                </a:solidFill>
              </a:rPr>
              <a:t>DOCENTI DI SCUOLA SECONDARIA DI PRIMO E SECONDO GRADO DELL'AREA LINGUISTICA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73025"/>
            <a:ext cx="10080625" cy="1663700"/>
          </a:xfrm>
          <a:gradFill rotWithShape="0">
            <a:gsLst>
              <a:gs pos="0">
                <a:srgbClr val="FFFFFF"/>
              </a:gs>
              <a:gs pos="100000">
                <a:srgbClr val="000080"/>
              </a:gs>
            </a:gsLst>
            <a:lin ang="2700000" scaled="1"/>
          </a:gradFill>
          <a:ln w="154800">
            <a:solidFill>
              <a:srgbClr val="000080"/>
            </a:solidFill>
          </a:ln>
        </p:spPr>
        <p:txBody>
          <a:bodyPr lIns="72720" tIns="72720" rIns="72720" bIns="7272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it-IT">
                <a:solidFill>
                  <a:srgbClr val="FF3366"/>
                </a:solidFill>
              </a:rPr>
              <a:t>OBIETTIVI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1619250"/>
            <a:ext cx="10080625" cy="60642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0080"/>
              </a:gs>
            </a:gsLst>
            <a:lin ang="2700000" scaled="1"/>
          </a:gradFill>
          <a:ln w="154800">
            <a:solidFill>
              <a:srgbClr val="000080"/>
            </a:solidFill>
            <a:round/>
            <a:headEnd/>
            <a:tailEnd/>
          </a:ln>
        </p:spPr>
        <p:txBody>
          <a:bodyPr lIns="77400" tIns="77400" rIns="77400" bIns="77400" anchor="ctr"/>
          <a:lstStyle/>
          <a:p>
            <a:pPr marL="209550" lvl="1" indent="0">
              <a:spcAft>
                <a:spcPct val="0"/>
              </a:spcAft>
              <a:buSzPct val="45000"/>
              <a:buFont typeface="Wingdings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sz="3200" b="1">
                <a:solidFill>
                  <a:srgbClr val="FF0000"/>
                </a:solidFill>
              </a:rPr>
              <a:t>Diffondere una maggiore sensibilità verso l'interlingua.</a:t>
            </a:r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sz="3200" b="1">
                <a:solidFill>
                  <a:srgbClr val="FF0000"/>
                </a:solidFill>
              </a:rPr>
              <a:t>Fornire strumenti teorici e pratici per approfondire il concetto di interlingua.</a:t>
            </a:r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sz="3200" b="1">
                <a:solidFill>
                  <a:srgbClr val="FF0000"/>
                </a:solidFill>
              </a:rPr>
              <a:t>Scoprire i principali meccanismi di acquisizione di una seconda lingua.</a:t>
            </a:r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sz="3200" b="1">
                <a:solidFill>
                  <a:srgbClr val="FF0000"/>
                </a:solidFill>
              </a:rPr>
              <a:t>Fornire  conoscenze e competenze per gestire le problematiche della classe plurilingue.</a:t>
            </a:r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sz="3200" b="1">
                <a:solidFill>
                  <a:srgbClr val="FF0000"/>
                </a:solidFill>
              </a:rPr>
              <a:t>Contribuire alla creazione di risorse didattiche che tengano conto dei bisogni degli studenti.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71438"/>
            <a:ext cx="10080625" cy="1662113"/>
          </a:xfrm>
          <a:gradFill rotWithShape="0">
            <a:gsLst>
              <a:gs pos="0">
                <a:srgbClr val="FFFFFF"/>
              </a:gs>
              <a:gs pos="100000">
                <a:srgbClr val="000080"/>
              </a:gs>
            </a:gsLst>
            <a:lin ang="2700000" scaled="1"/>
          </a:gradFill>
          <a:ln w="144000">
            <a:solidFill>
              <a:srgbClr val="000080"/>
            </a:solidFill>
          </a:ln>
        </p:spPr>
        <p:txBody>
          <a:bodyPr lIns="72000" tIns="72000" rIns="72000" bIns="72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it-IT" b="1">
                <a:solidFill>
                  <a:srgbClr val="FF0000"/>
                </a:solidFill>
              </a:rPr>
              <a:t>CONTENUTI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1411288"/>
            <a:ext cx="10080625" cy="78597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0080"/>
              </a:gs>
            </a:gsLst>
            <a:lin ang="2700000" scaled="1"/>
          </a:gradFill>
          <a:ln w="154800">
            <a:solidFill>
              <a:srgbClr val="000080"/>
            </a:solidFill>
            <a:round/>
            <a:headEnd/>
            <a:tailEnd/>
          </a:ln>
        </p:spPr>
        <p:txBody>
          <a:bodyPr lIns="77400" tIns="77400" rIns="77400" bIns="77400" anchor="ctr"/>
          <a:lstStyle/>
          <a:p>
            <a:pPr marL="209550" lvl="1" indent="0">
              <a:spcAft>
                <a:spcPct val="0"/>
              </a:spcAft>
              <a:buSzPct val="45000"/>
              <a:buFont typeface="Wingdings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b="1">
                <a:solidFill>
                  <a:srgbClr val="FF0000"/>
                </a:solidFill>
              </a:rPr>
              <a:t>CHE COS'E' L'INTERLINGUA?</a:t>
            </a:r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b="1">
                <a:solidFill>
                  <a:srgbClr val="FF0000"/>
                </a:solidFill>
              </a:rPr>
              <a:t>COME DESCRIVERE E RICOSTRUIRE IL SISTEMA DI INTERLINGUA ATTRAVERSO TESTI SCRITTI E/O ORALI PRODOTTI DAGLI APPRENDENTI?</a:t>
            </a:r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b="1">
                <a:solidFill>
                  <a:srgbClr val="FF0000"/>
                </a:solidFill>
              </a:rPr>
              <a:t>ESISTONO DELLE FASI DELL'INTERLINGUA?</a:t>
            </a:r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b="1">
                <a:solidFill>
                  <a:srgbClr val="FF0000"/>
                </a:solidFill>
              </a:rPr>
              <a:t>QUALI SONO GLI STADI E LE SEQUENZE DELL'ACQUISIZIONE DI UNA SECONDA LINGUA?</a:t>
            </a:r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b="1">
                <a:solidFill>
                  <a:srgbClr val="FF0000"/>
                </a:solidFill>
              </a:rPr>
              <a:t>COME CONFRONTARE LE FASI, GLI STADI E LE SEQUENZE DEGLI APPRENDENTI IN UNA CLASSE PLURILINGUE?</a:t>
            </a:r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b="1">
                <a:solidFill>
                  <a:srgbClr val="FF0000"/>
                </a:solidFill>
              </a:rPr>
              <a:t>ESISTONO DIFFERENZE DI ACQUISIZIONE TRA UN APPRENDENTE ITALOFONO DI UNA LS E UN APPRENDENTE NON ITALOFONO DI ITALIANO L2?</a:t>
            </a:r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endParaRPr lang="it-IT" sz="3200"/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endParaRPr lang="it-IT" sz="3200"/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endParaRPr lang="it-IT" sz="32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-539750" y="63500"/>
            <a:ext cx="10620375" cy="1079500"/>
          </a:xfrm>
          <a:gradFill rotWithShape="0">
            <a:gsLst>
              <a:gs pos="0">
                <a:srgbClr val="FFFFFF"/>
              </a:gs>
              <a:gs pos="100000">
                <a:srgbClr val="000080"/>
              </a:gs>
            </a:gsLst>
            <a:lin ang="2700000" scaled="1"/>
          </a:gradFill>
          <a:ln w="154800">
            <a:solidFill>
              <a:srgbClr val="000080"/>
            </a:solidFill>
          </a:ln>
        </p:spPr>
        <p:txBody>
          <a:bodyPr lIns="72720" tIns="72720" rIns="72720" bIns="7272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r>
              <a:rPr lang="it-IT" b="1">
                <a:solidFill>
                  <a:srgbClr val="FF0000"/>
                </a:solidFill>
              </a:rPr>
              <a:t>METODI/STRUMENTI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-344488" y="1260475"/>
            <a:ext cx="10620376" cy="87677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0080"/>
              </a:gs>
            </a:gsLst>
            <a:lin ang="2700000" scaled="1"/>
          </a:gradFill>
          <a:ln w="154800">
            <a:solidFill>
              <a:srgbClr val="000080"/>
            </a:solidFill>
            <a:round/>
            <a:headEnd/>
            <a:tailEnd/>
          </a:ln>
        </p:spPr>
        <p:txBody>
          <a:bodyPr lIns="77400" tIns="77400" rIns="77400" bIns="77400" anchor="ctr"/>
          <a:lstStyle/>
          <a:p>
            <a:pPr marL="20955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  <a:tab pos="10134600" algn="l"/>
              </a:tabLst>
            </a:pPr>
            <a:endParaRPr lang="it-IT" b="1">
              <a:solidFill>
                <a:srgbClr val="FF0000"/>
              </a:solidFill>
            </a:endParaRPr>
          </a:p>
          <a:p>
            <a:pPr marL="20955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  <a:tab pos="10134600" algn="l"/>
              </a:tabLst>
            </a:pPr>
            <a:r>
              <a:rPr lang="it-IT" b="1">
                <a:solidFill>
                  <a:srgbClr val="FF0000"/>
                </a:solidFill>
              </a:rPr>
              <a:t>Il percorso formativo prevede una metodologia che abbia un carattere teorico/ pratico ed esperenziale. Gli incontri attraverso focus group, work-shop...., saranno condotti in modo da creare situazioni di simulazione del contesto classe con l'obiettivo di favorire nei docenti un apprendimento efficace e diretto delle attività che andranno via via sperimentate.</a:t>
            </a:r>
          </a:p>
          <a:p>
            <a:pPr marL="20955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  <a:tab pos="10134600" algn="l"/>
              </a:tabLst>
            </a:pPr>
            <a:endParaRPr lang="it-IT" sz="3200" b="1">
              <a:solidFill>
                <a:srgbClr val="FF0000"/>
              </a:solidFill>
            </a:endParaRPr>
          </a:p>
          <a:p>
            <a:pPr marL="20955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  <a:tab pos="10134600" algn="l"/>
              </a:tabLst>
            </a:pPr>
            <a:r>
              <a:rPr lang="it-IT" sz="3200" b="1" u="sng">
                <a:solidFill>
                  <a:srgbClr val="FF0000"/>
                </a:solidFill>
              </a:rPr>
              <a:t>A TAL FINE SI UTILIZZERANNO</a:t>
            </a:r>
            <a:r>
              <a:rPr lang="it-IT" sz="3200" b="1">
                <a:solidFill>
                  <a:srgbClr val="FF0000"/>
                </a:solidFill>
              </a:rPr>
              <a:t> :</a:t>
            </a:r>
          </a:p>
          <a:p>
            <a:pPr marL="20955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  <a:tab pos="10134600" algn="l"/>
              </a:tabLst>
            </a:pPr>
            <a:endParaRPr lang="it-IT" sz="3200" b="1">
              <a:solidFill>
                <a:srgbClr val="FF0000"/>
              </a:solidFill>
            </a:endParaRPr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  <a:tab pos="10134600" algn="l"/>
              </a:tabLst>
            </a:pPr>
            <a:r>
              <a:rPr lang="it-IT" sz="3200" b="1">
                <a:solidFill>
                  <a:srgbClr val="FF0000"/>
                </a:solidFill>
              </a:rPr>
              <a:t>Schede informative</a:t>
            </a:r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  <a:tab pos="10134600" algn="l"/>
              </a:tabLst>
            </a:pPr>
            <a:r>
              <a:rPr lang="it-IT" sz="3200" b="1">
                <a:solidFill>
                  <a:srgbClr val="FF0000"/>
                </a:solidFill>
              </a:rPr>
              <a:t>Questionari</a:t>
            </a:r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  <a:tab pos="10134600" algn="l"/>
              </a:tabLst>
            </a:pPr>
            <a:r>
              <a:rPr lang="it-IT" sz="3200" b="1">
                <a:solidFill>
                  <a:srgbClr val="FF0000"/>
                </a:solidFill>
              </a:rPr>
              <a:t>Griglie di osservazione e di rilevazione</a:t>
            </a:r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  <a:tab pos="10134600" algn="l"/>
              </a:tabLst>
            </a:pPr>
            <a:endParaRPr lang="it-IT" sz="3200" b="1">
              <a:solidFill>
                <a:srgbClr val="FF0000"/>
              </a:solidFill>
            </a:endParaRPr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  <a:tab pos="10134600" algn="l"/>
              </a:tabLst>
            </a:pPr>
            <a:endParaRPr lang="it-IT" sz="3200" b="1">
              <a:solidFill>
                <a:srgbClr val="FF0000"/>
              </a:solidFill>
            </a:endParaRPr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  <a:tab pos="10134600" algn="l"/>
              </a:tabLst>
            </a:pPr>
            <a:endParaRPr lang="it-IT" sz="3200"/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  <a:tab pos="10134600" algn="l"/>
              </a:tabLst>
            </a:pPr>
            <a:endParaRPr lang="it-IT" sz="3200"/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  <a:tab pos="10134600" algn="l"/>
              </a:tabLst>
            </a:pPr>
            <a:endParaRPr lang="it-IT" sz="3200"/>
          </a:p>
          <a:p>
            <a:pPr marL="20955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  <a:tab pos="10134600" algn="l"/>
              </a:tabLst>
            </a:pPr>
            <a:endParaRPr lang="it-IT" sz="32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73025"/>
            <a:ext cx="10080625" cy="1663700"/>
          </a:xfrm>
          <a:gradFill rotWithShape="0">
            <a:gsLst>
              <a:gs pos="0">
                <a:srgbClr val="FFFFFF"/>
              </a:gs>
              <a:gs pos="100000">
                <a:srgbClr val="000080"/>
              </a:gs>
            </a:gsLst>
            <a:lin ang="2700000" scaled="1"/>
          </a:gradFill>
          <a:ln w="154800">
            <a:solidFill>
              <a:srgbClr val="000080"/>
            </a:solidFill>
          </a:ln>
        </p:spPr>
        <p:txBody>
          <a:bodyPr lIns="72720" tIns="72720" rIns="72720" bIns="7272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it-IT" b="1">
                <a:solidFill>
                  <a:srgbClr val="FF0000"/>
                </a:solidFill>
              </a:rPr>
              <a:t>TEMPI DI REALIZZAZIONE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1619250"/>
            <a:ext cx="10080625" cy="60642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0080"/>
              </a:gs>
            </a:gsLst>
            <a:lin ang="2700000" scaled="1"/>
          </a:gradFill>
          <a:ln w="154800">
            <a:solidFill>
              <a:srgbClr val="000080"/>
            </a:solidFill>
            <a:round/>
            <a:headEnd/>
            <a:tailEnd/>
          </a:ln>
        </p:spPr>
        <p:txBody>
          <a:bodyPr lIns="77400" tIns="77400" rIns="77400" bIns="77400" anchor="ctr"/>
          <a:lstStyle/>
          <a:p>
            <a:pPr marL="20955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sz="3200" b="1">
                <a:solidFill>
                  <a:srgbClr val="FF0000"/>
                </a:solidFill>
              </a:rPr>
              <a:t>IL PERCORSO VERRA' REALIZZATO NELL'ARCO DI..........MESI</a:t>
            </a:r>
          </a:p>
          <a:p>
            <a:pPr marL="20955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sz="3200" b="1">
                <a:solidFill>
                  <a:srgbClr val="FF0000"/>
                </a:solidFill>
              </a:rPr>
              <a:t>E SCANDITO IN N°........... INCONTRI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73025"/>
            <a:ext cx="10080625" cy="1873250"/>
          </a:xfrm>
          <a:gradFill rotWithShape="0">
            <a:gsLst>
              <a:gs pos="0">
                <a:srgbClr val="FFFFFF"/>
              </a:gs>
              <a:gs pos="100000">
                <a:srgbClr val="000080"/>
              </a:gs>
            </a:gsLst>
            <a:lin ang="2700000" scaled="1"/>
          </a:gradFill>
          <a:ln w="154800">
            <a:solidFill>
              <a:srgbClr val="000080"/>
            </a:solidFill>
          </a:ln>
        </p:spPr>
        <p:txBody>
          <a:bodyPr lIns="72720" tIns="72720" rIns="72720" bIns="7272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it-IT">
                <a:solidFill>
                  <a:srgbClr val="FF0000"/>
                </a:solidFill>
              </a:rPr>
              <a:t>VERIFICA / VALUTAZIONE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1862138"/>
            <a:ext cx="10080625" cy="5821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0080"/>
              </a:gs>
            </a:gsLst>
            <a:lin ang="2700000" scaled="1"/>
          </a:gradFill>
          <a:ln w="154800">
            <a:solidFill>
              <a:srgbClr val="000080"/>
            </a:solidFill>
            <a:round/>
            <a:headEnd/>
            <a:tailEnd/>
          </a:ln>
        </p:spPr>
        <p:txBody>
          <a:bodyPr lIns="77400" tIns="77400" rIns="77400" bIns="77400" anchor="ctr"/>
          <a:lstStyle/>
          <a:p>
            <a:pPr marL="20955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sz="3200" b="1">
                <a:solidFill>
                  <a:srgbClr val="FF0000"/>
                </a:solidFill>
              </a:rPr>
              <a:t>ATTRAVERSO QUESTIONARI ( INIZIALE, INTERMEDIO, FINALE) I DOCENTI SARANNO INVITATI AD ESPRIMERE E A CONFRONTARE IL RAGGIUNGIMENTO DEGLI OBIETTIVI DEL PERCORSO.</a:t>
            </a:r>
          </a:p>
          <a:p>
            <a:pPr marL="20955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  <a:tab pos="9410700" algn="l"/>
              </a:tabLst>
            </a:pPr>
            <a:r>
              <a:rPr lang="it-IT" sz="3200" b="1">
                <a:solidFill>
                  <a:srgbClr val="FF0000"/>
                </a:solidFill>
              </a:rPr>
              <a:t>INOLTRE L'ELABORAZIONE DI UNA SERIE DI INDICATORI PERMETTERA' DI VERIFICARE E VALUTARE L'EFFICIENZA E L'EFFICACIA FORMATIVA.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PresentationFormat>Personalizzato</PresentationFormat>
  <Paragraphs>50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Times New Roman</vt:lpstr>
      <vt:lpstr>Arial</vt:lpstr>
      <vt:lpstr>Lucida Sans Unicode</vt:lpstr>
      <vt:lpstr>Wingdings</vt:lpstr>
      <vt:lpstr>Symbol</vt:lpstr>
      <vt:lpstr>Tema di Office</vt:lpstr>
      <vt:lpstr> SOTTOGRUPPO 1 Interlingua e analisi dell'errore</vt:lpstr>
      <vt:lpstr>MOTIVAZIONI</vt:lpstr>
      <vt:lpstr>TARGET</vt:lpstr>
      <vt:lpstr>OBIETTIVI</vt:lpstr>
      <vt:lpstr>CONTENUTI</vt:lpstr>
      <vt:lpstr>METODI/STRUMENTI</vt:lpstr>
      <vt:lpstr>TEMPI DI REALIZZAZIONE</vt:lpstr>
      <vt:lpstr>VERIFICA / VALUTAZIONE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SOTTOGRUPPO 1 Interlingua e analisi dell'errore</dc:title>
  <dc:creator>LDC</dc:creator>
  <cp:lastModifiedBy>LDC</cp:lastModifiedBy>
  <cp:revision>1</cp:revision>
  <dcterms:modified xsi:type="dcterms:W3CDTF">2009-01-14T17:43:32Z</dcterms:modified>
</cp:coreProperties>
</file>