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0476" autoAdjust="0"/>
  </p:normalViewPr>
  <p:slideViewPr>
    <p:cSldViewPr>
      <p:cViewPr varScale="1">
        <p:scale>
          <a:sx n="67" d="100"/>
          <a:sy n="67" d="100"/>
        </p:scale>
        <p:origin x="-606" y="-96"/>
      </p:cViewPr>
      <p:guideLst>
        <p:guide orient="horz" pos="2160"/>
        <p:guide pos="2880"/>
      </p:guideLst>
    </p:cSldViewPr>
  </p:slideViewPr>
  <p:outlineViewPr>
    <p:cViewPr>
      <p:scale>
        <a:sx n="33" d="100"/>
        <a:sy n="33" d="100"/>
      </p:scale>
      <p:origin x="0" y="4062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BD3CB9-6E00-4562-9AB6-DBE46E57AEFE}" type="datetimeFigureOut">
              <a:rPr lang="es-ES" smtClean="0"/>
              <a:pPr/>
              <a:t>31/08/2007</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F6B2ED-4CE7-4B57-8566-45B9DC4544B2}" type="slidenum">
              <a:rPr lang="es-ES" smtClean="0"/>
              <a:pPr/>
              <a:t>‹Nº›</a:t>
            </a:fld>
            <a:endParaRPr lang="es-E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503C9591-45BF-48B2-989B-F141CDC09223}" type="datetimeFigureOut">
              <a:rPr lang="es-ES" smtClean="0"/>
              <a:pPr/>
              <a:t>31/08/2007</a:t>
            </a:fld>
            <a:endParaRPr lang="es-ES" dirty="0"/>
          </a:p>
        </p:txBody>
      </p:sp>
      <p:sp>
        <p:nvSpPr>
          <p:cNvPr id="19" name="18 Marcador de pie de página"/>
          <p:cNvSpPr>
            <a:spLocks noGrp="1"/>
          </p:cNvSpPr>
          <p:nvPr>
            <p:ph type="ftr" sz="quarter" idx="11"/>
          </p:nvPr>
        </p:nvSpPr>
        <p:spPr/>
        <p:txBody>
          <a:bodyPr/>
          <a:lstStyle/>
          <a:p>
            <a:endParaRPr lang="es-ES" dirty="0"/>
          </a:p>
        </p:txBody>
      </p:sp>
      <p:sp>
        <p:nvSpPr>
          <p:cNvPr id="27" name="26 Marcador de número de diapositiva"/>
          <p:cNvSpPr>
            <a:spLocks noGrp="1"/>
          </p:cNvSpPr>
          <p:nvPr>
            <p:ph type="sldNum" sz="quarter" idx="12"/>
          </p:nvPr>
        </p:nvSpPr>
        <p:spPr/>
        <p:txBody>
          <a:bodyPr/>
          <a:lstStyle/>
          <a:p>
            <a:fld id="{3B92ABAB-F7E3-4B54-A613-06C6E455A6E6}" type="slidenum">
              <a:rPr lang="es-ES" smtClean="0"/>
              <a:pPr/>
              <a:t>‹Nº›</a:t>
            </a:fld>
            <a:endParaRPr lang="es-ES" dirty="0"/>
          </a:p>
        </p:txBody>
      </p:sp>
    </p:spTree>
  </p:cSld>
  <p:clrMapOvr>
    <a:masterClrMapping/>
  </p:clrMapOvr>
  <p:transition spd="slow">
    <p:dissolve/>
    <p:sndAc>
      <p:stSnd>
        <p:snd r:embed="rId1" name="chimes.wav" builtIn="1"/>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03C9591-45BF-48B2-989B-F141CDC09223}" type="datetimeFigureOut">
              <a:rPr lang="es-ES" smtClean="0"/>
              <a:pPr/>
              <a:t>31/08/2007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3B92ABAB-F7E3-4B54-A613-06C6E455A6E6}" type="slidenum">
              <a:rPr lang="es-ES" smtClean="0"/>
              <a:pPr/>
              <a:t>‹Nº›</a:t>
            </a:fld>
            <a:endParaRPr lang="es-ES" dirty="0"/>
          </a:p>
        </p:txBody>
      </p:sp>
    </p:spTree>
  </p:cSld>
  <p:clrMapOvr>
    <a:masterClrMapping/>
  </p:clrMapOvr>
  <p:transition spd="slow">
    <p:dissolve/>
    <p:sndAc>
      <p:stSnd>
        <p:snd r:embed="rId1" name="chimes.wav" builtIn="1"/>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03C9591-45BF-48B2-989B-F141CDC09223}" type="datetimeFigureOut">
              <a:rPr lang="es-ES" smtClean="0"/>
              <a:pPr/>
              <a:t>31/08/2007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3B92ABAB-F7E3-4B54-A613-06C6E455A6E6}" type="slidenum">
              <a:rPr lang="es-ES" smtClean="0"/>
              <a:pPr/>
              <a:t>‹Nº›</a:t>
            </a:fld>
            <a:endParaRPr lang="es-ES" dirty="0"/>
          </a:p>
        </p:txBody>
      </p:sp>
    </p:spTree>
  </p:cSld>
  <p:clrMapOvr>
    <a:masterClrMapping/>
  </p:clrMapOvr>
  <p:transition spd="slow">
    <p:dissolve/>
    <p:sndAc>
      <p:stSnd>
        <p:snd r:embed="rId1" name="chimes.wav" builtIn="1"/>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03C9591-45BF-48B2-989B-F141CDC09223}" type="datetimeFigureOut">
              <a:rPr lang="es-ES" smtClean="0"/>
              <a:pPr/>
              <a:t>31/08/2007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3B92ABAB-F7E3-4B54-A613-06C6E455A6E6}" type="slidenum">
              <a:rPr lang="es-ES" smtClean="0"/>
              <a:pPr/>
              <a:t>‹Nº›</a:t>
            </a:fld>
            <a:endParaRPr lang="es-ES" dirty="0"/>
          </a:p>
        </p:txBody>
      </p:sp>
    </p:spTree>
  </p:cSld>
  <p:clrMapOvr>
    <a:masterClrMapping/>
  </p:clrMapOvr>
  <p:transition spd="slow">
    <p:dissolve/>
    <p:sndAc>
      <p:stSnd>
        <p:snd r:embed="rId1" name="chimes.wav" builtIn="1"/>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503C9591-45BF-48B2-989B-F141CDC09223}" type="datetimeFigureOut">
              <a:rPr lang="es-ES" smtClean="0"/>
              <a:pPr/>
              <a:t>31/08/2007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3B92ABAB-F7E3-4B54-A613-06C6E455A6E6}" type="slidenum">
              <a:rPr lang="es-ES" smtClean="0"/>
              <a:pPr/>
              <a:t>‹Nº›</a:t>
            </a:fld>
            <a:endParaRPr lang="es-ES" dirty="0"/>
          </a:p>
        </p:txBody>
      </p:sp>
    </p:spTree>
  </p:cSld>
  <p:clrMapOvr>
    <a:masterClrMapping/>
  </p:clrMapOvr>
  <p:transition spd="slow">
    <p:dissolve/>
    <p:sndAc>
      <p:stSnd>
        <p:snd r:embed="rId1" name="chimes.wav" builtIn="1"/>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503C9591-45BF-48B2-989B-F141CDC09223}" type="datetimeFigureOut">
              <a:rPr lang="es-ES" smtClean="0"/>
              <a:pPr/>
              <a:t>31/08/2007</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3B92ABAB-F7E3-4B54-A613-06C6E455A6E6}" type="slidenum">
              <a:rPr lang="es-ES" smtClean="0"/>
              <a:pPr/>
              <a:t>‹Nº›</a:t>
            </a:fld>
            <a:endParaRPr lang="es-ES" dirty="0"/>
          </a:p>
        </p:txBody>
      </p:sp>
    </p:spTree>
  </p:cSld>
  <p:clrMapOvr>
    <a:masterClrMapping/>
  </p:clrMapOvr>
  <p:transition spd="slow">
    <p:dissolve/>
    <p:sndAc>
      <p:stSnd>
        <p:snd r:embed="rId1" name="chimes.wav" builtIn="1"/>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503C9591-45BF-48B2-989B-F141CDC09223}" type="datetimeFigureOut">
              <a:rPr lang="es-ES" smtClean="0"/>
              <a:pPr/>
              <a:t>31/08/2007</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3B92ABAB-F7E3-4B54-A613-06C6E455A6E6}" type="slidenum">
              <a:rPr lang="es-ES" smtClean="0"/>
              <a:pPr/>
              <a:t>‹Nº›</a:t>
            </a:fld>
            <a:endParaRPr lang="es-ES" dirty="0"/>
          </a:p>
        </p:txBody>
      </p:sp>
    </p:spTree>
  </p:cSld>
  <p:clrMapOvr>
    <a:masterClrMapping/>
  </p:clrMapOvr>
  <p:transition spd="slow">
    <p:dissolve/>
    <p:sndAc>
      <p:stSnd>
        <p:snd r:embed="rId1" name="chimes.wav" builtIn="1"/>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503C9591-45BF-48B2-989B-F141CDC09223}" type="datetimeFigureOut">
              <a:rPr lang="es-ES" smtClean="0"/>
              <a:pPr/>
              <a:t>31/08/2007</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3B92ABAB-F7E3-4B54-A613-06C6E455A6E6}" type="slidenum">
              <a:rPr lang="es-ES" smtClean="0"/>
              <a:pPr/>
              <a:t>‹Nº›</a:t>
            </a:fld>
            <a:endParaRPr lang="es-ES" dirty="0"/>
          </a:p>
        </p:txBody>
      </p:sp>
    </p:spTree>
  </p:cSld>
  <p:clrMapOvr>
    <a:masterClrMapping/>
  </p:clrMapOvr>
  <p:transition spd="slow">
    <p:dissolve/>
    <p:sndAc>
      <p:stSnd>
        <p:snd r:embed="rId1" name="chimes.wav" builtIn="1"/>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03C9591-45BF-48B2-989B-F141CDC09223}" type="datetimeFigureOut">
              <a:rPr lang="es-ES" smtClean="0"/>
              <a:pPr/>
              <a:t>31/08/2007</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3B92ABAB-F7E3-4B54-A613-06C6E455A6E6}" type="slidenum">
              <a:rPr lang="es-ES" smtClean="0"/>
              <a:pPr/>
              <a:t>‹Nº›</a:t>
            </a:fld>
            <a:endParaRPr lang="es-ES" dirty="0"/>
          </a:p>
        </p:txBody>
      </p:sp>
    </p:spTree>
  </p:cSld>
  <p:clrMapOvr>
    <a:masterClrMapping/>
  </p:clrMapOvr>
  <p:transition spd="slow">
    <p:dissolve/>
    <p:sndAc>
      <p:stSnd>
        <p:snd r:embed="rId1" name="chimes.wav" builtIn="1"/>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503C9591-45BF-48B2-989B-F141CDC09223}" type="datetimeFigureOut">
              <a:rPr lang="es-ES" smtClean="0"/>
              <a:pPr/>
              <a:t>31/08/2007</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3B92ABAB-F7E3-4B54-A613-06C6E455A6E6}" type="slidenum">
              <a:rPr lang="es-ES" smtClean="0"/>
              <a:pPr/>
              <a:t>‹Nº›</a:t>
            </a:fld>
            <a:endParaRPr lang="es-ES" dirty="0"/>
          </a:p>
        </p:txBody>
      </p:sp>
    </p:spTree>
  </p:cSld>
  <p:clrMapOvr>
    <a:masterClrMapping/>
  </p:clrMapOvr>
  <p:transition spd="slow">
    <p:dissolve/>
    <p:sndAc>
      <p:stSnd>
        <p:snd r:embed="rId1" name="chimes.wav" builtIn="1"/>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503C9591-45BF-48B2-989B-F141CDC09223}" type="datetimeFigureOut">
              <a:rPr lang="es-ES" smtClean="0"/>
              <a:pPr/>
              <a:t>31/08/2007</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a:xfrm>
            <a:off x="8077200" y="6356350"/>
            <a:ext cx="609600" cy="365125"/>
          </a:xfrm>
        </p:spPr>
        <p:txBody>
          <a:bodyPr/>
          <a:lstStyle/>
          <a:p>
            <a:fld id="{3B92ABAB-F7E3-4B54-A613-06C6E455A6E6}" type="slidenum">
              <a:rPr lang="es-ES" smtClean="0"/>
              <a:pPr/>
              <a:t>‹Nº›</a:t>
            </a:fld>
            <a:endParaRPr lang="es-ES" dirty="0"/>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dirty="0"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transition spd="slow">
    <p:dissolve/>
    <p:sndAc>
      <p:stSnd>
        <p:snd r:embed="rId1" name="chimes.wav" builtIn="1"/>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03C9591-45BF-48B2-989B-F141CDC09223}" type="datetimeFigureOut">
              <a:rPr lang="es-ES" smtClean="0"/>
              <a:pPr/>
              <a:t>31/08/2007</a:t>
            </a:fld>
            <a:endParaRPr lang="es-ES" dirty="0"/>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dirty="0"/>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B92ABAB-F7E3-4B54-A613-06C6E455A6E6}" type="slidenum">
              <a:rPr lang="es-ES" smtClean="0"/>
              <a:pPr/>
              <a:t>‹Nº›</a:t>
            </a:fld>
            <a:endParaRPr lang="es-ES" dirty="0"/>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spd="slow">
    <p:dissolve/>
    <p:sndAc>
      <p:stSnd>
        <p:snd r:embed="rId13" name="chimes.wav" builtIn="1"/>
      </p:stSnd>
    </p:sndAc>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idx="4294967295"/>
          </p:nvPr>
        </p:nvSpPr>
        <p:spPr>
          <a:xfrm>
            <a:off x="0" y="0"/>
            <a:ext cx="9144000" cy="6858000"/>
          </a:xfrm>
        </p:spPr>
        <p:txBody>
          <a:bodyPr>
            <a:normAutofit/>
          </a:bodyPr>
          <a:lstStyle/>
          <a:p>
            <a:pPr algn="ctr"/>
            <a:r>
              <a:rPr lang="es-ES" sz="1600" dirty="0" smtClean="0">
                <a:solidFill>
                  <a:schemeClr val="accent3">
                    <a:lumMod val="60000"/>
                    <a:lumOff val="40000"/>
                  </a:schemeClr>
                </a:solidFill>
                <a:latin typeface="Arial" pitchFamily="34" charset="0"/>
                <a:cs typeface="Arial" pitchFamily="34" charset="0"/>
              </a:rPr>
              <a:t>SECRETARIA DE EDUCACION SUPERIOR</a:t>
            </a:r>
            <a:br>
              <a:rPr lang="es-ES" sz="1600" dirty="0" smtClean="0">
                <a:solidFill>
                  <a:schemeClr val="accent3">
                    <a:lumMod val="60000"/>
                    <a:lumOff val="40000"/>
                  </a:schemeClr>
                </a:solidFill>
                <a:latin typeface="Arial" pitchFamily="34" charset="0"/>
                <a:cs typeface="Arial" pitchFamily="34" charset="0"/>
              </a:rPr>
            </a:br>
            <a:r>
              <a:rPr lang="es-ES" sz="1600" dirty="0" smtClean="0">
                <a:solidFill>
                  <a:schemeClr val="accent3">
                    <a:lumMod val="60000"/>
                    <a:lumOff val="40000"/>
                  </a:schemeClr>
                </a:solidFill>
                <a:latin typeface="Arial" pitchFamily="34" charset="0"/>
                <a:cs typeface="Arial" pitchFamily="34" charset="0"/>
              </a:rPr>
              <a:t>DIRECCION GENERAL DE FORMACION Y DESARROLLO DE DOCENTES.</a:t>
            </a:r>
            <a:br>
              <a:rPr lang="es-ES" sz="1600" dirty="0" smtClean="0">
                <a:solidFill>
                  <a:schemeClr val="accent3">
                    <a:lumMod val="60000"/>
                    <a:lumOff val="40000"/>
                  </a:schemeClr>
                </a:solidFill>
                <a:latin typeface="Arial" pitchFamily="34" charset="0"/>
                <a:cs typeface="Arial" pitchFamily="34" charset="0"/>
              </a:rPr>
            </a:br>
            <a:r>
              <a:rPr lang="es-ES" sz="1600" dirty="0" smtClean="0">
                <a:solidFill>
                  <a:schemeClr val="accent3">
                    <a:lumMod val="60000"/>
                    <a:lumOff val="40000"/>
                  </a:schemeClr>
                </a:solidFill>
                <a:latin typeface="Arial" pitchFamily="34" charset="0"/>
                <a:cs typeface="Arial" pitchFamily="34" charset="0"/>
              </a:rPr>
              <a:t>DIRECCION DE FORMACION DE DOCENTES.</a:t>
            </a:r>
            <a:br>
              <a:rPr lang="es-ES" sz="1600" dirty="0" smtClean="0">
                <a:solidFill>
                  <a:schemeClr val="accent3">
                    <a:lumMod val="60000"/>
                    <a:lumOff val="40000"/>
                  </a:schemeClr>
                </a:solidFill>
                <a:latin typeface="Arial" pitchFamily="34" charset="0"/>
                <a:cs typeface="Arial" pitchFamily="34" charset="0"/>
              </a:rPr>
            </a:br>
            <a:r>
              <a:rPr lang="es-ES" sz="1600" dirty="0" smtClean="0">
                <a:solidFill>
                  <a:schemeClr val="accent3">
                    <a:lumMod val="60000"/>
                    <a:lumOff val="40000"/>
                  </a:schemeClr>
                </a:solidFill>
                <a:latin typeface="Arial" pitchFamily="34" charset="0"/>
                <a:cs typeface="Arial" pitchFamily="34" charset="0"/>
              </a:rPr>
              <a:t/>
            </a:r>
            <a:br>
              <a:rPr lang="es-ES" sz="1600" dirty="0" smtClean="0">
                <a:solidFill>
                  <a:schemeClr val="accent3">
                    <a:lumMod val="60000"/>
                    <a:lumOff val="40000"/>
                  </a:schemeClr>
                </a:solidFill>
                <a:latin typeface="Arial" pitchFamily="34" charset="0"/>
                <a:cs typeface="Arial" pitchFamily="34" charset="0"/>
              </a:rPr>
            </a:br>
            <a:r>
              <a:rPr lang="es-ES" sz="1600" dirty="0" smtClean="0">
                <a:solidFill>
                  <a:schemeClr val="accent3">
                    <a:lumMod val="60000"/>
                    <a:lumOff val="40000"/>
                  </a:schemeClr>
                </a:solidFill>
                <a:latin typeface="Arial" pitchFamily="34" charset="0"/>
                <a:cs typeface="Arial" pitchFamily="34" charset="0"/>
              </a:rPr>
              <a:t/>
            </a:r>
            <a:br>
              <a:rPr lang="es-ES" sz="1600" dirty="0" smtClean="0">
                <a:solidFill>
                  <a:schemeClr val="accent3">
                    <a:lumMod val="60000"/>
                    <a:lumOff val="40000"/>
                  </a:schemeClr>
                </a:solidFill>
                <a:latin typeface="Arial" pitchFamily="34" charset="0"/>
                <a:cs typeface="Arial" pitchFamily="34" charset="0"/>
              </a:rPr>
            </a:br>
            <a:r>
              <a:rPr lang="es-ES" sz="1100" dirty="0" smtClean="0">
                <a:solidFill>
                  <a:schemeClr val="accent3">
                    <a:lumMod val="60000"/>
                    <a:lumOff val="40000"/>
                  </a:schemeClr>
                </a:solidFill>
                <a:latin typeface="Arial" pitchFamily="34" charset="0"/>
                <a:cs typeface="Arial" pitchFamily="34" charset="0"/>
              </a:rPr>
              <a:t/>
            </a:r>
            <a:br>
              <a:rPr lang="es-ES" sz="1100" dirty="0" smtClean="0">
                <a:solidFill>
                  <a:schemeClr val="accent3">
                    <a:lumMod val="60000"/>
                    <a:lumOff val="40000"/>
                  </a:schemeClr>
                </a:solidFill>
                <a:latin typeface="Arial" pitchFamily="34" charset="0"/>
                <a:cs typeface="Arial" pitchFamily="34" charset="0"/>
              </a:rPr>
            </a:br>
            <a:r>
              <a:rPr lang="es-ES" sz="3100" dirty="0" smtClean="0">
                <a:solidFill>
                  <a:schemeClr val="accent3">
                    <a:lumMod val="60000"/>
                    <a:lumOff val="40000"/>
                  </a:schemeClr>
                </a:solidFill>
                <a:latin typeface="Arial Narrow" pitchFamily="34" charset="0"/>
                <a:cs typeface="Arial" pitchFamily="34" charset="0"/>
              </a:rPr>
              <a:t>“LA DISCAPACIDAD INTELECTUAL Y SU ATENCION DENTRO DEL PROCESO DE LA INTEGRACION EDUCATIVA.”</a:t>
            </a:r>
            <a:br>
              <a:rPr lang="es-ES" sz="3100" dirty="0" smtClean="0">
                <a:solidFill>
                  <a:schemeClr val="accent3">
                    <a:lumMod val="60000"/>
                    <a:lumOff val="40000"/>
                  </a:schemeClr>
                </a:solidFill>
                <a:latin typeface="Arial Narrow" pitchFamily="34" charset="0"/>
                <a:cs typeface="Arial" pitchFamily="34" charset="0"/>
              </a:rPr>
            </a:br>
            <a:r>
              <a:rPr lang="es-ES" sz="3100" dirty="0" smtClean="0">
                <a:solidFill>
                  <a:schemeClr val="accent3">
                    <a:lumMod val="60000"/>
                    <a:lumOff val="40000"/>
                  </a:schemeClr>
                </a:solidFill>
                <a:latin typeface="Arial Narrow" pitchFamily="34" charset="0"/>
                <a:cs typeface="Arial" pitchFamily="34" charset="0"/>
              </a:rPr>
              <a:t/>
            </a:r>
            <a:br>
              <a:rPr lang="es-ES" sz="3100" dirty="0" smtClean="0">
                <a:solidFill>
                  <a:schemeClr val="accent3">
                    <a:lumMod val="60000"/>
                    <a:lumOff val="40000"/>
                  </a:schemeClr>
                </a:solidFill>
                <a:latin typeface="Arial Narrow" pitchFamily="34" charset="0"/>
                <a:cs typeface="Arial" pitchFamily="34" charset="0"/>
              </a:rPr>
            </a:br>
            <a:r>
              <a:rPr lang="es-ES" sz="1600" dirty="0" smtClean="0">
                <a:solidFill>
                  <a:schemeClr val="accent3">
                    <a:lumMod val="60000"/>
                    <a:lumOff val="40000"/>
                  </a:schemeClr>
                </a:solidFill>
                <a:latin typeface="Arial" pitchFamily="34" charset="0"/>
                <a:cs typeface="Arial" pitchFamily="34" charset="0"/>
              </a:rPr>
              <a:t>DOCUMENTO RECEPCIONAL PARA OBTENER EL TITULO DE LICENCIADO EN EDUCACION ESPECIAL</a:t>
            </a:r>
            <a:br>
              <a:rPr lang="es-ES" sz="1600" dirty="0" smtClean="0">
                <a:solidFill>
                  <a:schemeClr val="accent3">
                    <a:lumMod val="60000"/>
                    <a:lumOff val="40000"/>
                  </a:schemeClr>
                </a:solidFill>
                <a:latin typeface="Arial" pitchFamily="34" charset="0"/>
                <a:cs typeface="Arial" pitchFamily="34" charset="0"/>
              </a:rPr>
            </a:br>
            <a:r>
              <a:rPr lang="es-ES" sz="1600" dirty="0" smtClean="0">
                <a:solidFill>
                  <a:schemeClr val="accent3">
                    <a:lumMod val="60000"/>
                    <a:lumOff val="40000"/>
                  </a:schemeClr>
                </a:solidFill>
                <a:latin typeface="Arial" pitchFamily="34" charset="0"/>
                <a:cs typeface="Arial" pitchFamily="34" charset="0"/>
              </a:rPr>
              <a:t>EN EL AREA DE PROBLEMAS DE APRENDIZAJE.</a:t>
            </a:r>
            <a:br>
              <a:rPr lang="es-ES" sz="1600" dirty="0" smtClean="0">
                <a:solidFill>
                  <a:schemeClr val="accent3">
                    <a:lumMod val="60000"/>
                    <a:lumOff val="40000"/>
                  </a:schemeClr>
                </a:solidFill>
                <a:latin typeface="Arial" pitchFamily="34" charset="0"/>
                <a:cs typeface="Arial" pitchFamily="34" charset="0"/>
              </a:rPr>
            </a:br>
            <a:r>
              <a:rPr lang="es-ES" sz="1600" dirty="0" smtClean="0">
                <a:solidFill>
                  <a:schemeClr val="accent3">
                    <a:lumMod val="60000"/>
                    <a:lumOff val="40000"/>
                  </a:schemeClr>
                </a:solidFill>
                <a:latin typeface="Arial" pitchFamily="34" charset="0"/>
                <a:cs typeface="Arial" pitchFamily="34" charset="0"/>
              </a:rPr>
              <a:t/>
            </a:r>
            <a:br>
              <a:rPr lang="es-ES" sz="1600" dirty="0" smtClean="0">
                <a:solidFill>
                  <a:schemeClr val="accent3">
                    <a:lumMod val="60000"/>
                    <a:lumOff val="40000"/>
                  </a:schemeClr>
                </a:solidFill>
                <a:latin typeface="Arial" pitchFamily="34" charset="0"/>
                <a:cs typeface="Arial" pitchFamily="34" charset="0"/>
              </a:rPr>
            </a:br>
            <a:r>
              <a:rPr lang="es-ES" sz="1800" dirty="0" smtClean="0">
                <a:solidFill>
                  <a:schemeClr val="accent3">
                    <a:lumMod val="60000"/>
                    <a:lumOff val="40000"/>
                  </a:schemeClr>
                </a:solidFill>
                <a:latin typeface="Arial" pitchFamily="34" charset="0"/>
                <a:cs typeface="Arial" pitchFamily="34" charset="0"/>
              </a:rPr>
              <a:t>PRESENTA.</a:t>
            </a:r>
            <a:br>
              <a:rPr lang="es-ES" sz="1800" dirty="0" smtClean="0">
                <a:solidFill>
                  <a:schemeClr val="accent3">
                    <a:lumMod val="60000"/>
                    <a:lumOff val="40000"/>
                  </a:schemeClr>
                </a:solidFill>
                <a:latin typeface="Arial" pitchFamily="34" charset="0"/>
                <a:cs typeface="Arial" pitchFamily="34" charset="0"/>
              </a:rPr>
            </a:br>
            <a:r>
              <a:rPr lang="es-ES" sz="1800" dirty="0" smtClean="0">
                <a:solidFill>
                  <a:schemeClr val="accent3">
                    <a:lumMod val="60000"/>
                    <a:lumOff val="40000"/>
                  </a:schemeClr>
                </a:solidFill>
                <a:latin typeface="Arial" pitchFamily="34" charset="0"/>
                <a:cs typeface="Arial" pitchFamily="34" charset="0"/>
              </a:rPr>
              <a:t/>
            </a:r>
            <a:br>
              <a:rPr lang="es-ES" sz="1800" dirty="0" smtClean="0">
                <a:solidFill>
                  <a:schemeClr val="accent3">
                    <a:lumMod val="60000"/>
                    <a:lumOff val="40000"/>
                  </a:schemeClr>
                </a:solidFill>
                <a:latin typeface="Arial" pitchFamily="34" charset="0"/>
                <a:cs typeface="Arial" pitchFamily="34" charset="0"/>
              </a:rPr>
            </a:br>
            <a:r>
              <a:rPr lang="es-ES" sz="1800" dirty="0" smtClean="0">
                <a:solidFill>
                  <a:schemeClr val="accent3">
                    <a:lumMod val="60000"/>
                    <a:lumOff val="40000"/>
                  </a:schemeClr>
                </a:solidFill>
                <a:latin typeface="Arial" pitchFamily="34" charset="0"/>
                <a:cs typeface="Arial" pitchFamily="34" charset="0"/>
              </a:rPr>
              <a:t>MARIA DE LOURDES ESPINOSA MONTES</a:t>
            </a:r>
            <a:r>
              <a:rPr lang="es-ES" sz="1600" dirty="0" smtClean="0">
                <a:solidFill>
                  <a:schemeClr val="accent3">
                    <a:lumMod val="60000"/>
                    <a:lumOff val="40000"/>
                  </a:schemeClr>
                </a:solidFill>
                <a:latin typeface="Arial" pitchFamily="34" charset="0"/>
                <a:cs typeface="Arial" pitchFamily="34" charset="0"/>
              </a:rPr>
              <a:t>.</a:t>
            </a:r>
            <a:br>
              <a:rPr lang="es-ES" sz="1600" dirty="0" smtClean="0">
                <a:solidFill>
                  <a:schemeClr val="accent3">
                    <a:lumMod val="60000"/>
                    <a:lumOff val="40000"/>
                  </a:schemeClr>
                </a:solidFill>
                <a:latin typeface="Arial" pitchFamily="34" charset="0"/>
                <a:cs typeface="Arial" pitchFamily="34" charset="0"/>
              </a:rPr>
            </a:br>
            <a:r>
              <a:rPr lang="es-ES" sz="1600" dirty="0" smtClean="0">
                <a:solidFill>
                  <a:schemeClr val="accent3">
                    <a:lumMod val="60000"/>
                    <a:lumOff val="40000"/>
                  </a:schemeClr>
                </a:solidFill>
                <a:latin typeface="Arial" pitchFamily="34" charset="0"/>
                <a:cs typeface="Arial" pitchFamily="34" charset="0"/>
              </a:rPr>
              <a:t/>
            </a:r>
            <a:br>
              <a:rPr lang="es-ES" sz="1600" dirty="0" smtClean="0">
                <a:solidFill>
                  <a:schemeClr val="accent3">
                    <a:lumMod val="60000"/>
                    <a:lumOff val="40000"/>
                  </a:schemeClr>
                </a:solidFill>
                <a:latin typeface="Arial" pitchFamily="34" charset="0"/>
                <a:cs typeface="Arial" pitchFamily="34" charset="0"/>
              </a:rPr>
            </a:br>
            <a:r>
              <a:rPr lang="es-ES" sz="1600" dirty="0" smtClean="0">
                <a:solidFill>
                  <a:schemeClr val="accent3">
                    <a:lumMod val="60000"/>
                    <a:lumOff val="40000"/>
                  </a:schemeClr>
                </a:solidFill>
                <a:latin typeface="Arial" pitchFamily="34" charset="0"/>
                <a:cs typeface="Arial" pitchFamily="34" charset="0"/>
              </a:rPr>
              <a:t>PUEBLA, PUE.                                                                                      AGOSTO DEL 2007.</a:t>
            </a:r>
            <a:br>
              <a:rPr lang="es-ES" sz="1600" dirty="0" smtClean="0">
                <a:solidFill>
                  <a:schemeClr val="accent3">
                    <a:lumMod val="60000"/>
                    <a:lumOff val="40000"/>
                  </a:schemeClr>
                </a:solidFill>
                <a:latin typeface="Arial" pitchFamily="34" charset="0"/>
                <a:cs typeface="Arial" pitchFamily="34" charset="0"/>
              </a:rPr>
            </a:br>
            <a:r>
              <a:rPr lang="es-ES" sz="1600" dirty="0" smtClean="0">
                <a:solidFill>
                  <a:schemeClr val="accent3">
                    <a:lumMod val="60000"/>
                    <a:lumOff val="40000"/>
                  </a:schemeClr>
                </a:solidFill>
                <a:latin typeface="Arial" pitchFamily="34" charset="0"/>
                <a:cs typeface="Arial" pitchFamily="34" charset="0"/>
              </a:rPr>
              <a:t/>
            </a:r>
            <a:br>
              <a:rPr lang="es-ES" sz="1600" dirty="0" smtClean="0">
                <a:solidFill>
                  <a:schemeClr val="accent3">
                    <a:lumMod val="60000"/>
                    <a:lumOff val="40000"/>
                  </a:schemeClr>
                </a:solidFill>
                <a:latin typeface="Arial" pitchFamily="34" charset="0"/>
                <a:cs typeface="Arial" pitchFamily="34" charset="0"/>
              </a:rPr>
            </a:br>
            <a:endParaRPr lang="es-ES" sz="1600" dirty="0">
              <a:solidFill>
                <a:schemeClr val="accent3">
                  <a:lumMod val="60000"/>
                  <a:lumOff val="40000"/>
                </a:schemeClr>
              </a:solidFill>
              <a:latin typeface="Arial" pitchFamily="34" charset="0"/>
              <a:cs typeface="Arial" pitchFamily="34" charset="0"/>
            </a:endParaRPr>
          </a:p>
        </p:txBody>
      </p:sp>
      <p:sp>
        <p:nvSpPr>
          <p:cNvPr id="3" name="2 Subtítulo"/>
          <p:cNvSpPr>
            <a:spLocks noGrp="1"/>
          </p:cNvSpPr>
          <p:nvPr>
            <p:ph type="subTitle" idx="4294967295"/>
          </p:nvPr>
        </p:nvSpPr>
        <p:spPr>
          <a:xfrm flipV="1">
            <a:off x="0" y="6858000"/>
            <a:ext cx="9147175" cy="46038"/>
          </a:xfrm>
        </p:spPr>
        <p:txBody>
          <a:bodyPr>
            <a:normAutofit fontScale="25000" lnSpcReduction="20000"/>
          </a:bodyPr>
          <a:lstStyle/>
          <a:p>
            <a:pPr algn="ctr"/>
            <a:endParaRPr lang="es-ES" sz="1800" dirty="0" smtClean="0">
              <a:solidFill>
                <a:schemeClr val="accent2">
                  <a:lumMod val="60000"/>
                  <a:lumOff val="40000"/>
                </a:schemeClr>
              </a:solidFill>
            </a:endParaRPr>
          </a:p>
          <a:p>
            <a:pPr algn="ctr"/>
            <a:endParaRPr lang="es-ES" sz="1800" dirty="0" smtClean="0"/>
          </a:p>
          <a:p>
            <a:pPr algn="ctr"/>
            <a:endParaRPr lang="es-ES" sz="1800" dirty="0" smtClean="0">
              <a:solidFill>
                <a:schemeClr val="accent3">
                  <a:lumMod val="60000"/>
                  <a:lumOff val="40000"/>
                </a:schemeClr>
              </a:solidFill>
            </a:endParaRPr>
          </a:p>
          <a:p>
            <a:pPr algn="ctr"/>
            <a:endParaRPr lang="es-ES" sz="2400" dirty="0" smtClean="0">
              <a:solidFill>
                <a:schemeClr val="accent3">
                  <a:lumMod val="60000"/>
                  <a:lumOff val="40000"/>
                </a:schemeClr>
              </a:solidFill>
            </a:endParaRPr>
          </a:p>
          <a:p>
            <a:pPr algn="ctr"/>
            <a:endParaRPr lang="es-ES" sz="2400" dirty="0" smtClean="0">
              <a:solidFill>
                <a:schemeClr val="accent3">
                  <a:lumMod val="60000"/>
                  <a:lumOff val="40000"/>
                </a:schemeClr>
              </a:solidFill>
            </a:endParaRPr>
          </a:p>
          <a:p>
            <a:pPr algn="ctr"/>
            <a:endParaRPr lang="es-ES" sz="1800" dirty="0" smtClean="0">
              <a:solidFill>
                <a:schemeClr val="accent3">
                  <a:lumMod val="60000"/>
                  <a:lumOff val="40000"/>
                </a:schemeClr>
              </a:solidFill>
            </a:endParaRPr>
          </a:p>
          <a:p>
            <a:pPr algn="ctr"/>
            <a:endParaRPr lang="es-ES" sz="1800" dirty="0" smtClean="0">
              <a:solidFill>
                <a:schemeClr val="accent3">
                  <a:lumMod val="60000"/>
                  <a:lumOff val="40000"/>
                </a:schemeClr>
              </a:solidFill>
            </a:endParaRPr>
          </a:p>
        </p:txBody>
      </p:sp>
    </p:spTree>
  </p:cSld>
  <p:clrMapOvr>
    <a:masterClrMapping/>
  </p:clrMapOvr>
  <p:transition spd="slow">
    <p:dissolve/>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 0 L 0 0 " pathEditMode="relative" rAng="0" ptsTypes="AA">
                                      <p:cBhvr>
                                        <p:cTn id="6" dur="5000" fill="hold"/>
                                        <p:tgtEl>
                                          <p:spTgt spid="2"/>
                                        </p:tgtEl>
                                        <p:attrNameLst>
                                          <p:attrName>ppt_x</p:attrName>
                                          <p:attrName>ppt_y</p:attrName>
                                        </p:attrNameLst>
                                      </p:cBhvr>
                                      <p:rCtr x="0" y="0"/>
                                    </p:animMotion>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2" nodeType="clickEffect">
                                  <p:stCondLst>
                                    <p:cond delay="0"/>
                                  </p:stCondLst>
                                  <p:childTnLst>
                                    <p:animScale>
                                      <p:cBhvr>
                                        <p:cTn id="10" dur="2000" fill="hold"/>
                                        <p:tgtEl>
                                          <p:spTgt spid="2"/>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2" presetClass="emph" presetSubtype="0" grpId="3" nodeType="clickEffect">
                                  <p:stCondLst>
                                    <p:cond delay="0"/>
                                  </p:stCondLst>
                                  <p:childTnLst>
                                    <p:set>
                                      <p:cBhvr override="childStyle">
                                        <p:cTn id="14" dur="indefinite"/>
                                        <p:tgtEl>
                                          <p:spTgt spid="2"/>
                                        </p:tgtEl>
                                        <p:attrNameLst>
                                          <p:attrName>style.fontFamily</p:attrName>
                                        </p:attrNameLst>
                                      </p:cBhvr>
                                      <p:to>
                                        <p:strVal val="Times New Roman"/>
                                      </p:to>
                                    </p:set>
                                  </p:childTnLst>
                                </p:cTn>
                              </p:par>
                            </p:childTnLst>
                          </p:cTn>
                        </p:par>
                      </p:childTnLst>
                    </p:cTn>
                  </p:par>
                  <p:par>
                    <p:cTn id="15" fill="hold">
                      <p:stCondLst>
                        <p:cond delay="indefinite"/>
                      </p:stCondLst>
                      <p:childTnLst>
                        <p:par>
                          <p:cTn id="16" fill="hold">
                            <p:stCondLst>
                              <p:cond delay="0"/>
                            </p:stCondLst>
                            <p:childTnLst>
                              <p:par>
                                <p:cTn id="17" presetID="4" presetClass="emph" presetSubtype="2" fill="hold" grpId="4" nodeType="clickEffect">
                                  <p:stCondLst>
                                    <p:cond delay="0"/>
                                  </p:stCondLst>
                                  <p:childTnLst>
                                    <p:anim to="1.5" calcmode="lin" valueType="num">
                                      <p:cBhvr override="childStyle">
                                        <p:cTn id="18" dur="2000" fill="hold"/>
                                        <p:tgtEl>
                                          <p:spTgt spid="2"/>
                                        </p:tgtEl>
                                        <p:attrNameLst>
                                          <p:attrName>style.fontSize</p:attrName>
                                        </p:attrNameLst>
                                      </p:cBhvr>
                                    </p:anim>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grpId="5" nodeType="clickEffect">
                                  <p:stCondLst>
                                    <p:cond delay="0"/>
                                  </p:stCondLst>
                                  <p:childTnLst>
                                    <p:animRot by="21600000">
                                      <p:cBhvr>
                                        <p:cTn id="22" dur="2000" fill="hold"/>
                                        <p:tgtEl>
                                          <p:spTgt spid="2"/>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6"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linds(horizontal)">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7"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diamond(in)">
                                      <p:cBhvr>
                                        <p:cTn id="32" dur="20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mph" presetSubtype="0" fill="hold" grpId="8" nodeType="clickEffect">
                                  <p:stCondLst>
                                    <p:cond delay="0"/>
                                  </p:stCondLst>
                                  <p:childTnLst>
                                    <p:animRot by="21600000">
                                      <p:cBhvr>
                                        <p:cTn id="36" dur="2000" fill="hold"/>
                                        <p:tgtEl>
                                          <p:spTgt spid="2"/>
                                        </p:tgtEl>
                                        <p:attrNameLst>
                                          <p:attrName>r</p:attrName>
                                        </p:attrNameLst>
                                      </p:cBhvr>
                                    </p:animRo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9"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10" nodeType="click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checkerboard(across)">
                                      <p:cBhvr>
                                        <p:cTn id="47" dur="500"/>
                                        <p:tgtEl>
                                          <p:spTgt spid="2"/>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11" nodeType="click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box(in)">
                                      <p:cBhvr>
                                        <p:cTn id="52" dur="500"/>
                                        <p:tgtEl>
                                          <p:spTgt spid="2"/>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xit" presetSubtype="16" fill="hold" grpId="12" nodeType="clickEffect">
                                  <p:stCondLst>
                                    <p:cond delay="0"/>
                                  </p:stCondLst>
                                  <p:childTnLst>
                                    <p:animEffect transition="out" filter="box(in)">
                                      <p:cBhvr>
                                        <p:cTn id="56" dur="500"/>
                                        <p:tgtEl>
                                          <p:spTgt spid="2"/>
                                        </p:tgtEl>
                                      </p:cBhvr>
                                    </p:animEffect>
                                    <p:set>
                                      <p:cBhvr>
                                        <p:cTn id="57" dur="1" fill="hold">
                                          <p:stCondLst>
                                            <p:cond delay="499"/>
                                          </p:stCondLst>
                                        </p:cTn>
                                        <p:tgtEl>
                                          <p:spTgt spid="2"/>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5" presetClass="exit" presetSubtype="10" fill="hold" grpId="13" nodeType="clickEffect">
                                  <p:stCondLst>
                                    <p:cond delay="0"/>
                                  </p:stCondLst>
                                  <p:childTnLst>
                                    <p:animEffect transition="out" filter="checkerboard(across)">
                                      <p:cBhvr>
                                        <p:cTn id="61" dur="500"/>
                                        <p:tgtEl>
                                          <p:spTgt spid="2"/>
                                        </p:tgtEl>
                                      </p:cBhvr>
                                    </p:animEffect>
                                    <p:set>
                                      <p:cBhvr>
                                        <p:cTn id="62" dur="1" fill="hold">
                                          <p:stCondLst>
                                            <p:cond delay="499"/>
                                          </p:stCondLst>
                                        </p:cTn>
                                        <p:tgtEl>
                                          <p:spTgt spid="2"/>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2" presetClass="exit" presetSubtype="4" fill="hold" grpId="14" nodeType="clickEffect">
                                  <p:stCondLst>
                                    <p:cond delay="0"/>
                                  </p:stCondLst>
                                  <p:childTnLst>
                                    <p:anim calcmode="lin" valueType="num">
                                      <p:cBhvr additive="base">
                                        <p:cTn id="66" dur="500"/>
                                        <p:tgtEl>
                                          <p:spTgt spid="2"/>
                                        </p:tgtEl>
                                        <p:attrNameLst>
                                          <p:attrName>ppt_x</p:attrName>
                                        </p:attrNameLst>
                                      </p:cBhvr>
                                      <p:tavLst>
                                        <p:tav tm="0">
                                          <p:val>
                                            <p:strVal val="ppt_x"/>
                                          </p:val>
                                        </p:tav>
                                        <p:tav tm="100000">
                                          <p:val>
                                            <p:strVal val="ppt_x"/>
                                          </p:val>
                                        </p:tav>
                                      </p:tavLst>
                                    </p:anim>
                                    <p:anim calcmode="lin" valueType="num">
                                      <p:cBhvr additive="base">
                                        <p:cTn id="67" dur="500"/>
                                        <p:tgtEl>
                                          <p:spTgt spid="2"/>
                                        </p:tgtEl>
                                        <p:attrNameLst>
                                          <p:attrName>ppt_y</p:attrName>
                                        </p:attrNameLst>
                                      </p:cBhvr>
                                      <p:tavLst>
                                        <p:tav tm="0">
                                          <p:val>
                                            <p:strVal val="ppt_y"/>
                                          </p:val>
                                        </p:tav>
                                        <p:tav tm="100000">
                                          <p:val>
                                            <p:strVal val="1+ppt_h/2"/>
                                          </p:val>
                                        </p:tav>
                                      </p:tavLst>
                                    </p:anim>
                                    <p:set>
                                      <p:cBhvr>
                                        <p:cTn id="68" dur="1" fill="hold">
                                          <p:stCondLst>
                                            <p:cond delay="499"/>
                                          </p:stCondLst>
                                        </p:cTn>
                                        <p:tgtEl>
                                          <p:spTgt spid="2"/>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3" presetClass="exit" presetSubtype="10" fill="hold" grpId="15" nodeType="clickEffect">
                                  <p:stCondLst>
                                    <p:cond delay="0"/>
                                  </p:stCondLst>
                                  <p:childTnLst>
                                    <p:animEffect transition="out" filter="blinds(horizontal)">
                                      <p:cBhvr>
                                        <p:cTn id="72" dur="500"/>
                                        <p:tgtEl>
                                          <p:spTgt spid="2"/>
                                        </p:tgtEl>
                                      </p:cBhvr>
                                    </p:animEffect>
                                    <p:set>
                                      <p:cBhvr>
                                        <p:cTn id="73" dur="1" fill="hold">
                                          <p:stCondLst>
                                            <p:cond delay="499"/>
                                          </p:stCondLst>
                                        </p:cTn>
                                        <p:tgtEl>
                                          <p:spTgt spid="2"/>
                                        </p:tgtEl>
                                        <p:attrNameLst>
                                          <p:attrName>style.visibility</p:attrName>
                                        </p:attrNameLst>
                                      </p:cBhvr>
                                      <p:to>
                                        <p:strVal val="hidden"/>
                                      </p:to>
                                    </p:set>
                                  </p:childTnLst>
                                </p:cTn>
                              </p:par>
                            </p:childTnLst>
                          </p:cTn>
                        </p:par>
                      </p:childTnLst>
                    </p:cTn>
                  </p:par>
                  <p:par>
                    <p:cTn id="74" fill="hold">
                      <p:stCondLst>
                        <p:cond delay="indefinite"/>
                      </p:stCondLst>
                      <p:childTnLst>
                        <p:par>
                          <p:cTn id="75" fill="hold">
                            <p:stCondLst>
                              <p:cond delay="0"/>
                            </p:stCondLst>
                            <p:childTnLst>
                              <p:par>
                                <p:cTn id="76" presetID="8" presetClass="emph" presetSubtype="0" fill="hold" grpId="16" nodeType="clickEffect">
                                  <p:stCondLst>
                                    <p:cond delay="0"/>
                                  </p:stCondLst>
                                  <p:childTnLst>
                                    <p:animRot by="21600000">
                                      <p:cBhvr>
                                        <p:cTn id="77" dur="5000" fill="hold"/>
                                        <p:tgtEl>
                                          <p:spTgt spid="2"/>
                                        </p:tgtEl>
                                        <p:attrNameLst>
                                          <p:attrName>r</p:attrName>
                                        </p:attrNameLst>
                                      </p:cBhvr>
                                    </p:animRot>
                                  </p:childTnLst>
                                </p:cTn>
                              </p:par>
                            </p:childTnLst>
                          </p:cTn>
                        </p:par>
                      </p:childTnLst>
                    </p:cTn>
                  </p:par>
                  <p:par>
                    <p:cTn id="78" fill="hold">
                      <p:stCondLst>
                        <p:cond delay="indefinite"/>
                      </p:stCondLst>
                      <p:childTnLst>
                        <p:par>
                          <p:cTn id="79" fill="hold">
                            <p:stCondLst>
                              <p:cond delay="0"/>
                            </p:stCondLst>
                            <p:childTnLst>
                              <p:par>
                                <p:cTn id="80" presetID="8" presetClass="emph" presetSubtype="0" fill="hold" grpId="17" nodeType="clickEffect">
                                  <p:stCondLst>
                                    <p:cond delay="0"/>
                                  </p:stCondLst>
                                  <p:childTnLst>
                                    <p:animRot by="21600000">
                                      <p:cBhvr>
                                        <p:cTn id="81" dur="5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2"/>
      <p:bldP spid="2" grpId="3"/>
      <p:bldP spid="2" grpId="4"/>
      <p:bldP spid="2" grpId="5"/>
      <p:bldP spid="2" grpId="6"/>
      <p:bldP spid="2" grpId="7"/>
      <p:bldP spid="2" grpId="8"/>
      <p:bldP spid="2" grpId="9"/>
      <p:bldP spid="2" grpId="10"/>
      <p:bldP spid="2" grpId="11"/>
      <p:bldP spid="2" grpId="12"/>
      <p:bldP spid="2" grpId="13"/>
      <p:bldP spid="2" grpId="14"/>
      <p:bldP spid="2" grpId="15"/>
      <p:bldP spid="2" grpId="16"/>
      <p:bldP spid="2" grpId="17"/>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530352" y="428604"/>
            <a:ext cx="7772400" cy="571504"/>
          </a:xfrm>
        </p:spPr>
        <p:txBody>
          <a:bodyPr anchor="t"/>
          <a:lstStyle/>
          <a:p>
            <a:pPr algn="ctr"/>
            <a:r>
              <a:rPr lang="es-ES" sz="2400" dirty="0" smtClean="0"/>
              <a:t>FICHA DE IDENTIFICACIÓN.</a:t>
            </a:r>
            <a:endParaRPr lang="es-ES" sz="2400" dirty="0"/>
          </a:p>
        </p:txBody>
      </p:sp>
      <p:sp>
        <p:nvSpPr>
          <p:cNvPr id="4" name="3 Marcador de texto"/>
          <p:cNvSpPr>
            <a:spLocks noGrp="1"/>
          </p:cNvSpPr>
          <p:nvPr>
            <p:ph type="body" idx="1"/>
          </p:nvPr>
        </p:nvSpPr>
        <p:spPr>
          <a:xfrm>
            <a:off x="530352" y="1571612"/>
            <a:ext cx="7772400" cy="5000660"/>
          </a:xfrm>
        </p:spPr>
        <p:txBody>
          <a:bodyPr>
            <a:normAutofit/>
          </a:bodyPr>
          <a:lstStyle/>
          <a:p>
            <a:r>
              <a:rPr lang="es-ES" sz="2000" dirty="0" smtClean="0">
                <a:latin typeface="+mj-lt"/>
              </a:rPr>
              <a:t>NIÑA  ALEJANDRA JUDITH GONZALEZ BOLAÑOS.</a:t>
            </a:r>
          </a:p>
          <a:p>
            <a:r>
              <a:rPr lang="es-ES" sz="2000" dirty="0" smtClean="0">
                <a:latin typeface="+mj-lt"/>
              </a:rPr>
              <a:t>NACIÓ EL 27 DE MARZO DE 1996</a:t>
            </a:r>
          </a:p>
          <a:p>
            <a:r>
              <a:rPr lang="es-ES" sz="2000" dirty="0" smtClean="0">
                <a:latin typeface="+mj-lt"/>
              </a:rPr>
              <a:t>SU EDAD ES DE 11 AÑOS 4 MESES.</a:t>
            </a:r>
          </a:p>
          <a:p>
            <a:r>
              <a:rPr lang="es-ES" sz="2000" dirty="0" smtClean="0">
                <a:latin typeface="+mj-lt"/>
              </a:rPr>
              <a:t>VIVE EN LA CALLE FRANCISCO I MADERO No. 139 DE SAN PABLO XOCHIMEHUACAN</a:t>
            </a:r>
          </a:p>
          <a:p>
            <a:r>
              <a:rPr lang="es-ES" sz="2000" dirty="0" smtClean="0">
                <a:latin typeface="+mj-lt"/>
              </a:rPr>
              <a:t>ESTA CURSANDO EL 4º AÑO DE PRIMARIA EN LA ESC. PRIM LIC. BENITO JUAREZ. TURNO MATUTINO.</a:t>
            </a:r>
          </a:p>
          <a:p>
            <a:r>
              <a:rPr lang="es-ES" sz="2000" dirty="0" smtClean="0">
                <a:latin typeface="+mj-lt"/>
              </a:rPr>
              <a:t>SUS PAPÁS SON: ALEJANDRO GONZALEZ CAMACHO</a:t>
            </a:r>
          </a:p>
          <a:p>
            <a:r>
              <a:rPr lang="es-ES" sz="2000" dirty="0" smtClean="0">
                <a:latin typeface="+mj-lt"/>
              </a:rPr>
              <a:t> </a:t>
            </a:r>
            <a:r>
              <a:rPr lang="es-ES" sz="2000" dirty="0" smtClean="0">
                <a:latin typeface="+mj-lt"/>
              </a:rPr>
              <a:t>                              VERONICA BOLAÑOS SANTOS</a:t>
            </a:r>
          </a:p>
          <a:p>
            <a:r>
              <a:rPr lang="es-ES" sz="2000" dirty="0" smtClean="0">
                <a:latin typeface="+mj-lt"/>
              </a:rPr>
              <a:t>NIVEL DE ESTUDIOS: PAPÁ PRIMARIA, MAMÁ SECUNDARIA.</a:t>
            </a:r>
          </a:p>
          <a:p>
            <a:r>
              <a:rPr lang="es-ES" sz="2000" dirty="0" smtClean="0">
                <a:latin typeface="+mj-lt"/>
              </a:rPr>
              <a:t>OCUPACION: PAPÁ EMPLEADO, MAMÁ LABORES DEL HOGAR.</a:t>
            </a:r>
          </a:p>
          <a:p>
            <a:r>
              <a:rPr lang="es-ES" sz="2000" dirty="0" smtClean="0">
                <a:latin typeface="+mj-lt"/>
              </a:rPr>
              <a:t>NUMERO DE HIJOS: 4  3 MUJERES Y 1 HOMBRE.      </a:t>
            </a:r>
          </a:p>
          <a:p>
            <a:endParaRPr lang="es-ES" sz="2000" dirty="0">
              <a:latin typeface="+mj-lt"/>
            </a:endParaRPr>
          </a:p>
        </p:txBody>
      </p:sp>
    </p:spTree>
  </p:cSld>
  <p:clrMapOvr>
    <a:masterClrMapping/>
  </p:clrMapOvr>
  <p:transition spd="slow">
    <p:dissolve/>
    <p:sndAc>
      <p:stSnd>
        <p:snd r:embed="rId2" name="chimes.wav" builtIn="1"/>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357166"/>
            <a:ext cx="8305800" cy="6286544"/>
          </a:xfrm>
        </p:spPr>
        <p:txBody>
          <a:bodyPr anchor="t">
            <a:noAutofit/>
          </a:bodyPr>
          <a:lstStyle/>
          <a:p>
            <a:r>
              <a:rPr lang="es-ES" sz="1100" dirty="0" smtClean="0"/>
              <a:t/>
            </a:r>
            <a:br>
              <a:rPr lang="es-ES" sz="1100" dirty="0" smtClean="0"/>
            </a:br>
            <a:r>
              <a:rPr lang="es-ES" sz="1800" b="1" dirty="0" smtClean="0"/>
              <a:t>APARIENCIA FISICA </a:t>
            </a:r>
            <a:r>
              <a:rPr lang="es-ES" sz="1600" dirty="0" smtClean="0"/>
              <a:t>: no muestra ninguna anormalidad física</a:t>
            </a:r>
            <a:br>
              <a:rPr lang="es-ES" sz="1600" dirty="0" smtClean="0"/>
            </a:br>
            <a:r>
              <a:rPr lang="es-ES" sz="1600" dirty="0" smtClean="0"/>
              <a:t>                                           existen alteraciones emocionales, conductuales, neurológicas.</a:t>
            </a:r>
            <a:br>
              <a:rPr lang="es-ES" sz="1600" dirty="0" smtClean="0"/>
            </a:br>
            <a:r>
              <a:rPr lang="es-ES" sz="1600" dirty="0" smtClean="0"/>
              <a:t/>
            </a:r>
            <a:br>
              <a:rPr lang="es-ES" sz="1600" dirty="0" smtClean="0"/>
            </a:br>
            <a:r>
              <a:rPr lang="es-ES" sz="1600" dirty="0" smtClean="0"/>
              <a:t/>
            </a:r>
            <a:br>
              <a:rPr lang="es-ES" sz="1600" dirty="0" smtClean="0"/>
            </a:br>
            <a:r>
              <a:rPr lang="es-ES" sz="1800" b="1" dirty="0" smtClean="0"/>
              <a:t>DESARROLLO NEUROBIOLOGICO</a:t>
            </a:r>
            <a:r>
              <a:rPr lang="es-ES" sz="1600" dirty="0" smtClean="0"/>
              <a:t>: Primer embarazo.</a:t>
            </a:r>
            <a:br>
              <a:rPr lang="es-ES" sz="1600" dirty="0" smtClean="0"/>
            </a:br>
            <a:r>
              <a:rPr lang="es-ES" sz="1600" dirty="0" smtClean="0"/>
              <a:t>                                                                     La mamá vivió fuertes alteraciones emocionales durante su</a:t>
            </a:r>
            <a:br>
              <a:rPr lang="es-ES" sz="1600" dirty="0" smtClean="0"/>
            </a:br>
            <a:r>
              <a:rPr lang="es-ES" sz="1600" dirty="0" smtClean="0"/>
              <a:t>                                                                     embarazo     </a:t>
            </a:r>
            <a:br>
              <a:rPr lang="es-ES" sz="1600" dirty="0" smtClean="0"/>
            </a:br>
            <a:r>
              <a:rPr lang="es-ES" sz="1600" dirty="0" smtClean="0"/>
              <a:t>                                                                     Con amenaza de aborto.</a:t>
            </a:r>
            <a:br>
              <a:rPr lang="es-ES" sz="1600" dirty="0" smtClean="0"/>
            </a:br>
            <a:r>
              <a:rPr lang="es-ES" sz="1600" dirty="0" smtClean="0"/>
              <a:t>                                                                     Parto normal.</a:t>
            </a:r>
            <a:br>
              <a:rPr lang="es-ES" sz="1600" dirty="0" smtClean="0"/>
            </a:br>
            <a:r>
              <a:rPr lang="es-ES" sz="1600" dirty="0" smtClean="0"/>
              <a:t>                                                                     La pequeña presentó alergias en la piel</a:t>
            </a:r>
            <a:br>
              <a:rPr lang="es-ES" sz="1600" dirty="0" smtClean="0"/>
            </a:br>
            <a:r>
              <a:rPr lang="es-ES" sz="1600" dirty="0" smtClean="0"/>
              <a:t>                                                                     Fuertes temperatura mayores de 40 grados convulsiono.        </a:t>
            </a:r>
            <a:br>
              <a:rPr lang="es-ES" sz="1600" dirty="0" smtClean="0"/>
            </a:br>
            <a:r>
              <a:rPr lang="es-ES" sz="1600" dirty="0" smtClean="0"/>
              <a:t>                                                                     Existen antecedentes heredofamiliares, hipoacusia bilateral</a:t>
            </a:r>
            <a:br>
              <a:rPr lang="es-ES" sz="1600" dirty="0" smtClean="0"/>
            </a:br>
            <a:r>
              <a:rPr lang="es-ES" sz="1600" dirty="0" smtClean="0"/>
              <a:t>                                                                     y de parálisis cerebral.</a:t>
            </a:r>
            <a:br>
              <a:rPr lang="es-ES" sz="1600" dirty="0" smtClean="0"/>
            </a:br>
            <a:r>
              <a:rPr lang="es-ES" sz="1600" dirty="0" smtClean="0"/>
              <a:t/>
            </a:r>
            <a:br>
              <a:rPr lang="es-ES" sz="1600" dirty="0" smtClean="0"/>
            </a:br>
            <a:r>
              <a:rPr lang="es-ES" sz="1600" dirty="0" smtClean="0"/>
              <a:t/>
            </a:r>
            <a:br>
              <a:rPr lang="es-ES" sz="1600" dirty="0" smtClean="0"/>
            </a:br>
            <a:r>
              <a:rPr lang="es-ES" sz="1800" b="1" dirty="0" smtClean="0"/>
              <a:t>ANTECEDENTES ESCOLARES</a:t>
            </a:r>
            <a:r>
              <a:rPr lang="es-ES" sz="1600" dirty="0" smtClean="0"/>
              <a:t>: Curso el preescolar.</a:t>
            </a:r>
            <a:br>
              <a:rPr lang="es-ES" sz="1600" dirty="0" smtClean="0"/>
            </a:br>
            <a:r>
              <a:rPr lang="es-ES" sz="1600" dirty="0" smtClean="0"/>
              <a:t>                                                            Esta cursando la primaría actualmente se encuentra en 4º, </a:t>
            </a:r>
            <a:br>
              <a:rPr lang="es-ES" sz="1600" dirty="0" smtClean="0"/>
            </a:br>
            <a:r>
              <a:rPr lang="es-ES" sz="1600" dirty="0" smtClean="0"/>
              <a:t>                                                            se detectaron dificultades de aprendizaje en 2º de primaria</a:t>
            </a:r>
            <a:br>
              <a:rPr lang="es-ES" sz="1600" dirty="0" smtClean="0"/>
            </a:br>
            <a:r>
              <a:rPr lang="es-ES" sz="1600" dirty="0" smtClean="0"/>
              <a:t>                                                            reprobó y a partir de entonces se canalizó a U. S. A. E. R., recibe</a:t>
            </a:r>
            <a:br>
              <a:rPr lang="es-ES" sz="1600" dirty="0" smtClean="0"/>
            </a:br>
            <a:r>
              <a:rPr lang="es-ES" sz="1600" dirty="0" smtClean="0"/>
              <a:t>                                                            atención medica neurológica y psicológica en un horario alterno.</a:t>
            </a:r>
            <a:br>
              <a:rPr lang="es-ES" sz="1600" dirty="0" smtClean="0"/>
            </a:br>
            <a:r>
              <a:rPr lang="es-ES" sz="1600" dirty="0" smtClean="0"/>
              <a:t>         </a:t>
            </a:r>
            <a:endParaRPr lang="es-ES" sz="1600" dirty="0"/>
          </a:p>
        </p:txBody>
      </p:sp>
    </p:spTree>
  </p:cSld>
  <p:clrMapOvr>
    <a:masterClrMapping/>
  </p:clrMapOvr>
  <p:transition spd="slow">
    <p:dissolve/>
    <p:sndAc>
      <p:stSnd>
        <p:snd r:embed="rId2" name="chimes.wav" builtIn="1"/>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714356"/>
            <a:ext cx="8305800" cy="5939622"/>
          </a:xfrm>
        </p:spPr>
        <p:txBody>
          <a:bodyPr anchor="t">
            <a:normAutofit fontScale="90000"/>
          </a:bodyPr>
          <a:lstStyle/>
          <a:p>
            <a:r>
              <a:rPr lang="es-ES" sz="2400" b="1" dirty="0" smtClean="0"/>
              <a:t>CAMPOS DE DESARROLLO.</a:t>
            </a:r>
            <a:r>
              <a:rPr lang="es-ES" sz="2000" dirty="0" smtClean="0"/>
              <a:t/>
            </a:r>
            <a:br>
              <a:rPr lang="es-ES" sz="2000" dirty="0" smtClean="0"/>
            </a:br>
            <a:r>
              <a:rPr lang="es-ES" sz="2000" dirty="0" smtClean="0"/>
              <a:t/>
            </a:r>
            <a:br>
              <a:rPr lang="es-ES" sz="2000" dirty="0" smtClean="0"/>
            </a:br>
            <a:r>
              <a:rPr lang="es-ES" sz="2000" dirty="0" smtClean="0"/>
              <a:t/>
            </a:r>
            <a:br>
              <a:rPr lang="es-ES" sz="2000" dirty="0" smtClean="0"/>
            </a:br>
            <a:r>
              <a:rPr lang="es-ES" sz="2000" b="1" dirty="0" smtClean="0"/>
              <a:t>HABILIDADES MOTRICES BÁSICA</a:t>
            </a:r>
            <a:r>
              <a:rPr lang="es-ES" sz="1800" dirty="0" smtClean="0"/>
              <a:t>: Se observo su coordinación motora pobre e impulsiva.</a:t>
            </a:r>
            <a:br>
              <a:rPr lang="es-ES" sz="1800" dirty="0" smtClean="0"/>
            </a:br>
            <a:r>
              <a:rPr lang="es-ES" sz="1800" dirty="0" smtClean="0"/>
              <a:t/>
            </a:r>
            <a:br>
              <a:rPr lang="es-ES" sz="1800" dirty="0" smtClean="0"/>
            </a:br>
            <a:r>
              <a:rPr lang="es-ES" sz="1800" dirty="0" smtClean="0"/>
              <a:t/>
            </a:r>
            <a:br>
              <a:rPr lang="es-ES" sz="1800" dirty="0" smtClean="0"/>
            </a:br>
            <a:r>
              <a:rPr lang="es-ES" sz="2000" b="1" dirty="0" smtClean="0"/>
              <a:t>HABILIDADES PERCEPTIVO –MOTRICES</a:t>
            </a:r>
            <a:r>
              <a:rPr lang="es-ES" sz="1800" dirty="0" smtClean="0"/>
              <a:t>: Dificultad para mantener el equilibrio,                                                          </a:t>
            </a:r>
            <a:br>
              <a:rPr lang="es-ES" sz="1800" dirty="0" smtClean="0"/>
            </a:br>
            <a:r>
              <a:rPr lang="es-ES" sz="1800" dirty="0" smtClean="0"/>
              <a:t> </a:t>
            </a:r>
            <a:r>
              <a:rPr lang="es-ES" sz="1800" dirty="0" smtClean="0"/>
              <a:t>                                                                      actividades recreativas al ejercitar la respiración.</a:t>
            </a:r>
            <a:br>
              <a:rPr lang="es-ES" sz="1800" dirty="0" smtClean="0"/>
            </a:br>
            <a:r>
              <a:rPr lang="es-ES" sz="1800" dirty="0" smtClean="0"/>
              <a:t/>
            </a:r>
            <a:br>
              <a:rPr lang="es-ES" sz="1800" dirty="0" smtClean="0"/>
            </a:br>
            <a:r>
              <a:rPr lang="es-ES" sz="1800" dirty="0" smtClean="0"/>
              <a:t/>
            </a:r>
            <a:br>
              <a:rPr lang="es-ES" sz="1800" dirty="0" smtClean="0"/>
            </a:br>
            <a:r>
              <a:rPr lang="es-ES" sz="2000" b="1" dirty="0" smtClean="0"/>
              <a:t>HABILIDADES FISICO-MOTRICES</a:t>
            </a:r>
            <a:r>
              <a:rPr lang="es-ES" sz="1800" dirty="0" smtClean="0"/>
              <a:t>: En estas actividades donde emplea gran parte de su </a:t>
            </a:r>
            <a:br>
              <a:rPr lang="es-ES" sz="1800" dirty="0" smtClean="0"/>
            </a:br>
            <a:r>
              <a:rPr lang="es-ES" sz="1800" dirty="0" smtClean="0"/>
              <a:t> </a:t>
            </a:r>
            <a:r>
              <a:rPr lang="es-ES" sz="1800" dirty="0" smtClean="0"/>
              <a:t>                                                          cuerpo como son brazos, piernas, abdomen y torso, </a:t>
            </a:r>
            <a:br>
              <a:rPr lang="es-ES" sz="1800" dirty="0" smtClean="0"/>
            </a:br>
            <a:r>
              <a:rPr lang="es-ES" sz="1800" dirty="0" smtClean="0"/>
              <a:t> </a:t>
            </a:r>
            <a:r>
              <a:rPr lang="es-ES" sz="1800" dirty="0" smtClean="0"/>
              <a:t>                                                          presenta resistencia y flexibilidad, en las articulaciones</a:t>
            </a:r>
            <a:br>
              <a:rPr lang="es-ES" sz="1800" dirty="0" smtClean="0"/>
            </a:br>
            <a:r>
              <a:rPr lang="es-ES" sz="1800" dirty="0" smtClean="0"/>
              <a:t> </a:t>
            </a:r>
            <a:r>
              <a:rPr lang="es-ES" sz="1800" dirty="0" smtClean="0"/>
              <a:t>                                                          y músculos diferentes, pero existe torpeza en la ejecución</a:t>
            </a:r>
            <a:br>
              <a:rPr lang="es-ES" sz="1800" dirty="0" smtClean="0"/>
            </a:br>
            <a:r>
              <a:rPr lang="es-ES" sz="1800" dirty="0" smtClean="0"/>
              <a:t> </a:t>
            </a:r>
            <a:r>
              <a:rPr lang="es-ES" sz="1800" dirty="0" smtClean="0"/>
              <a:t>                                                          de movimientos.</a:t>
            </a:r>
            <a:br>
              <a:rPr lang="es-ES" sz="1800" dirty="0" smtClean="0"/>
            </a:br>
            <a:r>
              <a:rPr lang="es-ES" sz="1800" dirty="0" smtClean="0"/>
              <a:t/>
            </a:r>
            <a:br>
              <a:rPr lang="es-ES" sz="1800" dirty="0" smtClean="0"/>
            </a:br>
            <a:r>
              <a:rPr lang="es-ES" sz="1800" dirty="0" smtClean="0"/>
              <a:t/>
            </a:r>
            <a:br>
              <a:rPr lang="es-ES" sz="1800" dirty="0" smtClean="0"/>
            </a:br>
            <a:r>
              <a:rPr lang="es-ES" sz="2200" b="1" dirty="0" smtClean="0"/>
              <a:t>HABILIDADES SOCIOMOTRICES</a:t>
            </a:r>
            <a:r>
              <a:rPr lang="es-ES" sz="1800" dirty="0" smtClean="0"/>
              <a:t>: Le agrada participar en actividades donde experimenta   </a:t>
            </a:r>
            <a:br>
              <a:rPr lang="es-ES" sz="1800" dirty="0" smtClean="0"/>
            </a:br>
            <a:r>
              <a:rPr lang="es-ES" sz="1800" dirty="0" smtClean="0"/>
              <a:t> </a:t>
            </a:r>
            <a:r>
              <a:rPr lang="es-ES" sz="1800" dirty="0" smtClean="0"/>
              <a:t>                                                         el ritmo, sincronización, juegos organizados, bailables,</a:t>
            </a:r>
            <a:br>
              <a:rPr lang="es-ES" sz="1800" dirty="0" smtClean="0"/>
            </a:br>
            <a:r>
              <a:rPr lang="es-ES" sz="1800" dirty="0" smtClean="0"/>
              <a:t> </a:t>
            </a:r>
            <a:r>
              <a:rPr lang="es-ES" sz="1800" dirty="0" smtClean="0"/>
              <a:t>                                                          desde luego con sus limitaciones.        </a:t>
            </a:r>
            <a:br>
              <a:rPr lang="es-ES" sz="1800" dirty="0" smtClean="0"/>
            </a:br>
            <a:r>
              <a:rPr lang="es-ES" sz="1800" dirty="0" smtClean="0"/>
              <a:t> </a:t>
            </a:r>
            <a:r>
              <a:rPr lang="es-ES" sz="1800" dirty="0" smtClean="0"/>
              <a:t>                                                                                                                                  </a:t>
            </a:r>
            <a:br>
              <a:rPr lang="es-ES" sz="1800" dirty="0" smtClean="0"/>
            </a:br>
            <a:r>
              <a:rPr lang="es-ES" sz="1800" dirty="0" smtClean="0"/>
              <a:t/>
            </a:r>
            <a:br>
              <a:rPr lang="es-ES" sz="1800" dirty="0" smtClean="0"/>
            </a:br>
            <a:r>
              <a:rPr lang="es-ES" sz="1800" dirty="0" smtClean="0"/>
              <a:t>  </a:t>
            </a:r>
            <a:endParaRPr lang="es-ES" sz="2000" dirty="0"/>
          </a:p>
        </p:txBody>
      </p:sp>
    </p:spTree>
  </p:cSld>
  <p:clrMapOvr>
    <a:masterClrMapping/>
  </p:clrMapOvr>
  <p:transition spd="slow">
    <p:dissolve/>
    <p:sndAc>
      <p:stSnd>
        <p:snd r:embed="rId2" name="chimes.wav" builtIn="1"/>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357166"/>
            <a:ext cx="8305800" cy="6215106"/>
          </a:xfrm>
        </p:spPr>
        <p:txBody>
          <a:bodyPr anchor="t">
            <a:normAutofit fontScale="90000"/>
          </a:bodyPr>
          <a:lstStyle/>
          <a:p>
            <a:pPr algn="ctr"/>
            <a:r>
              <a:rPr lang="es-ES" sz="2400" dirty="0" smtClean="0"/>
              <a:t/>
            </a:r>
            <a:br>
              <a:rPr lang="es-ES" sz="2400" dirty="0" smtClean="0"/>
            </a:br>
            <a:r>
              <a:rPr lang="es-ES" sz="2400" b="1" dirty="0" smtClean="0"/>
              <a:t>DESARROLLO COGNITIVO Y DE LENGUAJE.</a:t>
            </a:r>
            <a:r>
              <a:rPr lang="es-ES" sz="2400" dirty="0" smtClean="0"/>
              <a:t/>
            </a:r>
            <a:br>
              <a:rPr lang="es-ES" sz="2400" dirty="0" smtClean="0"/>
            </a:br>
            <a:r>
              <a:rPr lang="es-ES" sz="2400" dirty="0" smtClean="0"/>
              <a:t/>
            </a:r>
            <a:br>
              <a:rPr lang="es-ES" sz="2400" dirty="0" smtClean="0"/>
            </a:br>
            <a:r>
              <a:rPr lang="es-ES" sz="2000" dirty="0" smtClean="0"/>
              <a:t/>
            </a:r>
            <a:br>
              <a:rPr lang="es-ES" sz="2000" dirty="0" smtClean="0"/>
            </a:br>
            <a:r>
              <a:rPr lang="es-ES" sz="2000" b="1" dirty="0" smtClean="0"/>
              <a:t>ATENCION</a:t>
            </a:r>
            <a:r>
              <a:rPr lang="es-ES" sz="2000" dirty="0" smtClean="0"/>
              <a:t>: </a:t>
            </a:r>
            <a:r>
              <a:rPr lang="es-ES" sz="1800" dirty="0" smtClean="0"/>
              <a:t>La pequeña tiende a distraerse con gran facilidad por cualquier situación o cosa, si lo que se hace o se dice no es de interés para ella, su atención es corta.</a:t>
            </a:r>
            <a:br>
              <a:rPr lang="es-ES" sz="1800" dirty="0" smtClean="0"/>
            </a:br>
            <a:r>
              <a:rPr lang="es-ES" sz="1800" dirty="0" smtClean="0"/>
              <a:t/>
            </a:r>
            <a:br>
              <a:rPr lang="es-ES" sz="1800" dirty="0" smtClean="0"/>
            </a:br>
            <a:r>
              <a:rPr lang="es-ES" sz="2000" dirty="0" smtClean="0"/>
              <a:t/>
            </a:r>
            <a:br>
              <a:rPr lang="es-ES" sz="2000" dirty="0" smtClean="0"/>
            </a:br>
            <a:r>
              <a:rPr lang="es-ES" sz="2000" b="1" dirty="0" smtClean="0"/>
              <a:t>MEMORIA</a:t>
            </a:r>
            <a:r>
              <a:rPr lang="es-ES" sz="2000" dirty="0" smtClean="0"/>
              <a:t>: </a:t>
            </a:r>
            <a:r>
              <a:rPr lang="es-ES" sz="1800" dirty="0" smtClean="0"/>
              <a:t>retiene información corta y sencilla, además que sean información de gran interés para ella.</a:t>
            </a:r>
            <a:r>
              <a:rPr lang="es-ES" sz="2000" dirty="0" smtClean="0"/>
              <a:t/>
            </a:r>
            <a:br>
              <a:rPr lang="es-ES" sz="2000" dirty="0" smtClean="0"/>
            </a:br>
            <a:r>
              <a:rPr lang="es-ES" sz="2000" dirty="0" smtClean="0"/>
              <a:t/>
            </a:r>
            <a:br>
              <a:rPr lang="es-ES" sz="2000" dirty="0" smtClean="0"/>
            </a:br>
            <a:r>
              <a:rPr lang="es-ES" sz="2000" dirty="0" smtClean="0"/>
              <a:t/>
            </a:r>
            <a:br>
              <a:rPr lang="es-ES" sz="2000" dirty="0" smtClean="0"/>
            </a:br>
            <a:r>
              <a:rPr lang="es-ES" sz="2000" b="1" dirty="0" smtClean="0"/>
              <a:t>LA FAMILIA Y EL PROCESO EDUCATIVO</a:t>
            </a:r>
            <a:r>
              <a:rPr lang="es-ES" sz="2000" dirty="0" smtClean="0"/>
              <a:t>.</a:t>
            </a:r>
            <a:br>
              <a:rPr lang="es-ES" sz="2000" dirty="0" smtClean="0"/>
            </a:br>
            <a:r>
              <a:rPr lang="es-ES" sz="2000" dirty="0" smtClean="0"/>
              <a:t>La aceptación del problema esta en proceso, lo consideran como si fuera una enfermedad, y tendrá recuperación con la atención que le brindan, la relación es áspera, agresiva por las respuestas de la niña y su conducta, no existe comunicación entre los padres para apoyarla, la familia en general ya la tienen etiquetada y Alejandra lo percibe.</a:t>
            </a:r>
            <a:br>
              <a:rPr lang="es-ES" sz="2000" dirty="0" smtClean="0"/>
            </a:br>
            <a:r>
              <a:rPr lang="es-ES" sz="2000" dirty="0" smtClean="0"/>
              <a:t/>
            </a:r>
            <a:br>
              <a:rPr lang="es-ES" sz="2000" dirty="0" smtClean="0"/>
            </a:br>
            <a:r>
              <a:rPr lang="es-ES" sz="2000" dirty="0" smtClean="0"/>
              <a:t/>
            </a:r>
            <a:br>
              <a:rPr lang="es-ES" sz="2000" dirty="0" smtClean="0"/>
            </a:br>
            <a:r>
              <a:rPr lang="es-ES" sz="2000" b="1" dirty="0" smtClean="0"/>
              <a:t>ESTILO DE APRENDIZAJE.</a:t>
            </a:r>
            <a:r>
              <a:rPr lang="es-ES" sz="2000" dirty="0" smtClean="0"/>
              <a:t/>
            </a:r>
            <a:br>
              <a:rPr lang="es-ES" sz="2000" dirty="0" smtClean="0"/>
            </a:br>
            <a:r>
              <a:rPr lang="es-ES" sz="2000" dirty="0" smtClean="0"/>
              <a:t> </a:t>
            </a:r>
            <a:r>
              <a:rPr lang="es-ES" sz="2000" dirty="0" smtClean="0"/>
              <a:t>Alejandra aprende por ensayo y error.</a:t>
            </a:r>
            <a:br>
              <a:rPr lang="es-ES" sz="2000" dirty="0" smtClean="0"/>
            </a:br>
            <a:r>
              <a:rPr lang="es-ES" sz="2000" dirty="0" smtClean="0"/>
              <a:t/>
            </a:r>
            <a:br>
              <a:rPr lang="es-ES" sz="2000" dirty="0" smtClean="0"/>
            </a:br>
            <a:r>
              <a:rPr lang="es-ES" sz="2000" dirty="0" smtClean="0"/>
              <a:t/>
            </a:r>
            <a:br>
              <a:rPr lang="es-ES" sz="2000" dirty="0" smtClean="0"/>
            </a:br>
            <a:r>
              <a:rPr lang="es-ES" sz="2000" dirty="0" smtClean="0"/>
              <a:t/>
            </a:r>
            <a:br>
              <a:rPr lang="es-ES" sz="2000" dirty="0" smtClean="0"/>
            </a:br>
            <a:r>
              <a:rPr lang="es-ES" sz="2000" dirty="0" smtClean="0"/>
              <a:t> </a:t>
            </a:r>
            <a:br>
              <a:rPr lang="es-ES" sz="2000" dirty="0" smtClean="0"/>
            </a:br>
            <a:r>
              <a:rPr lang="es-ES" sz="2000" dirty="0" smtClean="0"/>
              <a:t/>
            </a:r>
            <a:br>
              <a:rPr lang="es-ES" sz="2000" dirty="0" smtClean="0"/>
            </a:br>
            <a:endParaRPr lang="es-ES" sz="2400" dirty="0"/>
          </a:p>
        </p:txBody>
      </p:sp>
    </p:spTree>
  </p:cSld>
  <p:clrMapOvr>
    <a:masterClrMapping/>
  </p:clrMapOvr>
  <p:transition spd="slow">
    <p:dissolve/>
    <p:sndAc>
      <p:stSnd>
        <p:snd r:embed="rId2" name="chimes.wav" builtIn="1"/>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0"/>
            <a:ext cx="8572560" cy="6858000"/>
          </a:xfrm>
        </p:spPr>
        <p:txBody>
          <a:bodyPr anchor="t">
            <a:normAutofit fontScale="90000"/>
          </a:bodyPr>
          <a:lstStyle/>
          <a:p>
            <a:r>
              <a:rPr lang="es-ES" sz="2000" b="1" dirty="0" smtClean="0"/>
              <a:t>COMPETENCIA CURRICULAR.</a:t>
            </a:r>
            <a:br>
              <a:rPr lang="es-ES" sz="2000" b="1" dirty="0" smtClean="0"/>
            </a:br>
            <a:r>
              <a:rPr lang="es-ES" sz="2000" b="1" dirty="0" smtClean="0"/>
              <a:t/>
            </a:r>
            <a:br>
              <a:rPr lang="es-ES" sz="2000" b="1" dirty="0" smtClean="0"/>
            </a:br>
            <a:r>
              <a:rPr lang="es-ES" sz="2000" b="1" dirty="0" smtClean="0"/>
              <a:t>ESPAÑOL:</a:t>
            </a:r>
            <a:br>
              <a:rPr lang="es-ES" sz="2000" b="1" dirty="0" smtClean="0"/>
            </a:br>
            <a:r>
              <a:rPr lang="es-ES" sz="2000" b="1" dirty="0" smtClean="0"/>
              <a:t>EXPRESION ORAL.</a:t>
            </a:r>
            <a:br>
              <a:rPr lang="es-ES" sz="2000" b="1" dirty="0" smtClean="0"/>
            </a:br>
            <a:r>
              <a:rPr lang="es-ES" sz="2000" b="1" dirty="0" smtClean="0"/>
              <a:t>Interacción en la comunicación:</a:t>
            </a:r>
            <a:br>
              <a:rPr lang="es-ES" sz="2000" b="1" dirty="0" smtClean="0"/>
            </a:br>
            <a:r>
              <a:rPr lang="es-ES" sz="1800" dirty="0" smtClean="0"/>
              <a:t>Mensajes que no tienen mucha relación con sus ideas, por algunas ocasiones maneja la anticipación.</a:t>
            </a:r>
            <a:r>
              <a:rPr lang="es-ES" sz="2000" dirty="0" smtClean="0"/>
              <a:t/>
            </a:r>
            <a:br>
              <a:rPr lang="es-ES" sz="2000" dirty="0" smtClean="0"/>
            </a:br>
            <a:r>
              <a:rPr lang="es-ES" sz="2000" b="1" dirty="0" smtClean="0"/>
              <a:t>Funciones de la comunicación:</a:t>
            </a:r>
            <a:r>
              <a:rPr lang="es-ES" sz="2000" dirty="0" smtClean="0"/>
              <a:t/>
            </a:r>
            <a:br>
              <a:rPr lang="es-ES" sz="2000" dirty="0" smtClean="0"/>
            </a:br>
            <a:r>
              <a:rPr lang="es-ES" sz="1800" dirty="0" smtClean="0"/>
              <a:t>No habla con otras personas con facilidad, es muy tímida y desconfiada, de lo contrario logra mantener un dialogo, coherente y sencillo, escucha la información que le brindan o pide que le repitan.</a:t>
            </a:r>
            <a:r>
              <a:rPr lang="es-ES" sz="2000" dirty="0" smtClean="0"/>
              <a:t/>
            </a:r>
            <a:br>
              <a:rPr lang="es-ES" sz="2000" dirty="0" smtClean="0"/>
            </a:br>
            <a:r>
              <a:rPr lang="es-ES" sz="2000" b="1" dirty="0" smtClean="0"/>
              <a:t>COMPONENTE DE LECTURA.</a:t>
            </a:r>
            <a:br>
              <a:rPr lang="es-ES" sz="2000" b="1" dirty="0" smtClean="0"/>
            </a:br>
            <a:r>
              <a:rPr lang="es-ES" sz="2000" b="1" dirty="0" smtClean="0"/>
              <a:t>Conocimiento de la lengua escrita y otros códigos gráficos:</a:t>
            </a:r>
            <a:br>
              <a:rPr lang="es-ES" sz="2000" b="1" dirty="0" smtClean="0"/>
            </a:br>
            <a:r>
              <a:rPr lang="es-ES" sz="1800" dirty="0" smtClean="0"/>
              <a:t>Reconoce los diferentes signos que encuentra en el proceso de la lectura, pero tiene limitantes al momento de ejecutar la acción.</a:t>
            </a:r>
            <a:br>
              <a:rPr lang="es-ES" sz="1800" dirty="0" smtClean="0"/>
            </a:br>
            <a:r>
              <a:rPr lang="es-ES" sz="1800" dirty="0" smtClean="0"/>
              <a:t>Funciones de la lectura, tipos de texto, características y portadores:</a:t>
            </a:r>
            <a:br>
              <a:rPr lang="es-ES" sz="1800" dirty="0" smtClean="0"/>
            </a:br>
            <a:r>
              <a:rPr lang="es-ES" sz="1800" dirty="0" smtClean="0"/>
              <a:t>Reconoce diferentes tipos de textos, de su interés son pocos, cuando realiza la lectura no comprende todo la información, se guía por los dibujos y maneja la anticipación y predicción. </a:t>
            </a:r>
            <a:br>
              <a:rPr lang="es-ES" sz="1800" dirty="0" smtClean="0"/>
            </a:br>
            <a:r>
              <a:rPr lang="es-ES" sz="2000" b="1" dirty="0" smtClean="0"/>
              <a:t>COMPONENTE DE ESCRITURA.</a:t>
            </a:r>
            <a:r>
              <a:rPr lang="es-ES" sz="1800" b="1" dirty="0" smtClean="0"/>
              <a:t/>
            </a:r>
            <a:br>
              <a:rPr lang="es-ES" sz="1800" b="1" dirty="0" smtClean="0"/>
            </a:br>
            <a:r>
              <a:rPr lang="es-ES" sz="2000" b="1" dirty="0" smtClean="0"/>
              <a:t>Producción de textos: </a:t>
            </a:r>
            <a:r>
              <a:rPr lang="es-ES" sz="1800" b="1" dirty="0" smtClean="0"/>
              <a:t/>
            </a:r>
            <a:br>
              <a:rPr lang="es-ES" sz="1800" b="1" dirty="0" smtClean="0"/>
            </a:br>
            <a:r>
              <a:rPr lang="es-ES" sz="1800" b="1" dirty="0" smtClean="0"/>
              <a:t>Se encuentra en un nivel alfabético convencional, con algunas omisiones, mensajes escritos y muy sencillos, por medio de la observación y la comparación realiza sus correcciones pero siempre con ayuda. </a:t>
            </a:r>
            <a:br>
              <a:rPr lang="es-ES" sz="1800" b="1" dirty="0" smtClean="0"/>
            </a:br>
            <a:r>
              <a:rPr lang="es-ES" sz="1800" b="1" dirty="0" smtClean="0"/>
              <a:t>COMPONENTE REFLEXION SOBRE LA LENGUA.</a:t>
            </a:r>
            <a:br>
              <a:rPr lang="es-ES" sz="1800" b="1" dirty="0" smtClean="0"/>
            </a:br>
            <a:r>
              <a:rPr lang="es-ES" sz="1800" b="1" dirty="0" smtClean="0"/>
              <a:t>Reflexión sobre los códigos de comunicación oral y escrita:</a:t>
            </a:r>
            <a:br>
              <a:rPr lang="es-ES" sz="1800" b="1" dirty="0" smtClean="0"/>
            </a:br>
            <a:r>
              <a:rPr lang="es-ES" sz="1800" b="1" dirty="0" smtClean="0"/>
              <a:t>Reconoce algunos signos, verbos, sustantivos, verbos, artículos, adjetivos calificativos pero no son sabe utilizar, es de manera mecánica su conocimiento. </a:t>
            </a:r>
            <a:br>
              <a:rPr lang="es-ES" sz="1800" b="1" dirty="0" smtClean="0"/>
            </a:br>
            <a:r>
              <a:rPr lang="es-ES" sz="1800" dirty="0" smtClean="0"/>
              <a:t/>
            </a:r>
            <a:br>
              <a:rPr lang="es-ES" sz="1800" dirty="0" smtClean="0"/>
            </a:br>
            <a:r>
              <a:rPr lang="es-ES" sz="1800" dirty="0" smtClean="0"/>
              <a:t> </a:t>
            </a:r>
            <a:r>
              <a:rPr lang="es-ES" sz="2000" b="1" dirty="0" smtClean="0"/>
              <a:t/>
            </a:r>
            <a:br>
              <a:rPr lang="es-ES" sz="2000" b="1" dirty="0" smtClean="0"/>
            </a:br>
            <a:r>
              <a:rPr lang="es-ES" sz="2000" b="1" dirty="0" smtClean="0"/>
              <a:t> </a:t>
            </a:r>
            <a:br>
              <a:rPr lang="es-ES" sz="2000" b="1" dirty="0" smtClean="0"/>
            </a:br>
            <a:r>
              <a:rPr lang="es-ES" sz="2400" dirty="0" smtClean="0"/>
              <a:t/>
            </a:r>
            <a:br>
              <a:rPr lang="es-ES" sz="2400" dirty="0" smtClean="0"/>
            </a:br>
            <a:endParaRPr lang="es-ES" sz="2400" dirty="0"/>
          </a:p>
        </p:txBody>
      </p:sp>
    </p:spTree>
  </p:cSld>
  <p:clrMapOvr>
    <a:masterClrMapping/>
  </p:clrMapOvr>
  <p:transition spd="slow">
    <p:dissolve/>
    <p:sndAc>
      <p:stSnd>
        <p:snd r:embed="rId2" name="chimes.wav" builtIn="1"/>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20" y="285728"/>
            <a:ext cx="8334404" cy="6572272"/>
          </a:xfrm>
        </p:spPr>
        <p:txBody>
          <a:bodyPr anchor="t">
            <a:normAutofit fontScale="90000"/>
          </a:bodyPr>
          <a:lstStyle/>
          <a:p>
            <a:r>
              <a:rPr lang="es-ES" sz="1800" b="1" dirty="0" smtClean="0"/>
              <a:t>MATEMATICAS.</a:t>
            </a:r>
            <a:r>
              <a:rPr lang="es-ES" sz="1800" dirty="0" smtClean="0"/>
              <a:t/>
            </a:r>
            <a:br>
              <a:rPr lang="es-ES" sz="1800" dirty="0" smtClean="0"/>
            </a:br>
            <a:r>
              <a:rPr lang="es-ES" sz="1800" b="1" dirty="0" smtClean="0"/>
              <a:t>Eje Los números sus relaciones y sus operaciones:</a:t>
            </a:r>
            <a:r>
              <a:rPr lang="es-ES" sz="1800" dirty="0" smtClean="0"/>
              <a:t/>
            </a:r>
            <a:br>
              <a:rPr lang="es-ES" sz="1800" dirty="0" smtClean="0"/>
            </a:br>
            <a:r>
              <a:rPr lang="es-ES" sz="1800" b="1" dirty="0" smtClean="0"/>
              <a:t>Naturales:</a:t>
            </a:r>
            <a:r>
              <a:rPr lang="es-ES" sz="1800" dirty="0" smtClean="0"/>
              <a:t> realiza el conteo de manera mecánica hasta el 1000,en la escritura existen muchos errores, en el manejo de comparación  mayor de y menor de, solución de problemas siempre y cuando sean sencillos, y resueltos con operaciones de suma y resta de 1 o 2 dígitos.</a:t>
            </a:r>
            <a:br>
              <a:rPr lang="es-ES" sz="1800" dirty="0" smtClean="0"/>
            </a:br>
            <a:r>
              <a:rPr lang="es-ES" sz="1800" b="1" dirty="0" smtClean="0"/>
              <a:t>Números Fraccionarios:</a:t>
            </a:r>
            <a:r>
              <a:rPr lang="es-ES" sz="1800" dirty="0" smtClean="0"/>
              <a:t/>
            </a:r>
            <a:br>
              <a:rPr lang="es-ES" sz="1800" dirty="0" smtClean="0"/>
            </a:br>
            <a:r>
              <a:rPr lang="es-ES" sz="1800" dirty="0" smtClean="0"/>
              <a:t>Conoce fracciones pero muy concretas a través de objetos o frutos y las más comunes</a:t>
            </a:r>
            <a:br>
              <a:rPr lang="es-ES" sz="1800" dirty="0" smtClean="0"/>
            </a:br>
            <a:r>
              <a:rPr lang="es-ES" sz="1800" dirty="0" smtClean="0"/>
              <a:t/>
            </a:r>
            <a:br>
              <a:rPr lang="es-ES" sz="1800" dirty="0" smtClean="0"/>
            </a:br>
            <a:r>
              <a:rPr lang="es-ES" sz="1800" b="1" dirty="0" smtClean="0"/>
              <a:t>Eje de Medición:</a:t>
            </a:r>
            <a:br>
              <a:rPr lang="es-ES" sz="1800" b="1" dirty="0" smtClean="0"/>
            </a:br>
            <a:r>
              <a:rPr lang="es-ES" sz="1800" b="1" dirty="0" smtClean="0"/>
              <a:t>Longitudes, áreas y volúmenes:</a:t>
            </a:r>
            <a:br>
              <a:rPr lang="es-ES" sz="1800" b="1" dirty="0" smtClean="0"/>
            </a:br>
            <a:r>
              <a:rPr lang="es-ES" sz="1800" dirty="0" smtClean="0"/>
              <a:t>Reconoce algunas figuras geométricas, pero llegar a la obtención de sus medidas únicamente de manera arbitraria.</a:t>
            </a:r>
            <a:br>
              <a:rPr lang="es-ES" sz="1800" dirty="0" smtClean="0"/>
            </a:br>
            <a:r>
              <a:rPr lang="es-ES" sz="1800" b="1" dirty="0" smtClean="0"/>
              <a:t>Capacidad, peso y tiempo:</a:t>
            </a:r>
            <a:r>
              <a:rPr lang="es-ES" sz="1800" dirty="0" smtClean="0"/>
              <a:t/>
            </a:r>
            <a:br>
              <a:rPr lang="es-ES" sz="1800" dirty="0" smtClean="0"/>
            </a:br>
            <a:r>
              <a:rPr lang="es-ES" sz="1800" dirty="0" smtClean="0"/>
              <a:t>Las realiza con medidas arbitrarias, conoce los objetos que sirven para medir y pesar, realiza comparaciones y peso, medida y capacidad, conoce la función del calendario pero no lo sabe utilizar.</a:t>
            </a:r>
            <a:br>
              <a:rPr lang="es-ES" sz="1800" dirty="0" smtClean="0"/>
            </a:br>
            <a:r>
              <a:rPr lang="es-ES" sz="1800" dirty="0" smtClean="0"/>
              <a:t/>
            </a:r>
            <a:br>
              <a:rPr lang="es-ES" sz="1800" dirty="0" smtClean="0"/>
            </a:br>
            <a:r>
              <a:rPr lang="es-ES" sz="1800" b="1" dirty="0" smtClean="0"/>
              <a:t>Eje de Geometría:</a:t>
            </a:r>
            <a:br>
              <a:rPr lang="es-ES" sz="1800" b="1" dirty="0" smtClean="0"/>
            </a:br>
            <a:r>
              <a:rPr lang="es-ES" sz="1800" dirty="0" smtClean="0"/>
              <a:t>Traza figuras de manera arbitraria, posiblemente con la regla pero sin medida, </a:t>
            </a:r>
            <a:br>
              <a:rPr lang="es-ES" sz="1800" dirty="0" smtClean="0"/>
            </a:br>
            <a:r>
              <a:rPr lang="es-ES" sz="1800" dirty="0" smtClean="0"/>
              <a:t>conoce algunas figuras geométricas las básicas.</a:t>
            </a:r>
            <a:br>
              <a:rPr lang="es-ES" sz="1800" dirty="0" smtClean="0"/>
            </a:br>
            <a:r>
              <a:rPr lang="es-ES" sz="1800" dirty="0" smtClean="0"/>
              <a:t/>
            </a:r>
            <a:br>
              <a:rPr lang="es-ES" sz="1800" dirty="0" smtClean="0"/>
            </a:br>
            <a:r>
              <a:rPr lang="es-ES" sz="1800" b="1" dirty="0" smtClean="0"/>
              <a:t>Eje de Proceso de cambio:</a:t>
            </a:r>
            <a:br>
              <a:rPr lang="es-ES" sz="1800" b="1" dirty="0" smtClean="0"/>
            </a:br>
            <a:r>
              <a:rPr lang="es-ES" sz="1800" dirty="0" smtClean="0"/>
              <a:t>R</a:t>
            </a:r>
            <a:r>
              <a:rPr lang="es-ES" sz="1800" dirty="0" smtClean="0"/>
              <a:t>ealiza el proceso de cambio por cantidades menores de 10, se va más por la cantidad que el valor de las monedas.</a:t>
            </a:r>
            <a:br>
              <a:rPr lang="es-ES" sz="1800" dirty="0" smtClean="0"/>
            </a:br>
            <a:r>
              <a:rPr lang="es-ES" sz="1800" dirty="0" smtClean="0"/>
              <a:t/>
            </a:r>
            <a:br>
              <a:rPr lang="es-ES" sz="1800" dirty="0" smtClean="0"/>
            </a:br>
            <a:r>
              <a:rPr lang="es-ES" sz="1800" b="1" dirty="0" smtClean="0"/>
              <a:t>Eje Predicción y azar.</a:t>
            </a:r>
            <a:r>
              <a:rPr lang="es-ES" sz="1800" dirty="0" smtClean="0"/>
              <a:t/>
            </a:r>
            <a:br>
              <a:rPr lang="es-ES" sz="1800" dirty="0" smtClean="0"/>
            </a:br>
            <a:r>
              <a:rPr lang="es-ES" sz="1800" dirty="0" smtClean="0"/>
              <a:t>Participa en juegos pero sin saber lo que implican y mucho menos aplicar estrategas para ganar.</a:t>
            </a:r>
            <a:br>
              <a:rPr lang="es-ES" sz="1800" dirty="0" smtClean="0"/>
            </a:br>
            <a:r>
              <a:rPr lang="es-ES" sz="1800" dirty="0" smtClean="0"/>
              <a:t> </a:t>
            </a:r>
            <a:br>
              <a:rPr lang="es-ES" sz="1800" dirty="0" smtClean="0"/>
            </a:br>
            <a:r>
              <a:rPr lang="es-ES" sz="1800" dirty="0" smtClean="0"/>
              <a:t/>
            </a:r>
            <a:br>
              <a:rPr lang="es-ES" sz="1800" dirty="0" smtClean="0"/>
            </a:br>
            <a:r>
              <a:rPr lang="es-ES" sz="1800" dirty="0" smtClean="0"/>
              <a:t> </a:t>
            </a:r>
            <a:br>
              <a:rPr lang="es-ES" sz="1800" dirty="0" smtClean="0"/>
            </a:br>
            <a:r>
              <a:rPr lang="es-ES" sz="2000" dirty="0" smtClean="0"/>
              <a:t/>
            </a:r>
            <a:br>
              <a:rPr lang="es-ES" sz="2000" dirty="0" smtClean="0"/>
            </a:br>
            <a:r>
              <a:rPr lang="es-ES" sz="2000" dirty="0" smtClean="0"/>
              <a:t/>
            </a:r>
            <a:br>
              <a:rPr lang="es-ES" sz="2000" dirty="0" smtClean="0"/>
            </a:br>
            <a:r>
              <a:rPr lang="es-ES" sz="2000" dirty="0" smtClean="0"/>
              <a:t>   </a:t>
            </a:r>
            <a:endParaRPr lang="es-ES" sz="2000" dirty="0"/>
          </a:p>
        </p:txBody>
      </p:sp>
    </p:spTree>
  </p:cSld>
  <p:clrMapOvr>
    <a:masterClrMapping/>
  </p:clrMapOvr>
  <p:transition spd="slow">
    <p:dissolve/>
    <p:sndAc>
      <p:stSnd>
        <p:snd r:embed="rId2" name="chimes.wav" builtIn="1"/>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714356"/>
            <a:ext cx="8305800" cy="5286412"/>
          </a:xfrm>
        </p:spPr>
        <p:txBody>
          <a:bodyPr anchor="t">
            <a:normAutofit/>
          </a:bodyPr>
          <a:lstStyle/>
          <a:p>
            <a:r>
              <a:rPr lang="es-ES" sz="2800" b="1" dirty="0" smtClean="0"/>
              <a:t>Propuesta de intervención</a:t>
            </a:r>
            <a:r>
              <a:rPr lang="es-ES" sz="2400" b="1" dirty="0" smtClean="0"/>
              <a:t>.</a:t>
            </a:r>
            <a:br>
              <a:rPr lang="es-ES" sz="2400" b="1" dirty="0" smtClean="0"/>
            </a:br>
            <a:r>
              <a:rPr lang="es-ES" sz="2400" b="1" dirty="0" smtClean="0"/>
              <a:t/>
            </a:r>
            <a:br>
              <a:rPr lang="es-ES" sz="2400" b="1" dirty="0" smtClean="0"/>
            </a:br>
            <a:r>
              <a:rPr lang="es-ES" sz="2400" b="1" dirty="0" smtClean="0"/>
              <a:t/>
            </a:r>
            <a:br>
              <a:rPr lang="es-ES" sz="2400" b="1" dirty="0" smtClean="0"/>
            </a:br>
            <a:r>
              <a:rPr lang="es-ES" sz="2400" dirty="0" smtClean="0"/>
              <a:t>Realizar una planeación adecuada a los requerimientos de la niña</a:t>
            </a:r>
            <a:br>
              <a:rPr lang="es-ES" sz="2400" dirty="0" smtClean="0"/>
            </a:br>
            <a:r>
              <a:rPr lang="es-ES" sz="2400" dirty="0" smtClean="0"/>
              <a:t>favoreciendo las competencias de planes y programas, aplicando estrategias, adecuaciones  en todas las asignaturas que están programadas en la curricula de 4º de primaria para favorecer sus habilidades de una manera sencilla practica y de interés y siempre enfocadas para la vida  </a:t>
            </a:r>
            <a:endParaRPr lang="es-ES" sz="2400" b="1" dirty="0"/>
          </a:p>
        </p:txBody>
      </p:sp>
    </p:spTree>
  </p:cSld>
  <p:clrMapOvr>
    <a:masterClrMapping/>
  </p:clrMapOvr>
  <p:transition spd="slow">
    <p:dissolve/>
    <p:sndAc>
      <p:stSnd>
        <p:snd r:embed="rId2" name="chimes.wav" builtIn="1"/>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5868184"/>
          </a:xfrm>
        </p:spPr>
        <p:txBody>
          <a:bodyPr anchor="t">
            <a:normAutofit fontScale="90000"/>
          </a:bodyPr>
          <a:lstStyle/>
          <a:p>
            <a:r>
              <a:rPr lang="es-ES" sz="2400" b="1" dirty="0" smtClean="0"/>
              <a:t>CONCLUSION.</a:t>
            </a:r>
            <a:br>
              <a:rPr lang="es-ES" sz="2400" b="1" dirty="0" smtClean="0"/>
            </a:br>
            <a:r>
              <a:rPr lang="es-ES" sz="2400" b="1" dirty="0" smtClean="0"/>
              <a:t/>
            </a:r>
            <a:br>
              <a:rPr lang="es-ES" sz="2400" b="1" dirty="0" smtClean="0"/>
            </a:br>
            <a:r>
              <a:rPr lang="es-ES" sz="2200" dirty="0" smtClean="0"/>
              <a:t>Pues bien hoy este trabajo tiene una idea firme, de que la mejor manera de que un niño o niña aprenda, es dejar que explore, que analice, intercambie ideas, que tome decisiones, que explore, es decir que construye lo que quiere aprender y siempre con apoyo y orientación.</a:t>
            </a:r>
            <a:br>
              <a:rPr lang="es-ES" sz="2200" dirty="0" smtClean="0"/>
            </a:br>
            <a:r>
              <a:rPr lang="es-ES" sz="2200" dirty="0" smtClean="0"/>
              <a:t>Por lo tanto nos damos que tan importante es la prueba psicopedagógica, par realizarla se requiere llevar un registro sistemático de la observación, diseño de entrevistas, valoración de la competencia curricular y la identificación de las Necesidades Educativas de los alumnos como fue el caso de Alejandra y sobre todo el conocer sus características de la Discapacidad que presenta, la intervención o más bien el trabajo colaborativo de la comunidad educativa. </a:t>
            </a:r>
            <a:br>
              <a:rPr lang="es-ES" sz="2200" dirty="0" smtClean="0"/>
            </a:br>
            <a:r>
              <a:rPr lang="es-ES" sz="2200" dirty="0" smtClean="0"/>
              <a:t>Si todo esto se ejecutara realmente estaremos dando una respuesta educativa de calidad a las </a:t>
            </a:r>
            <a:r>
              <a:rPr lang="es-ES" sz="2200" b="1" dirty="0" smtClean="0"/>
              <a:t>NECESIDADES EDUCATIVAS ESPECIALES AUNADAS A UNA DISCAPACIDAD.</a:t>
            </a:r>
            <a:r>
              <a:rPr lang="es-ES" sz="2200" dirty="0" smtClean="0"/>
              <a:t/>
            </a:r>
            <a:br>
              <a:rPr lang="es-ES" sz="2200" dirty="0" smtClean="0"/>
            </a:br>
            <a:r>
              <a:rPr lang="es-ES" sz="2200" dirty="0" smtClean="0"/>
              <a:t>Y no dejar de tomar en cuenta que para lograr este cambio primero debemos de modificar nuestra manera de enseñar y de pensar para tener una visión mucho más amplia sobre el desempeño escolar .  </a:t>
            </a:r>
            <a:endParaRPr lang="es-ES" sz="2200" dirty="0"/>
          </a:p>
        </p:txBody>
      </p:sp>
    </p:spTree>
  </p:cSld>
  <p:clrMapOvr>
    <a:masterClrMapping/>
  </p:clrMapOvr>
  <p:transition spd="slow">
    <p:dissolve/>
    <p:sndAc>
      <p:stSnd>
        <p:snd r:embed="rId2" name="chimes.wav" builtIn="1"/>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chor="t">
            <a:normAutofit fontScale="90000"/>
          </a:bodyPr>
          <a:lstStyle/>
          <a:p>
            <a:pPr algn="ctr"/>
            <a:r>
              <a:rPr lang="es-ES" sz="4000" dirty="0" smtClean="0"/>
              <a:t>NO HAY QUE  PERDER EL CAMINO</a:t>
            </a:r>
            <a:br>
              <a:rPr lang="es-ES" sz="4000" dirty="0" smtClean="0"/>
            </a:br>
            <a:r>
              <a:rPr lang="es-ES" sz="4000" dirty="0" smtClean="0"/>
              <a:t>¡¡¡GRACIAS!!!</a:t>
            </a:r>
            <a:endParaRPr lang="es-ES" sz="4000" dirty="0"/>
          </a:p>
        </p:txBody>
      </p:sp>
      <p:pic>
        <p:nvPicPr>
          <p:cNvPr id="4" name="3 Marcador de contenido" descr="pissarro_les_chataigniers_a.jpg"/>
          <p:cNvPicPr>
            <a:picLocks noGrp="1" noChangeAspect="1"/>
          </p:cNvPicPr>
          <p:nvPr>
            <p:ph idx="1"/>
          </p:nvPr>
        </p:nvPicPr>
        <p:blipFill>
          <a:blip r:embed="rId3"/>
          <a:stretch>
            <a:fillRect/>
          </a:stretch>
        </p:blipFill>
        <p:spPr>
          <a:xfrm>
            <a:off x="1285852" y="1928802"/>
            <a:ext cx="6715172" cy="4500594"/>
          </a:xfrm>
        </p:spPr>
      </p:pic>
    </p:spTree>
  </p:cSld>
  <p:clrMapOvr>
    <a:masterClrMapping/>
  </p:clrMapOvr>
  <p:transition spd="slow">
    <p:dissolve/>
    <p:sndAc>
      <p:stSnd>
        <p:snd r:embed="rId2" name="chimes.wav" builtIn="1"/>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5868184"/>
          </a:xfrm>
        </p:spPr>
        <p:txBody>
          <a:bodyPr>
            <a:normAutofit fontScale="90000"/>
          </a:bodyPr>
          <a:lstStyle/>
          <a:p>
            <a:pPr algn="just"/>
            <a:r>
              <a:rPr lang="es-ES" sz="2700" dirty="0" smtClean="0">
                <a:latin typeface="Arial Rounded MT Bold" pitchFamily="34" charset="0"/>
              </a:rPr>
              <a:t>La educación es el resultado de una población en desarrollo por lo tanto es muy importante no descartar la Educación Especial ya que esta abarca distintos niveles de Educación Básica, con un enfoque interdisciplinario para atender a la población en edad escolar y que presentan Necesidades Educativas Especiales aunadas a una Discapacidad y así se brinde un reconocimiento a sus posibilidades </a:t>
            </a:r>
            <a:br>
              <a:rPr lang="es-ES" sz="2700" dirty="0" smtClean="0">
                <a:latin typeface="Arial Rounded MT Bold" pitchFamily="34" charset="0"/>
              </a:rPr>
            </a:br>
            <a:r>
              <a:rPr lang="es-ES" sz="2700" dirty="0" smtClean="0">
                <a:latin typeface="Arial Rounded MT Bold" pitchFamily="34" charset="0"/>
              </a:rPr>
              <a:t>y requerimientos para la vida bajo derecho.</a:t>
            </a:r>
            <a:br>
              <a:rPr lang="es-ES" sz="2700" dirty="0" smtClean="0">
                <a:latin typeface="Arial Rounded MT Bold" pitchFamily="34" charset="0"/>
              </a:rPr>
            </a:br>
            <a:r>
              <a:rPr lang="es-ES" sz="2700" dirty="0" smtClean="0">
                <a:latin typeface="Arial Rounded MT Bold" pitchFamily="34" charset="0"/>
              </a:rPr>
              <a:t>Por lo tanto se presenta un trabajo donde se describe un caso de estudio de una pequeña con Discapacidad Intelectual y se encuentra integrada en una Escuela Primaria.</a:t>
            </a:r>
            <a:br>
              <a:rPr lang="es-ES" sz="2700" dirty="0" smtClean="0">
                <a:latin typeface="Arial Rounded MT Bold" pitchFamily="34" charset="0"/>
              </a:rPr>
            </a:br>
            <a:r>
              <a:rPr lang="es-ES" sz="2400" dirty="0" smtClean="0"/>
              <a:t/>
            </a:r>
            <a:br>
              <a:rPr lang="es-ES" sz="2400" dirty="0" smtClean="0"/>
            </a:br>
            <a:r>
              <a:rPr lang="es-ES" sz="2400" dirty="0" smtClean="0"/>
              <a:t/>
            </a:r>
            <a:br>
              <a:rPr lang="es-ES" sz="2400" dirty="0" smtClean="0"/>
            </a:br>
            <a:r>
              <a:rPr lang="es-ES" sz="2400" dirty="0" smtClean="0"/>
              <a:t>   </a:t>
            </a:r>
            <a:endParaRPr lang="es-ES" sz="2400" dirty="0"/>
          </a:p>
        </p:txBody>
      </p:sp>
    </p:spTree>
  </p:cSld>
  <p:clrMapOvr>
    <a:masterClrMapping/>
  </p:clrMapOvr>
  <p:transition spd="slow">
    <p:dissolve/>
    <p:sndAc>
      <p:stSnd>
        <p:snd r:embed="rId2" name="chimes.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5868184"/>
          </a:xfrm>
        </p:spPr>
        <p:txBody>
          <a:bodyPr>
            <a:noAutofit/>
          </a:bodyPr>
          <a:lstStyle/>
          <a:p>
            <a:pPr algn="just"/>
            <a:r>
              <a:rPr lang="es-ES" sz="2000" b="1" dirty="0" smtClean="0">
                <a:latin typeface="Arial Narrow" pitchFamily="34" charset="0"/>
                <a:ea typeface="Arial Unicode MS" pitchFamily="34" charset="-128"/>
                <a:cs typeface="Arial Unicode MS" pitchFamily="34" charset="-128"/>
              </a:rPr>
              <a:t>La Licenciatura en Educación Especial, además de ser una carrera interesante y compleja, exige un compromiso hacia los niños y niñas, pero aún más con nosotros mismos, este compromiso  se fortalece cada vez y durante la labor docente, al estar en contacto  con los pequeños y pequeñas que presenten Necesidades Educativas Especial con o sin Discapacidad  en este caso con la Discapacidad Intelectual y que requiere un trabajo en conjunto de todos los involucrados como son: la comunidad, escuela, familia, el docente elemento indispensable por su desempeño y que debe participar en la atención por el servicio brindado por la Unidad de Servicios de Apoyo de la Escuela Regular servicio que se brinda en la Escuela Primaria Federal Lic. Benito Juárez turno matutino  ubicada en la Junta Auxiliar de San Pablo Xochimehuacan  Pue. Y que además se pretende llevar acabo la Integración Educativa con la participación de los docentes  Directivo de la Institución, alumnos y padres de familia, esto no es fácil es un trabajo para modificar muchos hábitos, estilos, estrategias y sobre todo mentalidades, actitud positiva llena de compromiso y disponibilidad para lograr la Integración ,  que además estas personas merecen ser realmente atendidos al igual que todos ya que los derechos y obligaciones no marcan grupos preferenciales, por lo tanto Alejandra presenta Discapacidad Intelectual  y esta cursando el 4º año de primaria y no existe pretexto  para  integrarla a la escuela a la comunidad con su familia y posterior mente al aspecto laboral.       </a:t>
            </a:r>
            <a:endParaRPr lang="es-ES" sz="2000" b="1" dirty="0">
              <a:latin typeface="Arial Narrow" pitchFamily="34" charset="0"/>
              <a:ea typeface="Arial Unicode MS" pitchFamily="34" charset="-128"/>
              <a:cs typeface="Arial Unicode MS" pitchFamily="34" charset="-128"/>
            </a:endParaRPr>
          </a:p>
        </p:txBody>
      </p:sp>
    </p:spTree>
  </p:cSld>
  <p:clrMapOvr>
    <a:masterClrMapping/>
  </p:clrMapOvr>
  <p:transition spd="slow">
    <p:dissolve/>
    <p:sndAc>
      <p:stSnd>
        <p:snd r:embed="rId2" name="chimes.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5582432"/>
          </a:xfrm>
        </p:spPr>
        <p:txBody>
          <a:bodyPr>
            <a:normAutofit/>
          </a:bodyPr>
          <a:lstStyle/>
          <a:p>
            <a:pPr>
              <a:buFont typeface="Wingdings" pitchFamily="2" charset="2"/>
              <a:buChar char="v"/>
            </a:pPr>
            <a:r>
              <a:rPr lang="es-ES" sz="2000" dirty="0" smtClean="0"/>
              <a:t>La pregunta es:</a:t>
            </a:r>
            <a:br>
              <a:rPr lang="es-ES" sz="2000" dirty="0" smtClean="0"/>
            </a:br>
            <a:r>
              <a:rPr lang="es-ES" sz="2000" dirty="0" smtClean="0"/>
              <a:t>¿Cómo se puede favorecer aprendizajes significativos en Alejandra que presenta Discapacidad Intelectual y que se encuentra en la Escuela regular y no recibe la atención educativa adecuada por parte del maestro de grupo?.</a:t>
            </a:r>
            <a:br>
              <a:rPr lang="es-ES" sz="2000" dirty="0" smtClean="0"/>
            </a:br>
            <a:r>
              <a:rPr lang="es-ES" sz="2000" dirty="0" smtClean="0"/>
              <a:t/>
            </a:r>
            <a:br>
              <a:rPr lang="es-ES" sz="2000" dirty="0" smtClean="0"/>
            </a:br>
            <a:r>
              <a:rPr lang="es-ES" sz="2000" dirty="0" smtClean="0"/>
              <a:t>Pues Bien para obtener los resultados se recurrió a los siguientes instrumentos:</a:t>
            </a:r>
            <a:br>
              <a:rPr lang="es-ES" sz="2000" dirty="0" smtClean="0"/>
            </a:br>
            <a:r>
              <a:rPr lang="es-ES" sz="2000" dirty="0" smtClean="0"/>
              <a:t/>
            </a:r>
            <a:br>
              <a:rPr lang="es-ES" sz="2000" dirty="0" smtClean="0"/>
            </a:br>
            <a:r>
              <a:rPr lang="es-ES" sz="2000" dirty="0" smtClean="0"/>
              <a:t>GUIA DE OBSERVACIÓN </a:t>
            </a:r>
            <a:br>
              <a:rPr lang="es-ES" sz="2000" dirty="0" smtClean="0"/>
            </a:br>
            <a:r>
              <a:rPr lang="es-ES" sz="2000" dirty="0" smtClean="0"/>
              <a:t>GUIAS DE ENTREVISTAS </a:t>
            </a:r>
            <a:br>
              <a:rPr lang="es-ES" sz="2000" dirty="0" smtClean="0"/>
            </a:br>
            <a:r>
              <a:rPr lang="es-ES" sz="2000" dirty="0" smtClean="0"/>
              <a:t>CUESTIONARIOS</a:t>
            </a:r>
            <a:br>
              <a:rPr lang="es-ES" sz="2000" dirty="0" smtClean="0"/>
            </a:br>
            <a:r>
              <a:rPr lang="es-ES" sz="2000" dirty="0" smtClean="0"/>
              <a:t>PROTOCOLO DE EVALUACIONES INFORMALES</a:t>
            </a:r>
            <a:br>
              <a:rPr lang="es-ES" sz="2000" dirty="0" smtClean="0"/>
            </a:br>
            <a:r>
              <a:rPr lang="es-ES" sz="2000" dirty="0" smtClean="0"/>
              <a:t>DIARIO DE CAMPO</a:t>
            </a:r>
            <a:br>
              <a:rPr lang="es-ES" sz="2000" dirty="0" smtClean="0"/>
            </a:br>
            <a:r>
              <a:rPr lang="es-ES" sz="2000" dirty="0" smtClean="0"/>
              <a:t/>
            </a:r>
            <a:br>
              <a:rPr lang="es-ES" sz="2000" dirty="0" smtClean="0"/>
            </a:br>
            <a:r>
              <a:rPr lang="es-ES" sz="2000" dirty="0" smtClean="0"/>
              <a:t>Las técnicas que se utilizaron fueron:</a:t>
            </a:r>
            <a:br>
              <a:rPr lang="es-ES" sz="2000" dirty="0" smtClean="0"/>
            </a:br>
            <a:r>
              <a:rPr lang="es-ES" sz="2000" dirty="0" smtClean="0"/>
              <a:t/>
            </a:r>
            <a:br>
              <a:rPr lang="es-ES" sz="2000" dirty="0" smtClean="0"/>
            </a:br>
            <a:r>
              <a:rPr lang="es-ES" sz="2000" dirty="0" smtClean="0"/>
              <a:t>OBSERVACIÓN</a:t>
            </a:r>
            <a:br>
              <a:rPr lang="es-ES" sz="2000" dirty="0" smtClean="0"/>
            </a:br>
            <a:r>
              <a:rPr lang="es-ES" sz="2000" dirty="0" smtClean="0"/>
              <a:t>ENTREVISTAS.</a:t>
            </a:r>
            <a:br>
              <a:rPr lang="es-ES" sz="2000" dirty="0" smtClean="0"/>
            </a:br>
            <a:endParaRPr lang="es-ES" sz="2000" dirty="0"/>
          </a:p>
        </p:txBody>
      </p:sp>
    </p:spTree>
  </p:cSld>
  <p:clrMapOvr>
    <a:masterClrMapping/>
  </p:clrMapOvr>
  <p:transition spd="slow">
    <p:dissolve/>
    <p:sndAc>
      <p:stSnd>
        <p:snd r:embed="rId2" name="chimes.wav" builtIn="1"/>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5796746"/>
          </a:xfrm>
        </p:spPr>
        <p:txBody>
          <a:bodyPr>
            <a:normAutofit/>
          </a:bodyPr>
          <a:lstStyle/>
          <a:p>
            <a:pPr>
              <a:buFont typeface="Wingdings" pitchFamily="2" charset="2"/>
              <a:buChar char="q"/>
            </a:pPr>
            <a:r>
              <a:rPr lang="es-ES" sz="2400" dirty="0" smtClean="0"/>
              <a:t>Todo esto se realizo sin perder el propósito  que es:</a:t>
            </a:r>
            <a:br>
              <a:rPr lang="es-ES" sz="2400" dirty="0" smtClean="0"/>
            </a:br>
            <a:r>
              <a:rPr lang="es-ES" sz="2400" dirty="0" smtClean="0"/>
              <a:t>Conocer  las características que presenta Alejandra con Necesidades Educativas Especiales aunadas a la Discapacidad Intelectual</a:t>
            </a:r>
            <a:br>
              <a:rPr lang="es-ES" sz="2400" dirty="0" smtClean="0"/>
            </a:br>
            <a:r>
              <a:rPr lang="es-ES" sz="2400" dirty="0" smtClean="0"/>
              <a:t/>
            </a:r>
            <a:br>
              <a:rPr lang="es-ES" sz="2400" dirty="0" smtClean="0"/>
            </a:br>
            <a:r>
              <a:rPr lang="es-ES" sz="2400" dirty="0" smtClean="0"/>
              <a:t>Brindarle a Alejandra la atención adecuada y que además se encuentra inscrita en un grupo regular.</a:t>
            </a:r>
            <a:br>
              <a:rPr lang="es-ES" sz="2400" dirty="0" smtClean="0"/>
            </a:br>
            <a:r>
              <a:rPr lang="es-ES" sz="2400" dirty="0" smtClean="0"/>
              <a:t/>
            </a:r>
            <a:br>
              <a:rPr lang="es-ES" sz="2400" dirty="0" smtClean="0"/>
            </a:br>
            <a:r>
              <a:rPr lang="es-ES" sz="2400" dirty="0" smtClean="0"/>
              <a:t>Reconocer la importancia de la evaluación psicopedagógica para determinar las necesidades educativas especiales de Alejandra.</a:t>
            </a:r>
            <a:br>
              <a:rPr lang="es-ES" sz="2400" dirty="0" smtClean="0"/>
            </a:br>
            <a:r>
              <a:rPr lang="es-ES" sz="2400" dirty="0" smtClean="0"/>
              <a:t/>
            </a:r>
            <a:br>
              <a:rPr lang="es-ES" sz="2400" dirty="0" smtClean="0"/>
            </a:br>
            <a:r>
              <a:rPr lang="es-ES" sz="2400" dirty="0" smtClean="0"/>
              <a:t>Diseñar diferentes estrategias de intervención para ofrecerle esa respuesta educativa que ella merece.</a:t>
            </a:r>
            <a:br>
              <a:rPr lang="es-ES" sz="2400" dirty="0" smtClean="0"/>
            </a:br>
            <a:r>
              <a:rPr lang="es-ES" sz="2400" dirty="0" smtClean="0"/>
              <a:t>  </a:t>
            </a:r>
            <a:endParaRPr lang="es-ES" sz="2400" dirty="0"/>
          </a:p>
        </p:txBody>
      </p:sp>
    </p:spTree>
  </p:cSld>
  <p:clrMapOvr>
    <a:masterClrMapping/>
  </p:clrMapOvr>
  <p:transition spd="slow">
    <p:dissolve/>
    <p:sndAc>
      <p:stSnd>
        <p:snd r:embed="rId2" name="chimes.wav" builtIn="1"/>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305800" cy="1714488"/>
          </a:xfrm>
        </p:spPr>
        <p:txBody>
          <a:bodyPr>
            <a:normAutofit/>
          </a:bodyPr>
          <a:lstStyle/>
          <a:p>
            <a:pPr algn="just"/>
            <a:r>
              <a:rPr lang="es-ES" sz="2000" dirty="0" smtClean="0"/>
              <a:t>PARA LLEGAR A TODO LO MENCIONADO ANTERIOR MENTE SE HAN VIVIDO MUCHAS COSA HASTA LLEGAR A UN MOMENTO JUSTO DE IGUALDAD POR LO TANTO SE PRESENTA UN BREVE RECORRIDO HISTÓRICO SOBRE LA ATENCION DE LAS PERSONAS CON DISCAPACIDAD. </a:t>
            </a:r>
            <a:endParaRPr lang="es-ES" sz="2000" dirty="0"/>
          </a:p>
        </p:txBody>
      </p:sp>
      <p:graphicFrame>
        <p:nvGraphicFramePr>
          <p:cNvPr id="3" name="2 Tabla"/>
          <p:cNvGraphicFramePr>
            <a:graphicFrameLocks noGrp="1"/>
          </p:cNvGraphicFramePr>
          <p:nvPr/>
        </p:nvGraphicFramePr>
        <p:xfrm>
          <a:off x="428595" y="2357430"/>
          <a:ext cx="8429685" cy="4286280"/>
        </p:xfrm>
        <a:graphic>
          <a:graphicData uri="http://schemas.openxmlformats.org/drawingml/2006/table">
            <a:tbl>
              <a:tblPr firstRow="1" bandRow="1">
                <a:tableStyleId>{5C22544A-7EE6-4342-B048-85BDC9FD1C3A}</a:tableStyleId>
              </a:tblPr>
              <a:tblGrid>
                <a:gridCol w="2809895"/>
                <a:gridCol w="2809895"/>
                <a:gridCol w="2809895"/>
              </a:tblGrid>
              <a:tr h="4286280">
                <a:tc>
                  <a:txBody>
                    <a:bodyPr/>
                    <a:lstStyle/>
                    <a:p>
                      <a:r>
                        <a:rPr lang="es-ES" sz="1600" dirty="0" smtClean="0">
                          <a:latin typeface="+mj-lt"/>
                        </a:rPr>
                        <a:t>1800</a:t>
                      </a:r>
                      <a:r>
                        <a:rPr lang="es-ES" sz="1600" baseline="0" dirty="0" smtClean="0">
                          <a:latin typeface="+mj-lt"/>
                        </a:rPr>
                        <a:t> </a:t>
                      </a:r>
                    </a:p>
                    <a:p>
                      <a:r>
                        <a:rPr lang="es-ES" sz="1600" baseline="0" dirty="0" smtClean="0">
                          <a:latin typeface="+mj-lt"/>
                        </a:rPr>
                        <a:t>1827 ESC. NACIONAL PARA SORDOS.</a:t>
                      </a:r>
                    </a:p>
                    <a:p>
                      <a:r>
                        <a:rPr lang="es-ES" sz="1600" baseline="0" dirty="0" smtClean="0">
                          <a:latin typeface="+mj-lt"/>
                        </a:rPr>
                        <a:t>1870 ESC. NACIONAL PARA CIEGOS</a:t>
                      </a:r>
                    </a:p>
                    <a:p>
                      <a:pPr>
                        <a:buFont typeface="Arial" pitchFamily="34" charset="0"/>
                        <a:buChar char="•"/>
                      </a:pPr>
                      <a:r>
                        <a:rPr lang="es-ES" sz="1600" baseline="0" dirty="0" smtClean="0">
                          <a:latin typeface="+mj-lt"/>
                        </a:rPr>
                        <a:t> ESC. DE ORIENTACION PARA  VARONES Y NIÑAS.</a:t>
                      </a:r>
                    </a:p>
                    <a:p>
                      <a:pPr>
                        <a:buFont typeface="Arial" pitchFamily="34" charset="0"/>
                        <a:buChar char="•"/>
                      </a:pPr>
                      <a:r>
                        <a:rPr lang="es-ES" sz="1600" baseline="0" dirty="0" smtClean="0">
                          <a:latin typeface="+mj-lt"/>
                        </a:rPr>
                        <a:t>INSTITUTO NACIONAL DE AUDIOLOGIA FONIATRIA</a:t>
                      </a:r>
                    </a:p>
                    <a:p>
                      <a:pPr>
                        <a:buFont typeface="Arial" pitchFamily="34" charset="0"/>
                        <a:buChar char="•"/>
                      </a:pPr>
                      <a:r>
                        <a:rPr lang="es-ES" sz="1600" baseline="0" dirty="0" smtClean="0">
                          <a:latin typeface="+mj-lt"/>
                        </a:rPr>
                        <a:t> OFICINA DE COORDINACION DE EDUCACION ESPECIAL</a:t>
                      </a:r>
                    </a:p>
                    <a:p>
                      <a:pPr>
                        <a:buFont typeface="Arial" pitchFamily="34" charset="0"/>
                        <a:buChar char="•"/>
                      </a:pPr>
                      <a:r>
                        <a:rPr lang="es-ES" sz="1600" baseline="0" dirty="0" smtClean="0">
                          <a:latin typeface="+mj-lt"/>
                        </a:rPr>
                        <a:t> IMPLEMENTACION DE LA PROPUESTA DE APRENDIZAJE DE LA LENGUA ESCRITA Y LAS MATEMATICAS.</a:t>
                      </a:r>
                    </a:p>
                    <a:p>
                      <a:pPr>
                        <a:buFont typeface="Arial" pitchFamily="34" charset="0"/>
                        <a:buNone/>
                      </a:pPr>
                      <a:endParaRPr lang="es-ES" sz="1600" dirty="0" smtClean="0">
                        <a:latin typeface="+mj-lt"/>
                      </a:endParaRPr>
                    </a:p>
                  </a:txBody>
                  <a:tcPr/>
                </a:tc>
                <a:tc>
                  <a:txBody>
                    <a:bodyPr/>
                    <a:lstStyle/>
                    <a:p>
                      <a:r>
                        <a:rPr lang="es-ES" sz="1600" dirty="0" smtClean="0">
                          <a:latin typeface="+mj-lt"/>
                        </a:rPr>
                        <a:t>1900</a:t>
                      </a:r>
                    </a:p>
                    <a:p>
                      <a:r>
                        <a:rPr lang="es-ES" sz="1600" dirty="0" smtClean="0">
                          <a:latin typeface="+mj-lt"/>
                        </a:rPr>
                        <a:t>1918-27</a:t>
                      </a:r>
                      <a:r>
                        <a:rPr lang="es-ES" sz="1600" baseline="0" dirty="0" smtClean="0">
                          <a:latin typeface="+mj-lt"/>
                        </a:rPr>
                        <a:t> ESC. DE ORIENTACION PARA VARONES Y NIÑAS</a:t>
                      </a:r>
                    </a:p>
                    <a:p>
                      <a:r>
                        <a:rPr lang="es-ES" sz="1600" baseline="0" dirty="0" smtClean="0">
                          <a:latin typeface="+mj-lt"/>
                        </a:rPr>
                        <a:t>1932 ESCUELA ESPECIAL PARA NIÑOS ANORMALES.</a:t>
                      </a:r>
                    </a:p>
                    <a:p>
                      <a:r>
                        <a:rPr lang="es-ES" sz="1600" baseline="0" dirty="0" smtClean="0">
                          <a:latin typeface="+mj-lt"/>
                        </a:rPr>
                        <a:t>1933 INSTITUTO MEDICO PEDAGOGICO.</a:t>
                      </a:r>
                    </a:p>
                    <a:p>
                      <a:r>
                        <a:rPr lang="es-ES" sz="1600" dirty="0" smtClean="0">
                          <a:latin typeface="+mj-lt"/>
                        </a:rPr>
                        <a:t>1936 CLINICA DE LA CONDUCTA.</a:t>
                      </a:r>
                    </a:p>
                    <a:p>
                      <a:r>
                        <a:rPr lang="es-ES" sz="1600" dirty="0" smtClean="0">
                          <a:latin typeface="+mj-lt"/>
                        </a:rPr>
                        <a:t>1943 ESCUELA NORMAL DE ESPECIALIZACION.</a:t>
                      </a:r>
                    </a:p>
                    <a:p>
                      <a:pPr>
                        <a:buFont typeface="Arial" pitchFamily="34" charset="0"/>
                        <a:buNone/>
                      </a:pPr>
                      <a:endParaRPr lang="es-ES" dirty="0"/>
                    </a:p>
                  </a:txBody>
                  <a:tcPr/>
                </a:tc>
                <a:tc>
                  <a:txBody>
                    <a:bodyPr/>
                    <a:lstStyle/>
                    <a:p>
                      <a:r>
                        <a:rPr lang="es-ES" sz="1600" dirty="0" smtClean="0">
                          <a:latin typeface="+mj-lt"/>
                        </a:rPr>
                        <a:t>1950</a:t>
                      </a:r>
                      <a:r>
                        <a:rPr lang="es-ES" sz="1600" baseline="0" dirty="0" smtClean="0">
                          <a:latin typeface="+mj-lt"/>
                        </a:rPr>
                        <a:t>  -  2007</a:t>
                      </a:r>
                      <a:endParaRPr lang="es-ES" sz="1600" dirty="0" smtClean="0">
                        <a:latin typeface="+mj-lt"/>
                      </a:endParaRPr>
                    </a:p>
                    <a:p>
                      <a:pPr marL="342900" indent="-342900">
                        <a:buNone/>
                      </a:pPr>
                      <a:r>
                        <a:rPr lang="es-ES" sz="1600" dirty="0" smtClean="0">
                          <a:latin typeface="+mj-lt"/>
                        </a:rPr>
                        <a:t> 1952 INSTITUTO NACIONAL DE</a:t>
                      </a:r>
                      <a:r>
                        <a:rPr lang="es-ES" sz="1600" baseline="0" dirty="0" smtClean="0">
                          <a:latin typeface="+mj-lt"/>
                        </a:rPr>
                        <a:t> </a:t>
                      </a:r>
                      <a:r>
                        <a:rPr lang="es-ES" sz="1600" dirty="0" smtClean="0">
                          <a:latin typeface="+mj-lt"/>
                        </a:rPr>
                        <a:t>AUDIOLOGIA FONIATRIA.</a:t>
                      </a:r>
                    </a:p>
                    <a:p>
                      <a:pPr marL="342900" indent="-342900">
                        <a:buNone/>
                      </a:pPr>
                      <a:r>
                        <a:rPr lang="es-ES" sz="1600" dirty="0" smtClean="0">
                          <a:latin typeface="+mj-lt"/>
                        </a:rPr>
                        <a:t> 1959 O.O.E.E.</a:t>
                      </a:r>
                    </a:p>
                    <a:p>
                      <a:pPr marL="342900" indent="-342900">
                        <a:buNone/>
                      </a:pPr>
                      <a:r>
                        <a:rPr lang="es-ES" sz="1600" dirty="0" smtClean="0">
                          <a:latin typeface="+mj-lt"/>
                        </a:rPr>
                        <a:t> 1962 INSTITUTO NACIONAL DE COMUNICACIONES HUMANAS.</a:t>
                      </a:r>
                    </a:p>
                    <a:p>
                      <a:pPr marL="342900" indent="-342900">
                        <a:buNone/>
                      </a:pPr>
                      <a:r>
                        <a:rPr lang="es-ES" sz="1600" dirty="0" smtClean="0">
                          <a:latin typeface="+mj-lt"/>
                        </a:rPr>
                        <a:t> 1970 DIRECCION GENERAL DE EDUCACION ESPECIAL.</a:t>
                      </a:r>
                    </a:p>
                    <a:p>
                      <a:pPr marL="342900" indent="-342900">
                        <a:buNone/>
                      </a:pPr>
                      <a:r>
                        <a:rPr lang="es-ES" sz="1600" dirty="0" smtClean="0">
                          <a:latin typeface="+mj-lt"/>
                        </a:rPr>
                        <a:t>1982 BASES POLITICAS DE EDUCACION ESPECIAL</a:t>
                      </a:r>
                    </a:p>
                    <a:p>
                      <a:pPr marL="342900" indent="-342900">
                        <a:buNone/>
                      </a:pPr>
                      <a:r>
                        <a:rPr lang="es-ES" sz="1600" dirty="0" smtClean="0">
                          <a:latin typeface="+mj-lt"/>
                        </a:rPr>
                        <a:t> 1984 IPALE / PALEM</a:t>
                      </a:r>
                    </a:p>
                    <a:p>
                      <a:pPr marL="342900" indent="-342900">
                        <a:buNone/>
                      </a:pPr>
                      <a:r>
                        <a:rPr lang="es-ES" sz="1600" dirty="0" smtClean="0">
                          <a:latin typeface="+mj-lt"/>
                        </a:rPr>
                        <a:t> 1989 – 1994 PROGRAMA NACIONAL DE</a:t>
                      </a:r>
                      <a:r>
                        <a:rPr lang="es-ES" sz="1600" baseline="0" dirty="0" smtClean="0">
                          <a:latin typeface="+mj-lt"/>
                        </a:rPr>
                        <a:t> </a:t>
                      </a:r>
                    </a:p>
                    <a:p>
                      <a:pPr marL="342900" indent="-342900">
                        <a:buNone/>
                      </a:pPr>
                      <a:r>
                        <a:rPr lang="es-ES" sz="1600" baseline="0" dirty="0" smtClean="0">
                          <a:latin typeface="+mj-lt"/>
                        </a:rPr>
                        <a:t>        </a:t>
                      </a:r>
                      <a:r>
                        <a:rPr lang="es-ES" sz="1600" dirty="0" smtClean="0">
                          <a:latin typeface="+mj-lt"/>
                        </a:rPr>
                        <a:t>INTEGRACION.</a:t>
                      </a:r>
                    </a:p>
                  </a:txBody>
                  <a:tcPr/>
                </a:tc>
              </a:tr>
            </a:tbl>
          </a:graphicData>
        </a:graphic>
      </p:graphicFrame>
    </p:spTree>
  </p:cSld>
  <p:clrMapOvr>
    <a:masterClrMapping/>
  </p:clrMapOvr>
  <p:transition spd="slow">
    <p:dissolve/>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0"/>
            <a:ext cx="8501122" cy="6572272"/>
          </a:xfrm>
        </p:spPr>
        <p:txBody>
          <a:bodyPr>
            <a:noAutofit/>
          </a:bodyPr>
          <a:lstStyle/>
          <a:p>
            <a:pPr>
              <a:buFont typeface="Wingdings" pitchFamily="2" charset="2"/>
              <a:buChar char="§"/>
            </a:pPr>
            <a:r>
              <a:rPr lang="es-ES" sz="1600" b="1" dirty="0" smtClean="0"/>
              <a:t>MISION.</a:t>
            </a:r>
            <a:r>
              <a:rPr lang="es-ES" sz="1600" dirty="0" smtClean="0"/>
              <a:t/>
            </a:r>
            <a:br>
              <a:rPr lang="es-ES" sz="1600" dirty="0" smtClean="0"/>
            </a:br>
            <a:r>
              <a:rPr lang="es-ES" sz="1600" dirty="0" smtClean="0"/>
              <a:t>Es la de favorecer el acceso y permanencia en el sistema educativo de niños , niñas y jóvenes que presentan Necesidades Educativas Especiales otorgando prioridad aquellos con discapacidad. Proporcionando los apoyos indispensables dentro de un marco de equidad, pertinencia y calidad que les permitan desarrollar sus capacidades al máximo e integrarse educativa, social y laboralmente.</a:t>
            </a:r>
            <a:br>
              <a:rPr lang="es-ES" sz="1600" dirty="0" smtClean="0"/>
            </a:br>
            <a:r>
              <a:rPr lang="es-ES" sz="1600" dirty="0" smtClean="0"/>
              <a:t/>
            </a:r>
            <a:br>
              <a:rPr lang="es-ES" sz="1600" dirty="0" smtClean="0"/>
            </a:br>
            <a:r>
              <a:rPr lang="es-ES" sz="1600" b="1" dirty="0" smtClean="0"/>
              <a:t>OBJETIVO</a:t>
            </a:r>
            <a:r>
              <a:rPr lang="es-ES" sz="1600" dirty="0" smtClean="0"/>
              <a:t/>
            </a:r>
            <a:br>
              <a:rPr lang="es-ES" sz="1600" dirty="0" smtClean="0"/>
            </a:br>
            <a:r>
              <a:rPr lang="es-ES" sz="1600" dirty="0" smtClean="0"/>
              <a:t>Garantizar una atención educativa de calidad para los niños, las niñas y jóvenes con Necesidades Educativas Especiales otorgando prioridad a los que presentan discapacidad, mediante el fortalecimiento del proceso de integración educativa y de los servicios de educación especial.</a:t>
            </a:r>
            <a:br>
              <a:rPr lang="es-ES" sz="1600" dirty="0" smtClean="0"/>
            </a:br>
            <a:r>
              <a:rPr lang="es-ES" sz="1600" dirty="0" smtClean="0"/>
              <a:t/>
            </a:r>
            <a:br>
              <a:rPr lang="es-ES" sz="1600" dirty="0" smtClean="0"/>
            </a:br>
            <a:r>
              <a:rPr lang="es-ES" sz="1600" b="1" dirty="0" smtClean="0"/>
              <a:t>ACCIONES</a:t>
            </a:r>
            <a:r>
              <a:rPr lang="es-ES" sz="1600" dirty="0" smtClean="0"/>
              <a:t/>
            </a:r>
            <a:br>
              <a:rPr lang="es-ES" sz="1600" dirty="0" smtClean="0"/>
            </a:br>
            <a:r>
              <a:rPr lang="es-ES" sz="1600" dirty="0" smtClean="0"/>
              <a:t>*Elaborar los lineamientos generales que normen el funcionamiento y operación </a:t>
            </a:r>
            <a:br>
              <a:rPr lang="es-ES" sz="1600" dirty="0" smtClean="0"/>
            </a:br>
            <a:r>
              <a:rPr lang="es-ES" sz="1600" dirty="0" smtClean="0"/>
              <a:t>*Establecer el marco regulatorio, así como los mecanismos de seguimiento y evaluación</a:t>
            </a:r>
            <a:br>
              <a:rPr lang="es-ES" sz="1600" dirty="0" smtClean="0"/>
            </a:br>
            <a:r>
              <a:rPr lang="es-ES" sz="1600" dirty="0" smtClean="0"/>
              <a:t>*Ampliar la cobertura de los servicios de educación especial.</a:t>
            </a:r>
            <a:br>
              <a:rPr lang="es-ES" sz="1600" dirty="0" smtClean="0"/>
            </a:br>
            <a:r>
              <a:rPr lang="es-ES" sz="1600" dirty="0" smtClean="0"/>
              <a:t>*Garantizar que el personal de educación especial, educación inicial y educación básica cuenten con la competencias necesarias y el compromiso ético.</a:t>
            </a:r>
            <a:br>
              <a:rPr lang="es-ES" sz="1600" dirty="0" smtClean="0"/>
            </a:br>
            <a:r>
              <a:rPr lang="es-ES" sz="1600" dirty="0" smtClean="0"/>
              <a:t>*Informar y sensibilizar a la comunidad con respecto a la discapacidad y las necesidades educativas especiales.</a:t>
            </a:r>
            <a:br>
              <a:rPr lang="es-ES" sz="1600" dirty="0" smtClean="0"/>
            </a:br>
            <a:r>
              <a:rPr lang="es-ES" sz="1600" dirty="0" smtClean="0"/>
              <a:t>*Fortalecer la colaboración entre los distintos sectores institucionales y asociaciones civiles para apoyar la atención integral.</a:t>
            </a:r>
            <a:br>
              <a:rPr lang="es-ES" sz="1600" dirty="0" smtClean="0"/>
            </a:br>
            <a:r>
              <a:rPr lang="es-ES" sz="1600" dirty="0" smtClean="0"/>
              <a:t>*Desarrollar proyectos de investigación e innovación que aporten información que permitan mayor atención.  </a:t>
            </a:r>
            <a:r>
              <a:rPr lang="es-ES" sz="1800" dirty="0" smtClean="0"/>
              <a:t/>
            </a:r>
            <a:br>
              <a:rPr lang="es-ES" sz="1800" dirty="0" smtClean="0"/>
            </a:br>
            <a:endParaRPr lang="es-ES" sz="1800" dirty="0"/>
          </a:p>
        </p:txBody>
      </p:sp>
    </p:spTree>
  </p:cSld>
  <p:clrMapOvr>
    <a:masterClrMapping/>
  </p:clrMapOvr>
  <p:transition spd="slow">
    <p:dissolve/>
    <p:sndAc>
      <p:stSnd>
        <p:snd r:embed="rId2" name="chimes.wav" builtIn="1"/>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3400" y="214290"/>
            <a:ext cx="7851648" cy="428628"/>
          </a:xfrm>
        </p:spPr>
        <p:txBody>
          <a:bodyPr anchor="t">
            <a:normAutofit fontScale="90000"/>
          </a:bodyPr>
          <a:lstStyle/>
          <a:p>
            <a:pPr algn="ctr"/>
            <a:r>
              <a:rPr lang="es-ES" sz="2200" u="sng" dirty="0" smtClean="0">
                <a:solidFill>
                  <a:schemeClr val="tx2">
                    <a:lumMod val="90000"/>
                  </a:schemeClr>
                </a:solidFill>
              </a:rPr>
              <a:t>DISCAPACIDAD INTELECTU</a:t>
            </a:r>
            <a:r>
              <a:rPr lang="es-ES" sz="2000" u="sng" dirty="0" smtClean="0">
                <a:solidFill>
                  <a:schemeClr val="tx2">
                    <a:lumMod val="90000"/>
                  </a:schemeClr>
                </a:solidFill>
              </a:rPr>
              <a:t>AL.</a:t>
            </a:r>
            <a:br>
              <a:rPr lang="es-ES" sz="2000" u="sng" dirty="0" smtClean="0">
                <a:solidFill>
                  <a:schemeClr val="tx2">
                    <a:lumMod val="90000"/>
                  </a:schemeClr>
                </a:solidFill>
              </a:rPr>
            </a:br>
            <a:endParaRPr lang="es-ES" sz="2000" u="sng" dirty="0">
              <a:solidFill>
                <a:schemeClr val="tx2">
                  <a:lumMod val="90000"/>
                </a:schemeClr>
              </a:solidFill>
            </a:endParaRPr>
          </a:p>
        </p:txBody>
      </p:sp>
      <p:sp>
        <p:nvSpPr>
          <p:cNvPr id="4" name="3 Subtítulo"/>
          <p:cNvSpPr>
            <a:spLocks noGrp="1"/>
          </p:cNvSpPr>
          <p:nvPr>
            <p:ph type="subTitle" idx="1"/>
          </p:nvPr>
        </p:nvSpPr>
        <p:spPr>
          <a:xfrm>
            <a:off x="285720" y="571456"/>
            <a:ext cx="7854696" cy="6286544"/>
          </a:xfrm>
        </p:spPr>
        <p:txBody>
          <a:bodyPr>
            <a:normAutofit lnSpcReduction="10000"/>
          </a:bodyPr>
          <a:lstStyle/>
          <a:p>
            <a:pPr algn="l"/>
            <a:r>
              <a:rPr lang="es-ES" sz="2400" dirty="0" smtClean="0">
                <a:latin typeface="+mj-lt"/>
              </a:rPr>
              <a:t>¿A que llamamos Discapacidad?</a:t>
            </a:r>
          </a:p>
          <a:p>
            <a:pPr algn="l"/>
            <a:r>
              <a:rPr lang="es-ES" sz="2000" dirty="0" smtClean="0">
                <a:latin typeface="+mj-lt"/>
              </a:rPr>
              <a:t>A una condición o una función juzgada para ser deteriorada perceptiblemente concerniente al estándar general de un individuo o de su grupo.</a:t>
            </a:r>
          </a:p>
          <a:p>
            <a:pPr algn="l"/>
            <a:r>
              <a:rPr lang="es-ES" sz="2400" dirty="0" smtClean="0">
                <a:latin typeface="+mj-lt"/>
              </a:rPr>
              <a:t>¿Y a qué llamamos Discapacidad Intelectual?</a:t>
            </a:r>
          </a:p>
          <a:p>
            <a:pPr algn="l"/>
            <a:r>
              <a:rPr lang="es-ES" sz="2000" dirty="0" smtClean="0">
                <a:latin typeface="+mj-lt"/>
              </a:rPr>
              <a:t>Se caracteriza por limitaciones significativas en el funcionamiento intelectual y la conducta adaptativa tal y como se ha manifestado en habilidades prácticas, sociales y conceptuales.</a:t>
            </a:r>
          </a:p>
          <a:p>
            <a:pPr algn="l"/>
            <a:r>
              <a:rPr lang="es-ES" sz="2000" dirty="0" smtClean="0">
                <a:latin typeface="+mj-lt"/>
              </a:rPr>
              <a:t>Se manifiesta antes de los 18 años, el objetivo no esta en su definición o en su diagnostica  sino en su clasificación y descripción, con el fin de identificar capacidades y debilidades y estas serán definidas en una serie de áreas o dimensiones que son:</a:t>
            </a:r>
          </a:p>
          <a:p>
            <a:pPr algn="l"/>
            <a:r>
              <a:rPr lang="es-ES" sz="2000" dirty="0" smtClean="0">
                <a:latin typeface="+mj-lt"/>
              </a:rPr>
              <a:t>1.- Las capacidades más estrictamente intelectuales</a:t>
            </a:r>
          </a:p>
          <a:p>
            <a:pPr algn="l"/>
            <a:r>
              <a:rPr lang="es-ES" sz="2000" dirty="0" smtClean="0">
                <a:latin typeface="+mj-lt"/>
              </a:rPr>
              <a:t>2.- La conducta adaptativa, tanto en el campo intelectual como en el ámbito social, o en las habilidades de la vida diaria.</a:t>
            </a:r>
          </a:p>
          <a:p>
            <a:pPr algn="l"/>
            <a:r>
              <a:rPr lang="es-ES" sz="2000" dirty="0" smtClean="0">
                <a:latin typeface="+mj-lt"/>
              </a:rPr>
              <a:t>3.- La participación, la interacción con los demás y los papeles sociales que la persona desempeña.</a:t>
            </a:r>
          </a:p>
          <a:p>
            <a:pPr algn="l"/>
            <a:r>
              <a:rPr lang="es-ES" sz="2000" dirty="0" smtClean="0">
                <a:latin typeface="+mj-lt"/>
              </a:rPr>
              <a:t>4.- La salud en su más amplia expresión, física y mental.</a:t>
            </a:r>
          </a:p>
          <a:p>
            <a:pPr algn="l"/>
            <a:r>
              <a:rPr lang="es-ES" sz="2000" dirty="0" smtClean="0">
                <a:latin typeface="+mj-lt"/>
              </a:rPr>
              <a:t>5.- El contexto ambiental y cultural en el que la persona se encuentra incluida.</a:t>
            </a:r>
          </a:p>
          <a:p>
            <a:pPr algn="l"/>
            <a:endParaRPr lang="es-ES" sz="2000" dirty="0" smtClean="0">
              <a:latin typeface="+mj-lt"/>
            </a:endParaRPr>
          </a:p>
          <a:p>
            <a:pPr algn="l"/>
            <a:endParaRPr lang="es-ES" sz="2000" dirty="0" smtClean="0">
              <a:latin typeface="+mj-lt"/>
            </a:endParaRPr>
          </a:p>
        </p:txBody>
      </p:sp>
    </p:spTree>
  </p:cSld>
  <p:clrMapOvr>
    <a:masterClrMapping/>
  </p:clrMapOvr>
  <p:transition spd="slow">
    <p:dissolve/>
    <p:sndAc>
      <p:stSnd>
        <p:snd r:embed="rId2" name="chimes.wav" builtIn="1"/>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Título"/>
          <p:cNvSpPr>
            <a:spLocks noGrp="1"/>
          </p:cNvSpPr>
          <p:nvPr>
            <p:ph type="title"/>
          </p:nvPr>
        </p:nvSpPr>
        <p:spPr/>
        <p:txBody>
          <a:bodyPr anchor="t">
            <a:normAutofit fontScale="90000"/>
          </a:bodyPr>
          <a:lstStyle/>
          <a:p>
            <a:pPr algn="ctr">
              <a:buFont typeface="Arial" pitchFamily="34" charset="0"/>
              <a:buChar char="•"/>
            </a:pPr>
            <a:r>
              <a:rPr lang="es-ES" sz="2000" dirty="0" smtClean="0"/>
              <a:t>CONTEXTO SOCIAL</a:t>
            </a:r>
            <a:br>
              <a:rPr lang="es-ES" sz="2000" dirty="0" smtClean="0"/>
            </a:br>
            <a:r>
              <a:rPr lang="es-ES" sz="2000" dirty="0" smtClean="0"/>
              <a:t/>
            </a:r>
            <a:br>
              <a:rPr lang="es-ES" sz="2000" dirty="0" smtClean="0"/>
            </a:br>
            <a:r>
              <a:rPr lang="es-ES" sz="2000" dirty="0" smtClean="0"/>
              <a:t>EL ESTUDIO SE REALIZO EN LA JUNTA AUXILIAR DE SAN PABLO XOCHIMEHUACAN</a:t>
            </a:r>
            <a:br>
              <a:rPr lang="es-ES" sz="2000" dirty="0" smtClean="0"/>
            </a:br>
            <a:r>
              <a:rPr lang="es-ES" sz="2000" dirty="0" smtClean="0"/>
              <a:t/>
            </a:r>
            <a:br>
              <a:rPr lang="es-ES" sz="2000" dirty="0" smtClean="0"/>
            </a:br>
            <a:r>
              <a:rPr lang="es-ES" sz="2000" dirty="0" smtClean="0"/>
              <a:t/>
            </a:r>
            <a:br>
              <a:rPr lang="es-ES" sz="2000" dirty="0" smtClean="0"/>
            </a:br>
            <a:r>
              <a:rPr lang="es-ES" sz="2000" dirty="0" smtClean="0"/>
              <a:t/>
            </a:r>
            <a:br>
              <a:rPr lang="es-ES" sz="2000" dirty="0" smtClean="0"/>
            </a:br>
            <a:r>
              <a:rPr lang="es-ES" sz="2000" dirty="0" smtClean="0"/>
              <a:t/>
            </a:r>
            <a:br>
              <a:rPr lang="es-ES" sz="2000" dirty="0" smtClean="0"/>
            </a:br>
            <a:r>
              <a:rPr lang="es-ES" sz="2000" dirty="0" smtClean="0"/>
              <a:t>CONTEXTO INSTITUCIONAL</a:t>
            </a:r>
            <a:br>
              <a:rPr lang="es-ES" sz="2000" dirty="0" smtClean="0"/>
            </a:br>
            <a:r>
              <a:rPr lang="es-ES" sz="2000" dirty="0" smtClean="0"/>
              <a:t/>
            </a:r>
            <a:br>
              <a:rPr lang="es-ES" sz="2000" dirty="0" smtClean="0"/>
            </a:br>
            <a:r>
              <a:rPr lang="es-ES" sz="2000" dirty="0" smtClean="0"/>
              <a:t> EN LA ESCUELA LIC. BENITO JUAREZ TURNO MATUTINO</a:t>
            </a:r>
            <a:br>
              <a:rPr lang="es-ES" sz="2000" dirty="0" smtClean="0"/>
            </a:br>
            <a:r>
              <a:rPr lang="es-ES" sz="2000" dirty="0" smtClean="0"/>
              <a:t/>
            </a:r>
            <a:br>
              <a:rPr lang="es-ES" sz="2000" dirty="0" smtClean="0"/>
            </a:br>
            <a:r>
              <a:rPr lang="es-ES" sz="2000" dirty="0" smtClean="0"/>
              <a:t/>
            </a:r>
            <a:br>
              <a:rPr lang="es-ES" sz="2000" dirty="0" smtClean="0"/>
            </a:br>
            <a:r>
              <a:rPr lang="es-ES" sz="2000" dirty="0" smtClean="0"/>
              <a:t/>
            </a:r>
            <a:br>
              <a:rPr lang="es-ES" sz="2000" dirty="0" smtClean="0"/>
            </a:br>
            <a:r>
              <a:rPr lang="es-ES" sz="2000" dirty="0" smtClean="0"/>
              <a:t/>
            </a:r>
            <a:br>
              <a:rPr lang="es-ES" sz="2000" dirty="0" smtClean="0"/>
            </a:br>
            <a:r>
              <a:rPr lang="es-ES" sz="2000" dirty="0" smtClean="0"/>
              <a:t>CONTEXTO AULICO</a:t>
            </a:r>
            <a:br>
              <a:rPr lang="es-ES" sz="2000" dirty="0" smtClean="0"/>
            </a:br>
            <a:r>
              <a:rPr lang="es-ES" sz="2000" dirty="0" smtClean="0"/>
              <a:t/>
            </a:r>
            <a:br>
              <a:rPr lang="es-ES" sz="2000" dirty="0" smtClean="0"/>
            </a:br>
            <a:r>
              <a:rPr lang="es-ES" sz="2000" dirty="0" smtClean="0"/>
              <a:t>GRADO 4º GRUPO C</a:t>
            </a:r>
            <a:br>
              <a:rPr lang="es-ES" sz="2000" dirty="0" smtClean="0"/>
            </a:br>
            <a:r>
              <a:rPr lang="es-ES" sz="2000" dirty="0" smtClean="0"/>
              <a:t>+++  CARACTERISTICAS FISICO AMBIENTALES +++</a:t>
            </a:r>
            <a:br>
              <a:rPr lang="es-ES" sz="2000" dirty="0" smtClean="0"/>
            </a:br>
            <a:r>
              <a:rPr lang="es-ES" sz="2000" dirty="0" smtClean="0"/>
              <a:t>+++ RECURSOS MATERIALES +++</a:t>
            </a:r>
            <a:br>
              <a:rPr lang="es-ES" sz="2000" dirty="0" smtClean="0"/>
            </a:br>
            <a:r>
              <a:rPr lang="es-ES" sz="2000" dirty="0" smtClean="0"/>
              <a:t>+++ ESTILO DE ENSEÑANZA DEL DOCENTE +++</a:t>
            </a:r>
            <a:br>
              <a:rPr lang="es-ES" sz="2000" dirty="0" smtClean="0"/>
            </a:br>
            <a:r>
              <a:rPr lang="es-ES" sz="2000" dirty="0" smtClean="0"/>
              <a:t>+++ CARACTERISTICAS DEL GRUPO-CLASE+++</a:t>
            </a:r>
            <a:br>
              <a:rPr lang="es-ES" sz="2000" dirty="0" smtClean="0"/>
            </a:br>
            <a:r>
              <a:rPr lang="es-ES" sz="2000" dirty="0" smtClean="0"/>
              <a:t/>
            </a:r>
            <a:br>
              <a:rPr lang="es-ES" sz="2000" dirty="0" smtClean="0"/>
            </a:br>
            <a:r>
              <a:rPr lang="es-ES" sz="2000" dirty="0" smtClean="0"/>
              <a:t> </a:t>
            </a:r>
            <a:endParaRPr lang="es-ES" sz="2000" dirty="0"/>
          </a:p>
        </p:txBody>
      </p:sp>
    </p:spTree>
  </p:cSld>
  <p:clrMapOvr>
    <a:masterClrMapping/>
  </p:clrMapOvr>
  <p:transition spd="slow">
    <p:dissolve/>
    <p:sndAc>
      <p:stSnd>
        <p:snd r:embed="rId2" name="chimes.wav" builtIn="1"/>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1057</TotalTime>
  <Words>844</Words>
  <Application>Microsoft Office PowerPoint</Application>
  <PresentationFormat>Presentación en pantalla (4:3)</PresentationFormat>
  <Paragraphs>65</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Flujo</vt:lpstr>
      <vt:lpstr>SECRETARIA DE EDUCACION SUPERIOR DIRECCION GENERAL DE FORMACION Y DESARROLLO DE DOCENTES. DIRECCION DE FORMACION DE DOCENTES.    “LA DISCAPACIDAD INTELECTUAL Y SU ATENCION DENTRO DEL PROCESO DE LA INTEGRACION EDUCATIVA.”  DOCUMENTO RECEPCIONAL PARA OBTENER EL TITULO DE LICENCIADO EN EDUCACION ESPECIAL EN EL AREA DE PROBLEMAS DE APRENDIZAJE.  PRESENTA.  MARIA DE LOURDES ESPINOSA MONTES.  PUEBLA, PUE.                                                                                      AGOSTO DEL 2007.  </vt:lpstr>
      <vt:lpstr>La educación es el resultado de una población en desarrollo por lo tanto es muy importante no descartar la Educación Especial ya que esta abarca distintos niveles de Educación Básica, con un enfoque interdisciplinario para atender a la población en edad escolar y que presentan Necesidades Educativas Especiales aunadas a una Discapacidad y así se brinde un reconocimiento a sus posibilidades  y requerimientos para la vida bajo derecho. Por lo tanto se presenta un trabajo donde se describe un caso de estudio de una pequeña con Discapacidad Intelectual y se encuentra integrada en una Escuela Primaria.      </vt:lpstr>
      <vt:lpstr>La Licenciatura en Educación Especial, además de ser una carrera interesante y compleja, exige un compromiso hacia los niños y niñas, pero aún más con nosotros mismos, este compromiso  se fortalece cada vez y durante la labor docente, al estar en contacto  con los pequeños y pequeñas que presenten Necesidades Educativas Especial con o sin Discapacidad  en este caso con la Discapacidad Intelectual y que requiere un trabajo en conjunto de todos los involucrados como son: la comunidad, escuela, familia, el docente elemento indispensable por su desempeño y que debe participar en la atención por el servicio brindado por la Unidad de Servicios de Apoyo de la Escuela Regular servicio que se brinda en la Escuela Primaria Federal Lic. Benito Juárez turno matutino  ubicada en la Junta Auxiliar de San Pablo Xochimehuacan  Pue. Y que además se pretende llevar acabo la Integración Educativa con la participación de los docentes  Directivo de la Institución, alumnos y padres de familia, esto no es fácil es un trabajo para modificar muchos hábitos, estilos, estrategias y sobre todo mentalidades, actitud positiva llena de compromiso y disponibilidad para lograr la Integración ,  que además estas personas merecen ser realmente atendidos al igual que todos ya que los derechos y obligaciones no marcan grupos preferenciales, por lo tanto Alejandra presenta Discapacidad Intelectual  y esta cursando el 4º año de primaria y no existe pretexto  para  integrarla a la escuela a la comunidad con su familia y posterior mente al aspecto laboral.       </vt:lpstr>
      <vt:lpstr>La pregunta es: ¿Cómo se puede favorecer aprendizajes significativos en Alejandra que presenta Discapacidad Intelectual y que se encuentra en la Escuela regular y no recibe la atención educativa adecuada por parte del maestro de grupo?.  Pues Bien para obtener los resultados se recurrió a los siguientes instrumentos:  GUIA DE OBSERVACIÓN  GUIAS DE ENTREVISTAS  CUESTIONARIOS PROTOCOLO DE EVALUACIONES INFORMALES DIARIO DE CAMPO  Las técnicas que se utilizaron fueron:  OBSERVACIÓN ENTREVISTAS. </vt:lpstr>
      <vt:lpstr>Todo esto se realizo sin perder el propósito  que es: Conocer  las características que presenta Alejandra con Necesidades Educativas Especiales aunadas a la Discapacidad Intelectual  Brindarle a Alejandra la atención adecuada y que además se encuentra inscrita en un grupo regular.  Reconocer la importancia de la evaluación psicopedagógica para determinar las necesidades educativas especiales de Alejandra.  Diseñar diferentes estrategias de intervención para ofrecerle esa respuesta educativa que ella merece.   </vt:lpstr>
      <vt:lpstr>PARA LLEGAR A TODO LO MENCIONADO ANTERIOR MENTE SE HAN VIVIDO MUCHAS COSA HASTA LLEGAR A UN MOMENTO JUSTO DE IGUALDAD POR LO TANTO SE PRESENTA UN BREVE RECORRIDO HISTÓRICO SOBRE LA ATENCION DE LAS PERSONAS CON DISCAPACIDAD. </vt:lpstr>
      <vt:lpstr>MISION. Es la de favorecer el acceso y permanencia en el sistema educativo de niños , niñas y jóvenes que presentan Necesidades Educativas Especiales otorgando prioridad aquellos con discapacidad. Proporcionando los apoyos indispensables dentro de un marco de equidad, pertinencia y calidad que les permitan desarrollar sus capacidades al máximo e integrarse educativa, social y laboralmente.  OBJETIVO Garantizar una atención educativa de calidad para los niños, las niñas y jóvenes con Necesidades Educativas Especiales otorgando prioridad a los que presentan discapacidad, mediante el fortalecimiento del proceso de integración educativa y de los servicios de educación especial.  ACCIONES *Elaborar los lineamientos generales que normen el funcionamiento y operación  *Establecer el marco regulatorio, así como los mecanismos de seguimiento y evaluación *Ampliar la cobertura de los servicios de educación especial. *Garantizar que el personal de educación especial, educación inicial y educación básica cuenten con la competencias necesarias y el compromiso ético. *Informar y sensibilizar a la comunidad con respecto a la discapacidad y las necesidades educativas especiales. *Fortalecer la colaboración entre los distintos sectores institucionales y asociaciones civiles para apoyar la atención integral. *Desarrollar proyectos de investigación e innovación que aporten información que permitan mayor atención.   </vt:lpstr>
      <vt:lpstr>DISCAPACIDAD INTELECTUAL. </vt:lpstr>
      <vt:lpstr>CONTEXTO SOCIAL  EL ESTUDIO SE REALIZO EN LA JUNTA AUXILIAR DE SAN PABLO XOCHIMEHUACAN     CONTEXTO INSTITUCIONAL   EN LA ESCUELA LIC. BENITO JUAREZ TURNO MATUTINO     CONTEXTO AULICO  GRADO 4º GRUPO C +++  CARACTERISTICAS FISICO AMBIENTALES +++ +++ RECURSOS MATERIALES +++ +++ ESTILO DE ENSEÑANZA DEL DOCENTE +++ +++ CARACTERISTICAS DEL GRUPO-CLASE+++   </vt:lpstr>
      <vt:lpstr>FICHA DE IDENTIFICACIÓN.</vt:lpstr>
      <vt:lpstr> APARIENCIA FISICA : no muestra ninguna anormalidad física                                            existen alteraciones emocionales, conductuales, neurológicas.   DESARROLLO NEUROBIOLOGICO: Primer embarazo.                                                                      La mamá vivió fuertes alteraciones emocionales durante su                                                                      embarazo                                                                           Con amenaza de aborto.                                                                      Parto normal.                                                                      La pequeña presentó alergias en la piel                                                                      Fuertes temperatura mayores de 40 grados convulsiono.                                                                              Existen antecedentes heredofamiliares, hipoacusia bilateral                                                                      y de parálisis cerebral.   ANTECEDENTES ESCOLARES: Curso el preescolar.                                                             Esta cursando la primaría actualmente se encuentra en 4º,                                                              se detectaron dificultades de aprendizaje en 2º de primaria                                                             reprobó y a partir de entonces se canalizó a U. S. A. E. R., recibe                                                             atención medica neurológica y psicológica en un horario alterno.          </vt:lpstr>
      <vt:lpstr>CAMPOS DE DESARROLLO.   HABILIDADES MOTRICES BÁSICA: Se observo su coordinación motora pobre e impulsiva.   HABILIDADES PERCEPTIVO –MOTRICES: Dificultad para mantener el equilibrio,                                                                                                                                  actividades recreativas al ejercitar la respiración.   HABILIDADES FISICO-MOTRICES: En estas actividades donde emplea gran parte de su                                                             cuerpo como son brazos, piernas, abdomen y torso,                                                             presenta resistencia y flexibilidad, en las articulaciones                                                            y músculos diferentes, pero existe torpeza en la ejecución                                                            de movimientos.   HABILIDADES SOCIOMOTRICES: Le agrada participar en actividades donde experimenta                                                              el ritmo, sincronización, juegos organizados, bailables,                                                            desde luego con sus limitaciones.                                                                                                                                                </vt:lpstr>
      <vt:lpstr> DESARROLLO COGNITIVO Y DE LENGUAJE.   ATENCION: La pequeña tiende a distraerse con gran facilidad por cualquier situación o cosa, si lo que se hace o se dice no es de interés para ella, su atención es corta.   MEMORIA: retiene información corta y sencilla, además que sean información de gran interés para ella.   LA FAMILIA Y EL PROCESO EDUCATIVO. La aceptación del problema esta en proceso, lo consideran como si fuera una enfermedad, y tendrá recuperación con la atención que le brindan, la relación es áspera, agresiva por las respuestas de la niña y su conducta, no existe comunicación entre los padres para apoyarla, la familia en general ya la tienen etiquetada y Alejandra lo percibe.   ESTILO DE APRENDIZAJE.  Alejandra aprende por ensayo y error.       </vt:lpstr>
      <vt:lpstr>COMPETENCIA CURRICULAR.  ESPAÑOL: EXPRESION ORAL. Interacción en la comunicación: Mensajes que no tienen mucha relación con sus ideas, por algunas ocasiones maneja la anticipación. Funciones de la comunicación: No habla con otras personas con facilidad, es muy tímida y desconfiada, de lo contrario logra mantener un dialogo, coherente y sencillo, escucha la información que le brindan o pide que le repitan. COMPONENTE DE LECTURA. Conocimiento de la lengua escrita y otros códigos gráficos: Reconoce los diferentes signos que encuentra en el proceso de la lectura, pero tiene limitantes al momento de ejecutar la acción. Funciones de la lectura, tipos de texto, características y portadores: Reconoce diferentes tipos de textos, de su interés son pocos, cuando realiza la lectura no comprende todo la información, se guía por los dibujos y maneja la anticipación y predicción.  COMPONENTE DE ESCRITURA. Producción de textos:  Se encuentra en un nivel alfabético convencional, con algunas omisiones, mensajes escritos y muy sencillos, por medio de la observación y la comparación realiza sus correcciones pero siempre con ayuda.  COMPONENTE REFLEXION SOBRE LA LENGUA. Reflexión sobre los códigos de comunicación oral y escrita: Reconoce algunos signos, verbos, sustantivos, verbos, artículos, adjetivos calificativos pero no son sabe utilizar, es de manera mecánica su conocimiento.        </vt:lpstr>
      <vt:lpstr>MATEMATICAS. Eje Los números sus relaciones y sus operaciones: Naturales: realiza el conteo de manera mecánica hasta el 1000,en la escritura existen muchos errores, en el manejo de comparación  mayor de y menor de, solución de problemas siempre y cuando sean sencillos, y resueltos con operaciones de suma y resta de 1 o 2 dígitos. Números Fraccionarios: Conoce fracciones pero muy concretas a través de objetos o frutos y las más comunes  Eje de Medición: Longitudes, áreas y volúmenes: Reconoce algunas figuras geométricas, pero llegar a la obtención de sus medidas únicamente de manera arbitraria. Capacidad, peso y tiempo: Las realiza con medidas arbitrarias, conoce los objetos que sirven para medir y pesar, realiza comparaciones y peso, medida y capacidad, conoce la función del calendario pero no lo sabe utilizar.  Eje de Geometría: Traza figuras de manera arbitraria, posiblemente con la regla pero sin medida,  conoce algunas figuras geométricas las básicas.  Eje de Proceso de cambio: Realiza el proceso de cambio por cantidades menores de 10, se va más por la cantidad que el valor de las monedas.  Eje Predicción y azar. Participa en juegos pero sin saber lo que implican y mucho menos aplicar estrategas para ganar.           </vt:lpstr>
      <vt:lpstr>Propuesta de intervención.   Realizar una planeación adecuada a los requerimientos de la niña favoreciendo las competencias de planes y programas, aplicando estrategias, adecuaciones  en todas las asignaturas que están programadas en la curricula de 4º de primaria para favorecer sus habilidades de una manera sencilla practica y de interés y siempre enfocadas para la vida  </vt:lpstr>
      <vt:lpstr>CONCLUSION.  Pues bien hoy este trabajo tiene una idea firme, de que la mejor manera de que un niño o niña aprenda, es dejar que explore, que analice, intercambie ideas, que tome decisiones, que explore, es decir que construye lo que quiere aprender y siempre con apoyo y orientación. Por lo tanto nos damos que tan importante es la prueba psicopedagógica, par realizarla se requiere llevar un registro sistemático de la observación, diseño de entrevistas, valoración de la competencia curricular y la identificación de las Necesidades Educativas de los alumnos como fue el caso de Alejandra y sobre todo el conocer sus características de la Discapacidad que presenta, la intervención o más bien el trabajo colaborativo de la comunidad educativa.  Si todo esto se ejecutara realmente estaremos dando una respuesta educativa de calidad a las NECESIDADES EDUCATIVAS ESPECIALES AUNADAS A UNA DISCAPACIDAD. Y no dejar de tomar en cuenta que para lograr este cambio primero debemos de modificar nuestra manera de enseñar y de pensar para tener una visión mucho más amplia sobre el desempeño escolar .  </vt:lpstr>
      <vt:lpstr>NO HAY QUE  PERDER EL CAMINO ¡¡¡GRACIAS!!!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c:creator>
  <cp:lastModifiedBy>*</cp:lastModifiedBy>
  <cp:revision>102</cp:revision>
  <dcterms:created xsi:type="dcterms:W3CDTF">2007-08-29T02:32:19Z</dcterms:created>
  <dcterms:modified xsi:type="dcterms:W3CDTF">2007-08-31T20:08:56Z</dcterms:modified>
</cp:coreProperties>
</file>