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420" autoAdjust="0"/>
  </p:normalViewPr>
  <p:slideViewPr>
    <p:cSldViewPr>
      <p:cViewPr varScale="1">
        <p:scale>
          <a:sx n="74" d="100"/>
          <a:sy n="74" d="100"/>
        </p:scale>
        <p:origin x="-876" y="-102"/>
      </p:cViewPr>
      <p:guideLst>
        <p:guide orient="horz" pos="2160"/>
        <p:guide pos="2880"/>
      </p:guideLst>
    </p:cSldViewPr>
  </p:slideViewPr>
  <p:outlineViewPr>
    <p:cViewPr>
      <p:scale>
        <a:sx n="33" d="100"/>
        <a:sy n="33" d="100"/>
      </p:scale>
      <p:origin x="222" y="11835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21FE2F-5C73-45AA-8393-456AA42391C2}" type="datetimeFigureOut">
              <a:rPr lang="es-ES" smtClean="0"/>
              <a:pPr/>
              <a:t>19/11/2007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1FED79-A55F-4F49-8515-D9E45762851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71FED79-A55F-4F49-8515-D9E457628517}"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E9B87CE-789F-4813-88A7-09EC3DB0D8BA}" type="datetimeFigureOut">
              <a:rPr lang="es-ES" smtClean="0"/>
              <a:pPr/>
              <a:t>19/11/2007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D716AEC-90C4-4FE6-8D28-2CFBA695DFB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B87CE-789F-4813-88A7-09EC3DB0D8BA}" type="datetimeFigureOut">
              <a:rPr lang="es-ES" smtClean="0"/>
              <a:pPr/>
              <a:t>19/11/2007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716AEC-90C4-4FE6-8D28-2CFBA695DFB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rdis.europa.eu/fp7/ict/programme/futint/images/ch1-123064.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mx/imgres?imgurl=http://1.bp.blogspot.com/_q9JAH_pA1Gw/SpMSjEMT5zI/AAAAAAAAAPM/4ff3gHN8gqA/s400/modem-infinitum.gif&amp;imgrefurl=http://aracktricks.blogspot.com/2009/08/modem-2wire-falla-de-seguridad.html&amp;usg=__A2n99ntjw7j2rJbhvAMvTMnzYNg=&amp;h=320&amp;w=320&amp;sz=16&amp;hl=es&amp;start=14&amp;um=1&amp;tbnid=cFG9EU_Ps0IwzM:&amp;tbnh=118&amp;tbnw=118&amp;prev=/images?q=MODEM&amp;hl=es&amp;um=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marceloaizaga.nireblog.com/blogs/marceloaizaga/files/tarjeta-de-red.bm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definicionabc.com/tecnologia/informacion.php" TargetMode="External"/><Relationship Id="rId2" Type="http://schemas.openxmlformats.org/officeDocument/2006/relationships/hyperlink" Target="http://www.definicionabc.com/tecnologia/funcionamiento.php"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images.google.com.mx/imgres?imgurl=http://www.scisl.com/concentrador.JPG&amp;imgrefurl=http://www.scisl.com/inicial.htm&amp;usg=__YG9yPNV1jMJFOFc8YQe49mtD3Io=&amp;h=288&amp;w=700&amp;sz=24&amp;hl=es&amp;start=1&amp;um=1&amp;tbnid=5kGadCoCkEHHdM:&amp;tbnh=58&amp;tbnw=140&amp;prev=/images?q=CONCENTRADOR&amp;hl=es&amp;um=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es.wikipedia.org/wiki/Red_en_estrella" TargetMode="External"/><Relationship Id="rId3" Type="http://schemas.openxmlformats.org/officeDocument/2006/relationships/hyperlink" Target="http://es.wikipedia.org/wiki/Nivel_de_enlace_de_datos" TargetMode="External"/><Relationship Id="rId7" Type="http://schemas.openxmlformats.org/officeDocument/2006/relationships/hyperlink" Target="http://es.wikipedia.org/w/index.php?title=Tramas&amp;action=edit&amp;redlink=1" TargetMode="External"/><Relationship Id="rId2" Type="http://schemas.openxmlformats.org/officeDocument/2006/relationships/hyperlink" Target="http://es.wikipedia.org/wiki/Red_de_computadoras" TargetMode="External"/><Relationship Id="rId1" Type="http://schemas.openxmlformats.org/officeDocument/2006/relationships/slideLayout" Target="../slideLayouts/slideLayout2.xml"/><Relationship Id="rId6" Type="http://schemas.openxmlformats.org/officeDocument/2006/relationships/hyperlink" Target="http://es.wikipedia.org/wiki/Direcci%C3%B3n_MAC" TargetMode="External"/><Relationship Id="rId11" Type="http://schemas.openxmlformats.org/officeDocument/2006/relationships/image" Target="../media/image5.jpeg"/><Relationship Id="rId5" Type="http://schemas.openxmlformats.org/officeDocument/2006/relationships/hyperlink" Target="http://es.wikipedia.org/wiki/Puente_de_red" TargetMode="External"/><Relationship Id="rId10" Type="http://schemas.openxmlformats.org/officeDocument/2006/relationships/hyperlink" Target="http://images.google.com.mx/imgres?imgurl=http://i.pricerunner.com/prod/19_17_2_15_522899l/NetGear_ProSafe_5_Port_Gigabit_Desktop_Switch_GS105.jpeg&amp;imgrefurl=http://board.ogame.com.es/index.php?page=Thread&amp;postID=16425903&amp;usg=__3rmBYBlxlY1odmb2Gap_nEZ9fgo=&amp;h=400&amp;w=400&amp;sz=15&amp;hl=es&amp;start=1&amp;um=1&amp;tbnid=AFbYMQhLYV-wcM:&amp;tbnh=124&amp;tbnw=124&amp;prev=/images?q=SWITCH&amp;hl=es&amp;um=1" TargetMode="External"/><Relationship Id="rId4" Type="http://schemas.openxmlformats.org/officeDocument/2006/relationships/hyperlink" Target="http://es.wikipedia.org/wiki/Modelo_OSI" TargetMode="External"/><Relationship Id="rId9" Type="http://schemas.openxmlformats.org/officeDocument/2006/relationships/hyperlink" Target="http://es.wikipedia.org/wiki/Red_de_%C3%A1rea_local"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es.wikipedia.org/wiki/Red_de_ordenadores" TargetMode="External"/><Relationship Id="rId7" Type="http://schemas.openxmlformats.org/officeDocument/2006/relationships/hyperlink" Target="http://images.google.com.mx/imgres?imgurl=http://www22.verizon.com/NROneRetail/NR/rdonlyres/447AA53F-3307-430A-8A9B-5E0465D930B8/0/DLinkCabling_Updated.gif&amp;imgrefurl=https://espanol.verizon.com/enes/ResidentialHelp/FiOSInternet/General+Support/Top+Questions/QuestionsOne/85226.htm&amp;usg=__4o7_5_Z_cxjAsf5oA5mL0QotPuQ=&amp;h=287&amp;w=493&amp;sz=20&amp;hl=es&amp;start=7&amp;um=1&amp;tbnid=eiegi7Smivfl_M:&amp;tbnh=76&amp;tbnw=130&amp;prev=/images?q=ENRUTADOR&amp;hl=es&amp;um=1" TargetMode="External"/><Relationship Id="rId2" Type="http://schemas.openxmlformats.org/officeDocument/2006/relationships/hyperlink" Target="http://es.wikipedia.org/wiki/Hardware" TargetMode="External"/><Relationship Id="rId1" Type="http://schemas.openxmlformats.org/officeDocument/2006/relationships/slideLayout" Target="../slideLayouts/slideLayout3.xml"/><Relationship Id="rId6" Type="http://schemas.openxmlformats.org/officeDocument/2006/relationships/hyperlink" Target="http://es.wikipedia.org/wiki/ISP_(Internet)" TargetMode="External"/><Relationship Id="rId5" Type="http://schemas.openxmlformats.org/officeDocument/2006/relationships/hyperlink" Target="http://es.wikipedia.org/wiki/Internet" TargetMode="External"/><Relationship Id="rId4" Type="http://schemas.openxmlformats.org/officeDocument/2006/relationships/hyperlink" Target="http://es.wikipedia.org/wiki/Nivel_de_r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mx/imgres?imgurl=http://www.forat.info/wp-content/uploads/2008/02/router-linksys-wrt554gc-de.jpg&amp;imgrefurl=http://www.forat.info/2008/03/01/servidor-web-en-linux-debian-12-abriendo-puertos-en-nuestro-router/&amp;usg=__qvasT7YWp5zMVLsXMInKW7Dh7CQ=&amp;h=397&amp;w=350&amp;sz=11&amp;hl=es&amp;start=4&amp;um=1&amp;tbnid=THH8fpxKd81aiM:&amp;tbnh=124&amp;tbnw=109&amp;prev=/images?q=router&amp;hl=es&amp;sa=X&amp;um=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mx/imgres?imgurl=http://ipglobal.es/images/bluetooth.jpg&amp;imgrefurl=http://ipglobal.es/seccion.php?m=3&amp;s=20&amp;usg=__ptEzTao8VLFEf7WYyhsOBL14yiQ=&amp;h=312&amp;w=300&amp;sz=14&amp;hl=es&amp;start=4&amp;um=1&amp;tbnid=Asq0luJ0a9c-_M:&amp;tbnh=117&amp;tbnw=113&amp;prev=/images?q=BLUETOOTH&amp;hl=es&amp;um=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Ver imagen en tamaño completo">
            <a:hlinkClick r:id="rId3"/>
          </p:cNvPr>
          <p:cNvPicPr>
            <a:picLocks noChangeAspect="1" noChangeArrowheads="1"/>
          </p:cNvPicPr>
          <p:nvPr/>
        </p:nvPicPr>
        <p:blipFill>
          <a:blip r:embed="rId4"/>
          <a:srcRect/>
          <a:stretch>
            <a:fillRect/>
          </a:stretch>
        </p:blipFill>
        <p:spPr bwMode="auto">
          <a:xfrm>
            <a:off x="1500166" y="4214818"/>
            <a:ext cx="6286544" cy="2643182"/>
          </a:xfrm>
          <a:prstGeom prst="rect">
            <a:avLst/>
          </a:prstGeom>
          <a:noFill/>
        </p:spPr>
      </p:pic>
      <p:sp>
        <p:nvSpPr>
          <p:cNvPr id="2" name="1 Título"/>
          <p:cNvSpPr>
            <a:spLocks noGrp="1"/>
          </p:cNvSpPr>
          <p:nvPr>
            <p:ph type="ctrTitle"/>
          </p:nvPr>
        </p:nvSpPr>
        <p:spPr>
          <a:xfrm>
            <a:off x="785786" y="-285776"/>
            <a:ext cx="7772400" cy="6175652"/>
          </a:xfrm>
        </p:spPr>
        <p:txBody>
          <a:bodyPr>
            <a:normAutofit fontScale="90000"/>
          </a:bodyPr>
          <a:lstStyle/>
          <a:p>
            <a:pPr algn="ctr"/>
            <a:r>
              <a:rPr lang="es-ES" dirty="0" smtClean="0"/>
              <a:t/>
            </a:r>
            <a:br>
              <a:rPr lang="es-ES" dirty="0" smtClean="0"/>
            </a:br>
            <a:r>
              <a:rPr lang="es-ES" dirty="0"/>
              <a:t/>
            </a:r>
            <a:br>
              <a:rPr lang="es-ES" dirty="0"/>
            </a:br>
            <a:r>
              <a:rPr lang="es-ES" dirty="0" smtClean="0"/>
              <a:t/>
            </a:r>
            <a:br>
              <a:rPr lang="es-ES" dirty="0" smtClean="0"/>
            </a:br>
            <a:r>
              <a:rPr lang="es-ES" dirty="0"/>
              <a:t/>
            </a:r>
            <a:br>
              <a:rPr lang="es-ES" dirty="0"/>
            </a:br>
            <a:r>
              <a:rPr lang="es-ES" dirty="0" smtClean="0"/>
              <a:t/>
            </a:r>
            <a:br>
              <a:rPr lang="es-ES" dirty="0" smtClean="0"/>
            </a:br>
            <a:r>
              <a:rPr lang="es-ES" dirty="0" smtClean="0"/>
              <a:t>Dispositivos </a:t>
            </a:r>
            <a:r>
              <a:rPr lang="es-ES" dirty="0" smtClean="0"/>
              <a:t>de comunicación</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endParaRPr lang="es-ES" dirty="0"/>
          </a:p>
        </p:txBody>
      </p:sp>
      <p:sp>
        <p:nvSpPr>
          <p:cNvPr id="3" name="2 Subtítulo"/>
          <p:cNvSpPr>
            <a:spLocks noGrp="1"/>
          </p:cNvSpPr>
          <p:nvPr>
            <p:ph type="subTitle" idx="1"/>
          </p:nvPr>
        </p:nvSpPr>
        <p:spPr/>
        <p:txBody>
          <a:bodyPr>
            <a:noAutofit/>
          </a:bodyPr>
          <a:lstStyle/>
          <a:p>
            <a:r>
              <a:rPr lang="es-ES" sz="4800" b="1" dirty="0" smtClean="0">
                <a:solidFill>
                  <a:schemeClr val="tx2">
                    <a:lumMod val="50000"/>
                  </a:schemeClr>
                </a:solidFill>
              </a:rPr>
              <a:t>Son los que envían y reciben archivos de una computadora a otra.</a:t>
            </a: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MODEM</a:t>
            </a:r>
            <a:br>
              <a:rPr lang="es-ES" dirty="0" smtClean="0"/>
            </a:br>
            <a:endParaRPr lang="es-ES" dirty="0"/>
          </a:p>
        </p:txBody>
      </p:sp>
      <p:sp>
        <p:nvSpPr>
          <p:cNvPr id="3" name="2 Marcador de contenido"/>
          <p:cNvSpPr>
            <a:spLocks noGrp="1"/>
          </p:cNvSpPr>
          <p:nvPr>
            <p:ph idx="1"/>
          </p:nvPr>
        </p:nvSpPr>
        <p:spPr>
          <a:xfrm>
            <a:off x="2371700" y="1214422"/>
            <a:ext cx="6772300" cy="3500462"/>
          </a:xfrm>
        </p:spPr>
        <p:txBody>
          <a:bodyPr>
            <a:normAutofit fontScale="70000" lnSpcReduction="20000"/>
          </a:bodyPr>
          <a:lstStyle/>
          <a:p>
            <a:pPr lvl="8">
              <a:buNone/>
            </a:pPr>
            <a:r>
              <a:rPr lang="es-ES" sz="3600" b="1" dirty="0" smtClean="0">
                <a:solidFill>
                  <a:schemeClr val="tx2">
                    <a:lumMod val="50000"/>
                  </a:schemeClr>
                </a:solidFill>
              </a:rPr>
              <a:t>Convierte las señales digitales del ordenador en señales analógica, que pueden transmitirse a través de canal telefónico. Su trabajo es modular/</a:t>
            </a:r>
            <a:r>
              <a:rPr lang="es-ES" sz="3600" b="1" dirty="0" err="1" smtClean="0">
                <a:solidFill>
                  <a:schemeClr val="tx2">
                    <a:lumMod val="50000"/>
                  </a:schemeClr>
                </a:solidFill>
              </a:rPr>
              <a:t>demodular</a:t>
            </a:r>
            <a:r>
              <a:rPr lang="es-ES" sz="3600" b="1" dirty="0" smtClean="0">
                <a:solidFill>
                  <a:schemeClr val="tx2">
                    <a:lumMod val="50000"/>
                  </a:schemeClr>
                </a:solidFill>
              </a:rPr>
              <a:t> (mod/</a:t>
            </a:r>
            <a:r>
              <a:rPr lang="es-ES" sz="3600" b="1" dirty="0" err="1" smtClean="0">
                <a:solidFill>
                  <a:schemeClr val="tx2">
                    <a:lumMod val="50000"/>
                  </a:schemeClr>
                </a:solidFill>
              </a:rPr>
              <a:t>dem</a:t>
            </a:r>
            <a:r>
              <a:rPr lang="es-ES" sz="3600" b="1" dirty="0" smtClean="0">
                <a:solidFill>
                  <a:schemeClr val="tx2">
                    <a:lumMod val="50000"/>
                  </a:schemeClr>
                </a:solidFill>
              </a:rPr>
              <a:t>).</a:t>
            </a:r>
            <a:endParaRPr lang="es-ES" sz="3600" b="1" dirty="0">
              <a:solidFill>
                <a:schemeClr val="tx2">
                  <a:lumMod val="50000"/>
                </a:schemeClr>
              </a:solidFill>
            </a:endParaRPr>
          </a:p>
        </p:txBody>
      </p:sp>
      <p:pic>
        <p:nvPicPr>
          <p:cNvPr id="7170" name="Picture 2" descr="http://t1.gstatic.com/images?q=tbn:cFG9EU_Ps0IwzM:http://1.bp.blogspot.com/_q9JAH_pA1Gw/SpMSjEMT5zI/AAAAAAAAAPM/4ff3gHN8gqA/s400/modem-infinitum.gif">
            <a:hlinkClick r:id="rId2"/>
          </p:cNvPr>
          <p:cNvPicPr>
            <a:picLocks noChangeAspect="1" noChangeArrowheads="1"/>
          </p:cNvPicPr>
          <p:nvPr/>
        </p:nvPicPr>
        <p:blipFill>
          <a:blip r:embed="rId3"/>
          <a:srcRect/>
          <a:stretch>
            <a:fillRect/>
          </a:stretch>
        </p:blipFill>
        <p:spPr bwMode="auto">
          <a:xfrm>
            <a:off x="428596" y="1571612"/>
            <a:ext cx="4196983" cy="335758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p:txBody>
          <a:bodyPr>
            <a:normAutofit fontScale="90000"/>
          </a:bodyPr>
          <a:lstStyle/>
          <a:p>
            <a:r>
              <a:rPr lang="es-ES" dirty="0" smtClean="0"/>
              <a:t>TARJETA DE RED</a:t>
            </a:r>
            <a:br>
              <a:rPr lang="es-ES" dirty="0" smtClean="0"/>
            </a:br>
            <a:endParaRPr lang="es-ES" dirty="0"/>
          </a:p>
        </p:txBody>
      </p:sp>
      <p:sp>
        <p:nvSpPr>
          <p:cNvPr id="7" name="6 Marcador de contenido"/>
          <p:cNvSpPr>
            <a:spLocks noGrp="1"/>
          </p:cNvSpPr>
          <p:nvPr>
            <p:ph idx="1"/>
          </p:nvPr>
        </p:nvSpPr>
        <p:spPr/>
        <p:txBody>
          <a:bodyPr/>
          <a:lstStyle/>
          <a:p>
            <a:r>
              <a:rPr lang="es-ES" b="1" dirty="0" smtClean="0">
                <a:solidFill>
                  <a:schemeClr val="tx2">
                    <a:lumMod val="50000"/>
                  </a:schemeClr>
                </a:solidFill>
              </a:rPr>
              <a:t>Elemento fundamental en la composición de la parte física de una red del área local. Es una interface hardware entre el sistema informático y el medio de transmisión físico por el que se transporta la información de un lugar a otro.</a:t>
            </a:r>
            <a:endParaRPr lang="es-ES" b="1" dirty="0">
              <a:solidFill>
                <a:schemeClr val="tx2">
                  <a:lumMod val="50000"/>
                </a:schemeClr>
              </a:solidFill>
            </a:endParaRPr>
          </a:p>
        </p:txBody>
      </p:sp>
      <p:pic>
        <p:nvPicPr>
          <p:cNvPr id="6146" name="Picture 2" descr="Ver imagen en tamaño completo">
            <a:hlinkClick r:id="rId2"/>
          </p:cNvPr>
          <p:cNvPicPr>
            <a:picLocks noChangeAspect="1" noChangeArrowheads="1"/>
          </p:cNvPicPr>
          <p:nvPr/>
        </p:nvPicPr>
        <p:blipFill>
          <a:blip r:embed="rId3"/>
          <a:srcRect/>
          <a:stretch>
            <a:fillRect/>
          </a:stretch>
        </p:blipFill>
        <p:spPr bwMode="auto">
          <a:xfrm>
            <a:off x="4357686" y="4857760"/>
            <a:ext cx="3857652" cy="20002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HUB O CONCENTRADOR</a:t>
            </a:r>
            <a:endParaRPr lang="es-ES" dirty="0"/>
          </a:p>
        </p:txBody>
      </p:sp>
      <p:sp>
        <p:nvSpPr>
          <p:cNvPr id="3" name="2 Marcador de contenido"/>
          <p:cNvSpPr>
            <a:spLocks noGrp="1"/>
          </p:cNvSpPr>
          <p:nvPr>
            <p:ph idx="1"/>
          </p:nvPr>
        </p:nvSpPr>
        <p:spPr/>
        <p:txBody>
          <a:bodyPr>
            <a:normAutofit fontScale="77500" lnSpcReduction="20000"/>
          </a:bodyPr>
          <a:lstStyle/>
          <a:p>
            <a:r>
              <a:rPr lang="es-ES" b="1" dirty="0" smtClean="0">
                <a:solidFill>
                  <a:schemeClr val="tx2">
                    <a:lumMod val="50000"/>
                  </a:schemeClr>
                </a:solidFill>
              </a:rPr>
              <a:t>dispositivo que canaliza el cableado de </a:t>
            </a:r>
            <a:r>
              <a:rPr lang="es-ES" b="1" u="sng" dirty="0" smtClean="0">
                <a:solidFill>
                  <a:schemeClr val="tx2">
                    <a:lumMod val="50000"/>
                  </a:schemeClr>
                </a:solidFill>
              </a:rPr>
              <a:t>una</a:t>
            </a:r>
            <a:r>
              <a:rPr lang="es-ES" b="1" dirty="0" smtClean="0">
                <a:solidFill>
                  <a:schemeClr val="tx2">
                    <a:lumMod val="50000"/>
                  </a:schemeClr>
                </a:solidFill>
              </a:rPr>
              <a:t> </a:t>
            </a:r>
            <a:r>
              <a:rPr lang="es-ES" b="1" u="sng" dirty="0" smtClean="0">
                <a:solidFill>
                  <a:schemeClr val="tx2">
                    <a:lumMod val="50000"/>
                  </a:schemeClr>
                </a:solidFill>
              </a:rPr>
              <a:t>red para</a:t>
            </a:r>
            <a:r>
              <a:rPr lang="es-ES" b="1" dirty="0" smtClean="0">
                <a:solidFill>
                  <a:schemeClr val="tx2">
                    <a:lumMod val="50000"/>
                  </a:schemeClr>
                </a:solidFill>
              </a:rPr>
              <a:t> ampliarla y repetir la misma señal a través de diferentes puertos. </a:t>
            </a:r>
          </a:p>
          <a:p>
            <a:r>
              <a:rPr lang="es-ES" b="1" dirty="0" smtClean="0">
                <a:solidFill>
                  <a:schemeClr val="tx2">
                    <a:lumMod val="50000"/>
                  </a:schemeClr>
                </a:solidFill>
              </a:rPr>
              <a:t>Se le llama </a:t>
            </a:r>
            <a:r>
              <a:rPr lang="es-ES" b="1" dirty="0" err="1" smtClean="0">
                <a:solidFill>
                  <a:schemeClr val="tx2">
                    <a:lumMod val="50000"/>
                  </a:schemeClr>
                </a:solidFill>
              </a:rPr>
              <a:t>hub</a:t>
            </a:r>
            <a:r>
              <a:rPr lang="es-ES" b="1" dirty="0" smtClean="0">
                <a:solidFill>
                  <a:schemeClr val="tx2">
                    <a:lumMod val="50000"/>
                  </a:schemeClr>
                </a:solidFill>
              </a:rPr>
              <a:t> al dispositivo tecnológico que tiene la capacidad de centralizar la función de una red con el propósito de ampliarla hacia otros puertos utilizando la misma señal que es repetida y emitida sucesivamente. </a:t>
            </a:r>
          </a:p>
          <a:p>
            <a:r>
              <a:rPr lang="es-ES" b="1" dirty="0" smtClean="0">
                <a:solidFill>
                  <a:schemeClr val="tx2">
                    <a:lumMod val="50000"/>
                  </a:schemeClr>
                </a:solidFill>
              </a:rPr>
              <a:t>El </a:t>
            </a:r>
            <a:r>
              <a:rPr lang="es-ES" b="1" dirty="0" smtClean="0">
                <a:solidFill>
                  <a:schemeClr val="tx2">
                    <a:lumMod val="50000"/>
                  </a:schemeClr>
                </a:solidFill>
                <a:hlinkClick r:id="rId2" tooltip="funcionamiento"/>
              </a:rPr>
              <a:t>funcionamiento</a:t>
            </a:r>
            <a:r>
              <a:rPr lang="es-ES" b="1" dirty="0" smtClean="0">
                <a:solidFill>
                  <a:schemeClr val="tx2">
                    <a:lumMod val="50000"/>
                  </a:schemeClr>
                </a:solidFill>
              </a:rPr>
              <a:t> de un concentrador está dado por la repetición de un mismo paquete de datos en todos sus puertos, de manera que todos los puntos accedan a la misma </a:t>
            </a:r>
            <a:r>
              <a:rPr lang="es-ES" b="1" dirty="0" smtClean="0">
                <a:solidFill>
                  <a:schemeClr val="tx2">
                    <a:lumMod val="50000"/>
                  </a:schemeClr>
                </a:solidFill>
                <a:hlinkClick r:id="rId3" tooltip="información"/>
              </a:rPr>
              <a:t>información</a:t>
            </a:r>
            <a:r>
              <a:rPr lang="es-ES" b="1" dirty="0" smtClean="0">
                <a:solidFill>
                  <a:schemeClr val="tx2">
                    <a:lumMod val="50000"/>
                  </a:schemeClr>
                </a:solidFill>
              </a:rPr>
              <a:t> al mismo tiempo. El </a:t>
            </a:r>
            <a:r>
              <a:rPr lang="es-ES" b="1" dirty="0" err="1" smtClean="0">
                <a:solidFill>
                  <a:schemeClr val="tx2">
                    <a:lumMod val="50000"/>
                  </a:schemeClr>
                </a:solidFill>
              </a:rPr>
              <a:t>hub</a:t>
            </a:r>
            <a:r>
              <a:rPr lang="es-ES" b="1" dirty="0" smtClean="0">
                <a:solidFill>
                  <a:schemeClr val="tx2">
                    <a:lumMod val="50000"/>
                  </a:schemeClr>
                </a:solidFill>
              </a:rPr>
              <a:t> es fundamental para el tipo de redes en estrella. </a:t>
            </a:r>
          </a:p>
          <a:p>
            <a:endParaRPr lang="es-ES" b="1" dirty="0">
              <a:solidFill>
                <a:schemeClr val="tx2">
                  <a:lumMod val="50000"/>
                </a:schemeClr>
              </a:solidFill>
            </a:endParaRPr>
          </a:p>
        </p:txBody>
      </p:sp>
      <p:pic>
        <p:nvPicPr>
          <p:cNvPr id="5122" name="Picture 2" descr="http://t2.gstatic.com/images?q=tbn:5kGadCoCkEHHdM:http://www.scisl.com/concentrador.JPG">
            <a:hlinkClick r:id="rId4"/>
          </p:cNvPr>
          <p:cNvPicPr>
            <a:picLocks noChangeAspect="1" noChangeArrowheads="1"/>
          </p:cNvPicPr>
          <p:nvPr/>
        </p:nvPicPr>
        <p:blipFill>
          <a:blip r:embed="rId5"/>
          <a:srcRect/>
          <a:stretch>
            <a:fillRect/>
          </a:stretch>
        </p:blipFill>
        <p:spPr bwMode="auto">
          <a:xfrm>
            <a:off x="2214546" y="5429264"/>
            <a:ext cx="4286280" cy="142873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SWITCH</a:t>
            </a:r>
            <a:endParaRPr lang="es-ES" dirty="0"/>
          </a:p>
        </p:txBody>
      </p:sp>
      <p:sp>
        <p:nvSpPr>
          <p:cNvPr id="3" name="2 Marcador de contenido"/>
          <p:cNvSpPr>
            <a:spLocks noGrp="1"/>
          </p:cNvSpPr>
          <p:nvPr>
            <p:ph idx="1"/>
          </p:nvPr>
        </p:nvSpPr>
        <p:spPr/>
        <p:txBody>
          <a:bodyPr>
            <a:normAutofit fontScale="77500" lnSpcReduction="20000"/>
          </a:bodyPr>
          <a:lstStyle/>
          <a:p>
            <a:r>
              <a:rPr lang="es-ES" b="1" dirty="0" smtClean="0"/>
              <a:t> </a:t>
            </a:r>
            <a:r>
              <a:rPr lang="es-ES" b="1" dirty="0" smtClean="0">
                <a:solidFill>
                  <a:schemeClr val="tx2">
                    <a:lumMod val="50000"/>
                  </a:schemeClr>
                </a:solidFill>
              </a:rPr>
              <a:t>dispositivo digital de lógica de interconexión de </a:t>
            </a:r>
            <a:r>
              <a:rPr lang="es-ES" b="1" dirty="0" smtClean="0">
                <a:solidFill>
                  <a:schemeClr val="tx2">
                    <a:lumMod val="50000"/>
                  </a:schemeClr>
                </a:solidFill>
                <a:hlinkClick r:id="rId2" tooltip="Red de computadoras"/>
              </a:rPr>
              <a:t>redes de computadores</a:t>
            </a:r>
            <a:r>
              <a:rPr lang="es-ES" b="1" dirty="0" smtClean="0">
                <a:solidFill>
                  <a:schemeClr val="tx2">
                    <a:lumMod val="50000"/>
                  </a:schemeClr>
                </a:solidFill>
              </a:rPr>
              <a:t> que opera en la capa 2 (</a:t>
            </a:r>
            <a:r>
              <a:rPr lang="es-ES" b="1" dirty="0" smtClean="0">
                <a:solidFill>
                  <a:schemeClr val="tx2">
                    <a:lumMod val="50000"/>
                  </a:schemeClr>
                </a:solidFill>
                <a:hlinkClick r:id="rId3" tooltip="Nivel de enlace de datos"/>
              </a:rPr>
              <a:t>nivel de enlace de datos</a:t>
            </a:r>
            <a:r>
              <a:rPr lang="es-ES" b="1" dirty="0" smtClean="0">
                <a:solidFill>
                  <a:schemeClr val="tx2">
                    <a:lumMod val="50000"/>
                  </a:schemeClr>
                </a:solidFill>
              </a:rPr>
              <a:t>) del </a:t>
            </a:r>
            <a:r>
              <a:rPr lang="es-ES" b="1" dirty="0" smtClean="0">
                <a:solidFill>
                  <a:schemeClr val="tx2">
                    <a:lumMod val="50000"/>
                  </a:schemeClr>
                </a:solidFill>
                <a:hlinkClick r:id="rId4" tooltip="Modelo OSI"/>
              </a:rPr>
              <a:t>modelo OSI</a:t>
            </a:r>
            <a:r>
              <a:rPr lang="es-ES" b="1" dirty="0" smtClean="0">
                <a:solidFill>
                  <a:schemeClr val="tx2">
                    <a:lumMod val="50000"/>
                  </a:schemeClr>
                </a:solidFill>
              </a:rPr>
              <a:t>. Su función es interconectar dos o más segmentos de red, de manera similar a los </a:t>
            </a:r>
            <a:r>
              <a:rPr lang="es-ES" b="1" dirty="0" smtClean="0">
                <a:solidFill>
                  <a:schemeClr val="tx2">
                    <a:lumMod val="50000"/>
                  </a:schemeClr>
                </a:solidFill>
                <a:hlinkClick r:id="rId5" tooltip="Puente de red"/>
              </a:rPr>
              <a:t>puentes</a:t>
            </a:r>
            <a:r>
              <a:rPr lang="es-ES" b="1" dirty="0" smtClean="0">
                <a:solidFill>
                  <a:schemeClr val="tx2">
                    <a:lumMod val="50000"/>
                  </a:schemeClr>
                </a:solidFill>
              </a:rPr>
              <a:t> (bridges), pasando datos de un segmento a otro de acuerdo con la </a:t>
            </a:r>
            <a:r>
              <a:rPr lang="es-ES" b="1" dirty="0" smtClean="0">
                <a:solidFill>
                  <a:schemeClr val="tx2">
                    <a:lumMod val="50000"/>
                  </a:schemeClr>
                </a:solidFill>
                <a:hlinkClick r:id="rId6" tooltip="Dirección MAC"/>
              </a:rPr>
              <a:t>dirección MAC</a:t>
            </a:r>
            <a:r>
              <a:rPr lang="es-ES" b="1" dirty="0" smtClean="0">
                <a:solidFill>
                  <a:schemeClr val="tx2">
                    <a:lumMod val="50000"/>
                  </a:schemeClr>
                </a:solidFill>
              </a:rPr>
              <a:t> de destino de las </a:t>
            </a:r>
            <a:r>
              <a:rPr lang="es-ES" b="1" dirty="0" smtClean="0">
                <a:solidFill>
                  <a:schemeClr val="tx2">
                    <a:lumMod val="50000"/>
                  </a:schemeClr>
                </a:solidFill>
                <a:hlinkClick r:id="rId7" tooltip="Tramas (aún no redactado)"/>
              </a:rPr>
              <a:t>tramas</a:t>
            </a:r>
            <a:r>
              <a:rPr lang="es-ES" b="1" dirty="0" smtClean="0">
                <a:solidFill>
                  <a:schemeClr val="tx2">
                    <a:lumMod val="50000"/>
                  </a:schemeClr>
                </a:solidFill>
              </a:rPr>
              <a:t> en la red.</a:t>
            </a:r>
          </a:p>
          <a:p>
            <a:r>
              <a:rPr lang="es-ES" b="1" dirty="0" smtClean="0">
                <a:solidFill>
                  <a:schemeClr val="tx2">
                    <a:lumMod val="50000"/>
                  </a:schemeClr>
                </a:solidFill>
              </a:rPr>
              <a:t>Un conmutador en el centro de una </a:t>
            </a:r>
            <a:r>
              <a:rPr lang="es-ES" b="1" dirty="0" smtClean="0">
                <a:solidFill>
                  <a:schemeClr val="tx2">
                    <a:lumMod val="50000"/>
                  </a:schemeClr>
                </a:solidFill>
                <a:hlinkClick r:id="rId8" tooltip="Red en estrella"/>
              </a:rPr>
              <a:t>red en estrella</a:t>
            </a:r>
            <a:r>
              <a:rPr lang="es-ES" b="1" dirty="0" smtClean="0">
                <a:solidFill>
                  <a:schemeClr val="tx2">
                    <a:lumMod val="50000"/>
                  </a:schemeClr>
                </a:solidFill>
              </a:rPr>
              <a:t>.</a:t>
            </a:r>
          </a:p>
          <a:p>
            <a:r>
              <a:rPr lang="es-ES" b="1" dirty="0" smtClean="0">
                <a:solidFill>
                  <a:schemeClr val="tx2">
                    <a:lumMod val="50000"/>
                  </a:schemeClr>
                </a:solidFill>
              </a:rPr>
              <a:t>Los conmutadores se utilizan cuando se desea conectar múltiples redes, fusionándolas en una sola. Al igual que los puentes, dado que funcionan como un </a:t>
            </a:r>
            <a:r>
              <a:rPr lang="es-ES" b="1" i="1" dirty="0" smtClean="0">
                <a:solidFill>
                  <a:schemeClr val="tx2">
                    <a:lumMod val="50000"/>
                  </a:schemeClr>
                </a:solidFill>
              </a:rPr>
              <a:t>filtro</a:t>
            </a:r>
            <a:r>
              <a:rPr lang="es-ES" b="1" dirty="0" smtClean="0">
                <a:solidFill>
                  <a:schemeClr val="tx2">
                    <a:lumMod val="50000"/>
                  </a:schemeClr>
                </a:solidFill>
              </a:rPr>
              <a:t> en la red, mejoran el rendimiento y la seguridad de las </a:t>
            </a:r>
            <a:r>
              <a:rPr lang="es-ES" b="1" dirty="0" err="1" smtClean="0">
                <a:solidFill>
                  <a:schemeClr val="tx2">
                    <a:lumMod val="50000"/>
                  </a:schemeClr>
                </a:solidFill>
                <a:hlinkClick r:id="rId9" tooltip="Red de área local"/>
              </a:rPr>
              <a:t>LANs</a:t>
            </a:r>
            <a:r>
              <a:rPr lang="es-ES" b="1" dirty="0" smtClean="0">
                <a:solidFill>
                  <a:schemeClr val="tx2">
                    <a:lumMod val="50000"/>
                  </a:schemeClr>
                </a:solidFill>
              </a:rPr>
              <a:t> (</a:t>
            </a:r>
            <a:r>
              <a:rPr lang="es-ES" b="1" i="1" dirty="0" smtClean="0">
                <a:solidFill>
                  <a:schemeClr val="tx2">
                    <a:lumMod val="50000"/>
                  </a:schemeClr>
                </a:solidFill>
              </a:rPr>
              <a:t>Local </a:t>
            </a:r>
            <a:r>
              <a:rPr lang="es-ES" b="1" i="1" dirty="0" err="1" smtClean="0">
                <a:solidFill>
                  <a:schemeClr val="tx2">
                    <a:lumMod val="50000"/>
                  </a:schemeClr>
                </a:solidFill>
              </a:rPr>
              <a:t>Area</a:t>
            </a:r>
            <a:r>
              <a:rPr lang="es-ES" b="1" i="1" dirty="0" smtClean="0">
                <a:solidFill>
                  <a:schemeClr val="tx2">
                    <a:lumMod val="50000"/>
                  </a:schemeClr>
                </a:solidFill>
              </a:rPr>
              <a:t> Network</a:t>
            </a:r>
            <a:r>
              <a:rPr lang="es-ES" b="1" dirty="0" smtClean="0">
                <a:solidFill>
                  <a:schemeClr val="tx2">
                    <a:lumMod val="50000"/>
                  </a:schemeClr>
                </a:solidFill>
              </a:rPr>
              <a:t>- Red de Área Local).</a:t>
            </a:r>
          </a:p>
          <a:p>
            <a:endParaRPr lang="es-ES" dirty="0">
              <a:solidFill>
                <a:schemeClr val="tx2">
                  <a:lumMod val="50000"/>
                </a:schemeClr>
              </a:solidFill>
            </a:endParaRPr>
          </a:p>
        </p:txBody>
      </p:sp>
      <p:pic>
        <p:nvPicPr>
          <p:cNvPr id="4098" name="Picture 2" descr="http://t0.gstatic.com/images?q=tbn:AFbYMQhLYV-wcM:http://i.pricerunner.com/prod/19_17_2_15_522899l/NetGear_ProSafe_5_Port_Gigabit_Desktop_Switch_GS105.jpeg">
            <a:hlinkClick r:id="rId10"/>
          </p:cNvPr>
          <p:cNvPicPr>
            <a:picLocks noChangeAspect="1" noChangeArrowheads="1"/>
          </p:cNvPicPr>
          <p:nvPr/>
        </p:nvPicPr>
        <p:blipFill>
          <a:blip r:embed="rId11"/>
          <a:srcRect/>
          <a:stretch>
            <a:fillRect/>
          </a:stretch>
        </p:blipFill>
        <p:spPr bwMode="auto">
          <a:xfrm>
            <a:off x="5715008" y="5429264"/>
            <a:ext cx="3428992" cy="142873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ENRUTADOR</a:t>
            </a:r>
            <a:endParaRPr lang="es-ES" dirty="0"/>
          </a:p>
        </p:txBody>
      </p:sp>
      <p:sp>
        <p:nvSpPr>
          <p:cNvPr id="2" name="1 Marcador de texto"/>
          <p:cNvSpPr>
            <a:spLocks noGrp="1"/>
          </p:cNvSpPr>
          <p:nvPr>
            <p:ph type="body" idx="1"/>
          </p:nvPr>
        </p:nvSpPr>
        <p:spPr>
          <a:xfrm>
            <a:off x="706902" y="1351672"/>
            <a:ext cx="8008502" cy="5220600"/>
          </a:xfrm>
        </p:spPr>
        <p:txBody>
          <a:bodyPr>
            <a:normAutofit/>
          </a:bodyPr>
          <a:lstStyle/>
          <a:p>
            <a:r>
              <a:rPr lang="es-ES" b="1" dirty="0" smtClean="0">
                <a:solidFill>
                  <a:schemeClr val="tx2">
                    <a:lumMod val="50000"/>
                  </a:schemeClr>
                </a:solidFill>
              </a:rPr>
              <a:t>Es un dispositivo de </a:t>
            </a:r>
            <a:r>
              <a:rPr lang="es-ES" b="1" dirty="0" smtClean="0">
                <a:solidFill>
                  <a:schemeClr val="tx2">
                    <a:lumMod val="50000"/>
                  </a:schemeClr>
                </a:solidFill>
                <a:hlinkClick r:id="rId2" tooltip="Hardware"/>
              </a:rPr>
              <a:t>hardware</a:t>
            </a:r>
            <a:r>
              <a:rPr lang="es-ES" b="1" dirty="0" smtClean="0">
                <a:solidFill>
                  <a:schemeClr val="tx2">
                    <a:lumMod val="50000"/>
                  </a:schemeClr>
                </a:solidFill>
              </a:rPr>
              <a:t> para interconexión de </a:t>
            </a:r>
            <a:r>
              <a:rPr lang="es-ES" b="1" dirty="0" smtClean="0">
                <a:solidFill>
                  <a:schemeClr val="tx2">
                    <a:lumMod val="50000"/>
                  </a:schemeClr>
                </a:solidFill>
                <a:hlinkClick r:id="rId3" tooltip="Red de ordenadores"/>
              </a:rPr>
              <a:t>red de ordenadores</a:t>
            </a:r>
            <a:r>
              <a:rPr lang="es-ES" b="1" dirty="0" smtClean="0">
                <a:solidFill>
                  <a:schemeClr val="tx2">
                    <a:lumMod val="50000"/>
                  </a:schemeClr>
                </a:solidFill>
              </a:rPr>
              <a:t> que opera en la capa tres (</a:t>
            </a:r>
            <a:r>
              <a:rPr lang="es-ES" b="1" dirty="0" smtClean="0">
                <a:solidFill>
                  <a:schemeClr val="tx2">
                    <a:lumMod val="50000"/>
                  </a:schemeClr>
                </a:solidFill>
                <a:hlinkClick r:id="rId4" tooltip="Nivel de red"/>
              </a:rPr>
              <a:t>nivel de red</a:t>
            </a:r>
            <a:r>
              <a:rPr lang="es-ES" b="1" dirty="0" smtClean="0">
                <a:solidFill>
                  <a:schemeClr val="tx2">
                    <a:lumMod val="50000"/>
                  </a:schemeClr>
                </a:solidFill>
              </a:rPr>
              <a:t>). Un Reuter es un dispositivo para la interconexión de redes informáticas que permite asegurar el enrutamiento de paquetes entre redes o determinar la ruta que debe tomar el paquete de datos.</a:t>
            </a:r>
          </a:p>
          <a:p>
            <a:r>
              <a:rPr lang="es-ES" b="1" dirty="0" smtClean="0">
                <a:solidFill>
                  <a:schemeClr val="tx2">
                    <a:lumMod val="50000"/>
                  </a:schemeClr>
                </a:solidFill>
              </a:rPr>
              <a:t>Cuando un usuario accede a una URL, el cliente web (navegador) consulta al servidor de nombre de dominio, el cual le indica la dirección IP del equipo deseado.</a:t>
            </a:r>
          </a:p>
          <a:p>
            <a:endParaRPr lang="es-ES" b="1" dirty="0" smtClean="0">
              <a:solidFill>
                <a:schemeClr val="tx2">
                  <a:lumMod val="50000"/>
                </a:schemeClr>
              </a:solidFill>
            </a:endParaRPr>
          </a:p>
          <a:p>
            <a:r>
              <a:rPr lang="es-ES" b="1" dirty="0" smtClean="0">
                <a:solidFill>
                  <a:schemeClr val="tx2">
                    <a:lumMod val="50000"/>
                  </a:schemeClr>
                </a:solidFill>
              </a:rPr>
              <a:t>Los enrutadores pueden proporcionar conectividad dentro de las empresas, entre las empresas e </a:t>
            </a:r>
            <a:r>
              <a:rPr lang="es-ES" b="1" dirty="0" smtClean="0">
                <a:solidFill>
                  <a:schemeClr val="tx2">
                    <a:lumMod val="50000"/>
                  </a:schemeClr>
                </a:solidFill>
                <a:hlinkClick r:id="rId5" tooltip="Internet"/>
              </a:rPr>
              <a:t>Internet</a:t>
            </a:r>
            <a:r>
              <a:rPr lang="es-ES" b="1" dirty="0" smtClean="0">
                <a:solidFill>
                  <a:schemeClr val="tx2">
                    <a:lumMod val="50000"/>
                  </a:schemeClr>
                </a:solidFill>
              </a:rPr>
              <a:t>, y en el interior de proveedores de servicios de </a:t>
            </a:r>
            <a:r>
              <a:rPr lang="es-ES" b="1" dirty="0" smtClean="0">
                <a:solidFill>
                  <a:schemeClr val="tx2">
                    <a:lumMod val="50000"/>
                  </a:schemeClr>
                </a:solidFill>
                <a:hlinkClick r:id="rId5" tooltip="Internet"/>
              </a:rPr>
              <a:t>Internet</a:t>
            </a:r>
            <a:r>
              <a:rPr lang="es-ES" b="1" dirty="0" smtClean="0">
                <a:solidFill>
                  <a:schemeClr val="tx2">
                    <a:lumMod val="50000"/>
                  </a:schemeClr>
                </a:solidFill>
              </a:rPr>
              <a:t> (</a:t>
            </a:r>
            <a:r>
              <a:rPr lang="es-ES" b="1" dirty="0" smtClean="0">
                <a:solidFill>
                  <a:schemeClr val="tx2">
                    <a:lumMod val="50000"/>
                  </a:schemeClr>
                </a:solidFill>
                <a:hlinkClick r:id="rId6" tooltip="ISP (Internet)"/>
              </a:rPr>
              <a:t>ISP</a:t>
            </a:r>
            <a:r>
              <a:rPr lang="es-ES" b="1" dirty="0" smtClean="0">
                <a:solidFill>
                  <a:schemeClr val="tx2">
                    <a:lumMod val="50000"/>
                  </a:schemeClr>
                </a:solidFill>
              </a:rPr>
              <a:t>).</a:t>
            </a:r>
            <a:endParaRPr lang="es-ES" b="1" dirty="0">
              <a:solidFill>
                <a:schemeClr val="tx2">
                  <a:lumMod val="50000"/>
                </a:schemeClr>
              </a:solidFill>
            </a:endParaRPr>
          </a:p>
        </p:txBody>
      </p:sp>
      <p:pic>
        <p:nvPicPr>
          <p:cNvPr id="3074" name="Picture 2" descr="http://t0.gstatic.com/images?q=tbn:eiegi7Smivfl_M:http://www22.verizon.com/NROneRetail/NR/rdonlyres/447AA53F-3307-430A-8A9B-5E0465D930B8/0/DLinkCabling_Updated.gif">
            <a:hlinkClick r:id="rId7"/>
          </p:cNvPr>
          <p:cNvPicPr>
            <a:picLocks noChangeAspect="1" noChangeArrowheads="1"/>
          </p:cNvPicPr>
          <p:nvPr/>
        </p:nvPicPr>
        <p:blipFill>
          <a:blip r:embed="rId8"/>
          <a:srcRect/>
          <a:stretch>
            <a:fillRect/>
          </a:stretch>
        </p:blipFill>
        <p:spPr bwMode="auto">
          <a:xfrm>
            <a:off x="5429256" y="5214950"/>
            <a:ext cx="3714744" cy="16430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REUTER</a:t>
            </a:r>
            <a:endParaRPr lang="es-ES" dirty="0"/>
          </a:p>
        </p:txBody>
      </p:sp>
      <p:sp>
        <p:nvSpPr>
          <p:cNvPr id="3" name="2 Marcador de contenido"/>
          <p:cNvSpPr>
            <a:spLocks noGrp="1"/>
          </p:cNvSpPr>
          <p:nvPr>
            <p:ph idx="1"/>
          </p:nvPr>
        </p:nvSpPr>
        <p:spPr/>
        <p:txBody>
          <a:bodyPr/>
          <a:lstStyle/>
          <a:p>
            <a:r>
              <a:rPr lang="es-ES_tradnl" sz="2800" b="1" dirty="0" smtClean="0">
                <a:solidFill>
                  <a:schemeClr val="tx2">
                    <a:lumMod val="50000"/>
                  </a:schemeClr>
                </a:solidFill>
              </a:rPr>
              <a:t>Un Reuter es un enrutador, elemento que marca el camino mas adecuado para la transmisión de mensajes en una red completa toma  el mejor camino para enviar los datos dependiendo del tipo de protocolo que este cargado</a:t>
            </a:r>
          </a:p>
          <a:p>
            <a:endParaRPr lang="es-ES" b="1" dirty="0"/>
          </a:p>
        </p:txBody>
      </p:sp>
      <p:pic>
        <p:nvPicPr>
          <p:cNvPr id="2050" name="Picture 2" descr="http://t0.gstatic.com/images?q=tbn:THH8fpxKd81aiM:http://www.forat.info/wp-content/uploads/2008/02/router-linksys-wrt554gc-de.jpg">
            <a:hlinkClick r:id="rId2"/>
          </p:cNvPr>
          <p:cNvPicPr>
            <a:picLocks noChangeAspect="1" noChangeArrowheads="1"/>
          </p:cNvPicPr>
          <p:nvPr/>
        </p:nvPicPr>
        <p:blipFill>
          <a:blip r:embed="rId3"/>
          <a:srcRect/>
          <a:stretch>
            <a:fillRect/>
          </a:stretch>
        </p:blipFill>
        <p:spPr bwMode="auto">
          <a:xfrm>
            <a:off x="3071802" y="4572008"/>
            <a:ext cx="5286412" cy="228599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BLUETOOTH</a:t>
            </a:r>
            <a:endParaRPr lang="es-ES" dirty="0"/>
          </a:p>
        </p:txBody>
      </p:sp>
      <p:sp>
        <p:nvSpPr>
          <p:cNvPr id="3" name="2 Marcador de contenido"/>
          <p:cNvSpPr>
            <a:spLocks noGrp="1"/>
          </p:cNvSpPr>
          <p:nvPr>
            <p:ph idx="1"/>
          </p:nvPr>
        </p:nvSpPr>
        <p:spPr/>
        <p:txBody>
          <a:bodyPr/>
          <a:lstStyle/>
          <a:p>
            <a:r>
              <a:rPr lang="es-ES_tradnl" sz="2800" b="1" dirty="0" smtClean="0">
                <a:solidFill>
                  <a:schemeClr val="tx2">
                    <a:lumMod val="50000"/>
                  </a:schemeClr>
                </a:solidFill>
              </a:rPr>
              <a:t>Bluetooth,  es una especificación industrial para Redes Inalámbricas de Área Personal (WPANs) que posibilita la transmisión de voz y datos entre diferentes dispositivos mediante un enlace por radiofrecuencia en la banda ISM de los 2,4 GHz</a:t>
            </a:r>
          </a:p>
          <a:p>
            <a:endParaRPr lang="es-ES" b="1" dirty="0">
              <a:solidFill>
                <a:schemeClr val="tx2">
                  <a:lumMod val="50000"/>
                </a:schemeClr>
              </a:solidFill>
            </a:endParaRPr>
          </a:p>
        </p:txBody>
      </p:sp>
      <p:pic>
        <p:nvPicPr>
          <p:cNvPr id="1028" name="Picture 4" descr="http://t0.gstatic.com/images?q=tbn:Asq0luJ0a9c-_M:http://ipglobal.es/images/bluetooth.jpg">
            <a:hlinkClick r:id="rId2"/>
          </p:cNvPr>
          <p:cNvPicPr>
            <a:picLocks noChangeAspect="1" noChangeArrowheads="1"/>
          </p:cNvPicPr>
          <p:nvPr/>
        </p:nvPicPr>
        <p:blipFill>
          <a:blip r:embed="rId3"/>
          <a:srcRect/>
          <a:stretch>
            <a:fillRect/>
          </a:stretch>
        </p:blipFill>
        <p:spPr bwMode="auto">
          <a:xfrm>
            <a:off x="3500430" y="4572008"/>
            <a:ext cx="4143404" cy="178595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TotalTime>
  <Words>524</Words>
  <Application>Microsoft Office PowerPoint</Application>
  <PresentationFormat>Presentación en pantalla (4:3)</PresentationFormat>
  <Paragraphs>24</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     Dispositivos de comunicación          </vt:lpstr>
      <vt:lpstr>MODEM </vt:lpstr>
      <vt:lpstr>TARJETA DE RED </vt:lpstr>
      <vt:lpstr>HUB O CONCENTRADOR</vt:lpstr>
      <vt:lpstr>SWITCH</vt:lpstr>
      <vt:lpstr>ENRUTADOR</vt:lpstr>
      <vt:lpstr>REUTER</vt:lpstr>
      <vt:lpstr>BLUETOOTH</vt:lpstr>
    </vt:vector>
  </TitlesOfParts>
  <Company>_</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Dispositivos de comunicación </dc:title>
  <dc:creator>_</dc:creator>
  <cp:lastModifiedBy>ALEX</cp:lastModifiedBy>
  <cp:revision>24</cp:revision>
  <dcterms:created xsi:type="dcterms:W3CDTF">2009-09-30T21:37:13Z</dcterms:created>
  <dcterms:modified xsi:type="dcterms:W3CDTF">2007-11-19T21:22:38Z</dcterms:modified>
</cp:coreProperties>
</file>