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74" r:id="rId11"/>
    <p:sldId id="275" r:id="rId12"/>
    <p:sldId id="270" r:id="rId13"/>
    <p:sldId id="271" r:id="rId14"/>
    <p:sldId id="267" r:id="rId15"/>
    <p:sldId id="273" r:id="rId16"/>
    <p:sldId id="268" r:id="rId17"/>
    <p:sldId id="272" r:id="rId1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7367" autoAdjust="0"/>
    <p:restoredTop sz="94660"/>
  </p:normalViewPr>
  <p:slideViewPr>
    <p:cSldViewPr>
      <p:cViewPr>
        <p:scale>
          <a:sx n="70" d="100"/>
          <a:sy n="70" d="100"/>
        </p:scale>
        <p:origin x="-126" y="-6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D8B7BA47-ECE0-4382-AA2C-D42DD613F4F9}" type="datetimeFigureOut">
              <a:rPr lang="es-ES" smtClean="0"/>
              <a:pPr/>
              <a:t>16/07/2003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23C1B88-78BA-448A-B57D-44B960C464C1}"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8B7BA47-ECE0-4382-AA2C-D42DD613F4F9}" type="datetimeFigureOut">
              <a:rPr lang="es-ES" smtClean="0"/>
              <a:pPr/>
              <a:t>16/07/2003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23C1B88-78BA-448A-B57D-44B960C464C1}"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8B7BA47-ECE0-4382-AA2C-D42DD613F4F9}" type="datetimeFigureOut">
              <a:rPr lang="es-ES" smtClean="0"/>
              <a:pPr/>
              <a:t>16/07/2003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23C1B88-78BA-448A-B57D-44B960C464C1}"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8B7BA47-ECE0-4382-AA2C-D42DD613F4F9}" type="datetimeFigureOut">
              <a:rPr lang="es-ES" smtClean="0"/>
              <a:pPr/>
              <a:t>16/07/2003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23C1B88-78BA-448A-B57D-44B960C464C1}"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8B7BA47-ECE0-4382-AA2C-D42DD613F4F9}" type="datetimeFigureOut">
              <a:rPr lang="es-ES" smtClean="0"/>
              <a:pPr/>
              <a:t>16/07/2003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23C1B88-78BA-448A-B57D-44B960C464C1}"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D8B7BA47-ECE0-4382-AA2C-D42DD613F4F9}" type="datetimeFigureOut">
              <a:rPr lang="es-ES" smtClean="0"/>
              <a:pPr/>
              <a:t>16/07/2003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23C1B88-78BA-448A-B57D-44B960C464C1}"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D8B7BA47-ECE0-4382-AA2C-D42DD613F4F9}" type="datetimeFigureOut">
              <a:rPr lang="es-ES" smtClean="0"/>
              <a:pPr/>
              <a:t>16/07/2003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F23C1B88-78BA-448A-B57D-44B960C464C1}"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D8B7BA47-ECE0-4382-AA2C-D42DD613F4F9}" type="datetimeFigureOut">
              <a:rPr lang="es-ES" smtClean="0"/>
              <a:pPr/>
              <a:t>16/07/2003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F23C1B88-78BA-448A-B57D-44B960C464C1}"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8B7BA47-ECE0-4382-AA2C-D42DD613F4F9}" type="datetimeFigureOut">
              <a:rPr lang="es-ES" smtClean="0"/>
              <a:pPr/>
              <a:t>16/07/2003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F23C1B88-78BA-448A-B57D-44B960C464C1}"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8B7BA47-ECE0-4382-AA2C-D42DD613F4F9}" type="datetimeFigureOut">
              <a:rPr lang="es-ES" smtClean="0"/>
              <a:pPr/>
              <a:t>16/07/2003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23C1B88-78BA-448A-B57D-44B960C464C1}"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8B7BA47-ECE0-4382-AA2C-D42DD613F4F9}" type="datetimeFigureOut">
              <a:rPr lang="es-ES" smtClean="0"/>
              <a:pPr/>
              <a:t>16/07/2003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23C1B88-78BA-448A-B57D-44B960C464C1}"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B7BA47-ECE0-4382-AA2C-D42DD613F4F9}" type="datetimeFigureOut">
              <a:rPr lang="es-ES" smtClean="0"/>
              <a:pPr/>
              <a:t>16/07/2003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3C1B88-78BA-448A-B57D-44B960C464C1}"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2.gif"/><Relationship Id="rId4" Type="http://schemas.openxmlformats.org/officeDocument/2006/relationships/image" Target="../media/image11.gif"/></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2.gif"/><Relationship Id="rId4" Type="http://schemas.openxmlformats.org/officeDocument/2006/relationships/image" Target="../media/image11.gif"/></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4.gif"/></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6.gif"/><Relationship Id="rId4" Type="http://schemas.openxmlformats.org/officeDocument/2006/relationships/image" Target="../media/image15.gif"/></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7.gif"/></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8.gif"/></Relationships>
</file>

<file path=ppt/slides/_rels/slide1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2.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slide" Target="slide14.xml"/><Relationship Id="rId3" Type="http://schemas.openxmlformats.org/officeDocument/2006/relationships/slide" Target="slide3.xml"/><Relationship Id="rId7" Type="http://schemas.openxmlformats.org/officeDocument/2006/relationships/slide" Target="slide7.xml"/><Relationship Id="rId12" Type="http://schemas.openxmlformats.org/officeDocument/2006/relationships/slide" Target="slide12.xml"/><Relationship Id="rId17" Type="http://schemas.openxmlformats.org/officeDocument/2006/relationships/slide" Target="slide17.xml"/><Relationship Id="rId2" Type="http://schemas.openxmlformats.org/officeDocument/2006/relationships/image" Target="../media/image1.jpeg"/><Relationship Id="rId16" Type="http://schemas.openxmlformats.org/officeDocument/2006/relationships/slide" Target="slide16.xml"/><Relationship Id="rId1" Type="http://schemas.openxmlformats.org/officeDocument/2006/relationships/slideLayout" Target="../slideLayouts/slideLayout2.xml"/><Relationship Id="rId6" Type="http://schemas.openxmlformats.org/officeDocument/2006/relationships/slide" Target="slide6.xml"/><Relationship Id="rId11" Type="http://schemas.openxmlformats.org/officeDocument/2006/relationships/slide" Target="slide11.xml"/><Relationship Id="rId5" Type="http://schemas.openxmlformats.org/officeDocument/2006/relationships/slide" Target="slide5.xml"/><Relationship Id="rId15" Type="http://schemas.openxmlformats.org/officeDocument/2006/relationships/slide" Target="slide15.xml"/><Relationship Id="rId10" Type="http://schemas.openxmlformats.org/officeDocument/2006/relationships/slide" Target="slide10.xml"/><Relationship Id="rId4" Type="http://schemas.openxmlformats.org/officeDocument/2006/relationships/slide" Target="slide4.xml"/><Relationship Id="rId9" Type="http://schemas.openxmlformats.org/officeDocument/2006/relationships/slide" Target="slide9.xml"/><Relationship Id="rId14" Type="http://schemas.openxmlformats.org/officeDocument/2006/relationships/slide" Target="slide13.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gif"/><Relationship Id="rId4" Type="http://schemas.openxmlformats.org/officeDocument/2006/relationships/image" Target="../media/image2.gif"/></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gif"/></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6.gif"/></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8.gif"/><Relationship Id="rId4" Type="http://schemas.openxmlformats.org/officeDocument/2006/relationships/image" Target="../media/image7.gif"/></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0.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juegosdb.com/wp-content/2009/10/sistema-operativo-windows.jpg"/>
          <p:cNvPicPr>
            <a:picLocks noChangeAspect="1" noChangeArrowheads="1"/>
          </p:cNvPicPr>
          <p:nvPr/>
        </p:nvPicPr>
        <p:blipFill>
          <a:blip r:embed="rId2"/>
          <a:srcRect/>
          <a:stretch>
            <a:fillRect/>
          </a:stretch>
        </p:blipFill>
        <p:spPr bwMode="auto">
          <a:xfrm>
            <a:off x="0" y="0"/>
            <a:ext cx="9144000" cy="6858016"/>
          </a:xfrm>
          <a:prstGeom prst="rect">
            <a:avLst/>
          </a:prstGeom>
          <a:noFill/>
        </p:spPr>
      </p:pic>
      <p:sp>
        <p:nvSpPr>
          <p:cNvPr id="3" name="2 Subtítulo"/>
          <p:cNvSpPr>
            <a:spLocks noGrp="1"/>
          </p:cNvSpPr>
          <p:nvPr>
            <p:ph type="subTitle" idx="1"/>
          </p:nvPr>
        </p:nvSpPr>
        <p:spPr>
          <a:xfrm>
            <a:off x="642910" y="142852"/>
            <a:ext cx="7929618" cy="6500834"/>
          </a:xfrm>
        </p:spPr>
        <p:txBody>
          <a:bodyPr>
            <a:noAutofit/>
          </a:bodyPr>
          <a:lstStyle/>
          <a:p>
            <a:r>
              <a:rPr lang="es-MX" sz="3400" b="1" i="1" u="sng" dirty="0" err="1" smtClean="0">
                <a:solidFill>
                  <a:schemeClr val="bg1"/>
                </a:solidFill>
              </a:rPr>
              <a:t>CEB</a:t>
            </a:r>
            <a:r>
              <a:rPr lang="es-MX" sz="3400" b="1" i="1" u="sng" dirty="0" smtClean="0">
                <a:solidFill>
                  <a:schemeClr val="bg1"/>
                </a:solidFill>
              </a:rPr>
              <a:t> 6/13.</a:t>
            </a:r>
          </a:p>
          <a:p>
            <a:r>
              <a:rPr lang="es-MX" sz="3400" b="1" i="1" u="sng" dirty="0" smtClean="0">
                <a:solidFill>
                  <a:schemeClr val="bg1"/>
                </a:solidFill>
              </a:rPr>
              <a:t>“LIC. JESÚS REYES </a:t>
            </a:r>
            <a:r>
              <a:rPr lang="es-MX" sz="3400" b="1" i="1" u="sng" dirty="0" err="1" smtClean="0">
                <a:solidFill>
                  <a:schemeClr val="bg1"/>
                </a:solidFill>
              </a:rPr>
              <a:t>HEROLES</a:t>
            </a:r>
            <a:r>
              <a:rPr lang="es-MX" sz="3400" b="1" i="1" u="sng" dirty="0" smtClean="0">
                <a:solidFill>
                  <a:schemeClr val="bg1"/>
                </a:solidFill>
              </a:rPr>
              <a:t>”</a:t>
            </a:r>
          </a:p>
          <a:p>
            <a:r>
              <a:rPr lang="es-MX" sz="3400" b="1" i="1" u="sng" dirty="0" smtClean="0">
                <a:solidFill>
                  <a:schemeClr val="bg1"/>
                </a:solidFill>
              </a:rPr>
              <a:t>ASIGNATURA: CAPACITACIÓN DE INFORMÁTICA I.</a:t>
            </a:r>
          </a:p>
          <a:p>
            <a:r>
              <a:rPr lang="es-MX" sz="3400" b="1" i="1" u="sng" dirty="0" smtClean="0">
                <a:solidFill>
                  <a:schemeClr val="bg1"/>
                </a:solidFill>
              </a:rPr>
              <a:t>MAESTRO: JOSÉ JUAN ALEJANDRO LÓPEZ REYES.</a:t>
            </a:r>
          </a:p>
          <a:p>
            <a:r>
              <a:rPr lang="es-MX" sz="3400" b="1" i="1" u="sng" dirty="0" smtClean="0">
                <a:solidFill>
                  <a:schemeClr val="bg1"/>
                </a:solidFill>
              </a:rPr>
              <a:t>TEMA: PASOS PARA USAR POR PRIMERA VEZ UNA COMPUTADORA.</a:t>
            </a:r>
          </a:p>
          <a:p>
            <a:r>
              <a:rPr lang="es-MX" sz="3400" b="1" i="1" u="sng" dirty="0" smtClean="0">
                <a:solidFill>
                  <a:schemeClr val="bg1"/>
                </a:solidFill>
              </a:rPr>
              <a:t>ALUMNO: RUBÉN RUIZ HERNÁNDEZ.</a:t>
            </a:r>
          </a:p>
          <a:p>
            <a:r>
              <a:rPr lang="es-MX" sz="3400" b="1" i="1" u="sng" dirty="0" smtClean="0">
                <a:solidFill>
                  <a:schemeClr val="bg1"/>
                </a:solidFill>
              </a:rPr>
              <a:t>GRU</a:t>
            </a:r>
            <a:r>
              <a:rPr lang="es-MX" sz="3400" b="1" i="1" u="sng" dirty="0" smtClean="0">
                <a:solidFill>
                  <a:schemeClr val="bg1"/>
                </a:solidFill>
              </a:rPr>
              <a:t>PO: 302.</a:t>
            </a:r>
          </a:p>
          <a:p>
            <a:r>
              <a:rPr lang="es-MX" sz="3400" b="1" i="1" u="sng" dirty="0" smtClean="0">
                <a:solidFill>
                  <a:schemeClr val="bg1"/>
                </a:solidFill>
              </a:rPr>
              <a:t>SEMESTRE: 3°.</a:t>
            </a:r>
            <a:endParaRPr lang="es-ES" sz="3400" b="1" i="1" u="sng" dirty="0">
              <a:solidFill>
                <a:schemeClr val="bg1"/>
              </a:solidFill>
            </a:endParaRPr>
          </a:p>
        </p:txBody>
      </p:sp>
      <p:sp>
        <p:nvSpPr>
          <p:cNvPr id="6" name="1 Título">
            <a:hlinkClick r:id="rId3" action="ppaction://hlinksldjump"/>
          </p:cNvPr>
          <p:cNvSpPr txBox="1">
            <a:spLocks/>
          </p:cNvSpPr>
          <p:nvPr/>
        </p:nvSpPr>
        <p:spPr>
          <a:xfrm>
            <a:off x="8286776" y="6500834"/>
            <a:ext cx="857224" cy="357166"/>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4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4400" b="0" i="0" u="none" strike="noStrike" kern="1200" cap="none" spc="0" normalizeH="0" baseline="0" noProof="0" dirty="0" smtClean="0">
                <a:ln>
                  <a:noFill/>
                </a:ln>
                <a:solidFill>
                  <a:schemeClr val="tx1"/>
                </a:solidFill>
                <a:effectLst/>
                <a:uLnTx/>
                <a:uFillTx/>
                <a:latin typeface="+mj-lt"/>
                <a:ea typeface="+mj-ea"/>
                <a:cs typeface="+mj-cs"/>
              </a:rPr>
              <a:t>MENÚ.</a:t>
            </a:r>
            <a:endParaRPr kumimoji="0" lang="es-ES" sz="44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http://www.juegosdb.com/wp-content/2009/10/sistema-operativo-windows.jpg"/>
          <p:cNvPicPr>
            <a:picLocks noChangeAspect="1" noChangeArrowheads="1"/>
          </p:cNvPicPr>
          <p:nvPr/>
        </p:nvPicPr>
        <p:blipFill>
          <a:blip r:embed="rId2"/>
          <a:srcRect/>
          <a:stretch>
            <a:fillRect/>
          </a:stretch>
        </p:blipFill>
        <p:spPr bwMode="auto">
          <a:xfrm>
            <a:off x="0" y="0"/>
            <a:ext cx="9144000" cy="6858016"/>
          </a:xfrm>
          <a:prstGeom prst="rect">
            <a:avLst/>
          </a:prstGeom>
          <a:noFill/>
        </p:spPr>
      </p:pic>
      <p:sp>
        <p:nvSpPr>
          <p:cNvPr id="2" name="1 Título"/>
          <p:cNvSpPr>
            <a:spLocks noGrp="1"/>
          </p:cNvSpPr>
          <p:nvPr>
            <p:ph type="title"/>
          </p:nvPr>
        </p:nvSpPr>
        <p:spPr>
          <a:xfrm>
            <a:off x="428596" y="0"/>
            <a:ext cx="8229600" cy="1143000"/>
          </a:xfrm>
        </p:spPr>
        <p:txBody>
          <a:bodyPr>
            <a:normAutofit/>
          </a:bodyPr>
          <a:lstStyle/>
          <a:p>
            <a:r>
              <a:rPr lang="es-MX" sz="4800" b="1" i="1" u="sng" dirty="0" smtClean="0">
                <a:solidFill>
                  <a:schemeClr val="bg1"/>
                </a:solidFill>
              </a:rPr>
              <a:t>SELECCIÓN.</a:t>
            </a:r>
            <a:endParaRPr lang="es-ES" sz="4800" b="1" i="1" u="sng" dirty="0">
              <a:solidFill>
                <a:schemeClr val="bg1"/>
              </a:solidFill>
            </a:endParaRPr>
          </a:p>
        </p:txBody>
      </p:sp>
      <p:sp>
        <p:nvSpPr>
          <p:cNvPr id="3" name="2 Marcador de contenido"/>
          <p:cNvSpPr>
            <a:spLocks noGrp="1"/>
          </p:cNvSpPr>
          <p:nvPr>
            <p:ph idx="1"/>
          </p:nvPr>
        </p:nvSpPr>
        <p:spPr>
          <a:xfrm>
            <a:off x="428596" y="1000108"/>
            <a:ext cx="8229600" cy="2614618"/>
          </a:xfrm>
        </p:spPr>
        <p:txBody>
          <a:bodyPr/>
          <a:lstStyle/>
          <a:p>
            <a:pPr algn="just">
              <a:buNone/>
            </a:pPr>
            <a:r>
              <a:rPr lang="es-MX" dirty="0" smtClean="0">
                <a:solidFill>
                  <a:schemeClr val="bg1"/>
                </a:solidFill>
              </a:rPr>
              <a:t>Es colocar el puntero encima de algún texto o icono y apretar una sola vez el botón izquierdo, a esto se le llama dar clic. En el caso de seleccionar textos, se debe dar clic desde el principio hasta donde queremos seleccionar.</a:t>
            </a:r>
            <a:endParaRPr lang="es-ES" dirty="0">
              <a:solidFill>
                <a:schemeClr val="bg1"/>
              </a:solidFill>
            </a:endParaRPr>
          </a:p>
        </p:txBody>
      </p:sp>
      <p:sp>
        <p:nvSpPr>
          <p:cNvPr id="5" name="1 Título">
            <a:hlinkClick r:id="rId3" action="ppaction://hlinksldjump"/>
          </p:cNvPr>
          <p:cNvSpPr txBox="1">
            <a:spLocks/>
          </p:cNvSpPr>
          <p:nvPr/>
        </p:nvSpPr>
        <p:spPr>
          <a:xfrm>
            <a:off x="8286776" y="6500834"/>
            <a:ext cx="857224" cy="357166"/>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4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4400" b="0" i="0" u="none" strike="noStrike" kern="1200" cap="none" spc="0" normalizeH="0" baseline="0" noProof="0" dirty="0" smtClean="0">
                <a:ln>
                  <a:noFill/>
                </a:ln>
                <a:solidFill>
                  <a:schemeClr val="tx1"/>
                </a:solidFill>
                <a:effectLst/>
                <a:uLnTx/>
                <a:uFillTx/>
                <a:latin typeface="+mj-lt"/>
                <a:ea typeface="+mj-ea"/>
                <a:cs typeface="+mj-cs"/>
              </a:rPr>
              <a:t>MENÚ.</a:t>
            </a:r>
            <a:endParaRPr kumimoji="0" lang="es-ES" sz="44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5122" name="Picture 2" descr="http://inepja.inea.gob.mx/cursos/computacion/CursoComputo/Computadoras/images/SelecIcono.gif"/>
          <p:cNvPicPr>
            <a:picLocks noChangeAspect="1" noChangeArrowheads="1"/>
          </p:cNvPicPr>
          <p:nvPr/>
        </p:nvPicPr>
        <p:blipFill>
          <a:blip r:embed="rId4"/>
          <a:srcRect/>
          <a:stretch>
            <a:fillRect/>
          </a:stretch>
        </p:blipFill>
        <p:spPr bwMode="auto">
          <a:xfrm>
            <a:off x="1643042" y="3714752"/>
            <a:ext cx="4045778" cy="2628903"/>
          </a:xfrm>
          <a:prstGeom prst="rect">
            <a:avLst/>
          </a:prstGeom>
          <a:noFill/>
        </p:spPr>
      </p:pic>
      <p:pic>
        <p:nvPicPr>
          <p:cNvPr id="5124" name="Picture 4" descr="http://inepja.inea.gob.mx/cursos/computacion/CursoComputo/Computadoras/images/MouseMano.gif"/>
          <p:cNvPicPr>
            <a:picLocks noChangeAspect="1" noChangeArrowheads="1"/>
          </p:cNvPicPr>
          <p:nvPr/>
        </p:nvPicPr>
        <p:blipFill>
          <a:blip r:embed="rId5"/>
          <a:srcRect/>
          <a:stretch>
            <a:fillRect/>
          </a:stretch>
        </p:blipFill>
        <p:spPr bwMode="auto">
          <a:xfrm>
            <a:off x="6215074" y="3929066"/>
            <a:ext cx="1500199" cy="2232579"/>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http://www.juegosdb.com/wp-content/2009/10/sistema-operativo-windows.jpg"/>
          <p:cNvPicPr>
            <a:picLocks noChangeAspect="1" noChangeArrowheads="1"/>
          </p:cNvPicPr>
          <p:nvPr/>
        </p:nvPicPr>
        <p:blipFill>
          <a:blip r:embed="rId2"/>
          <a:srcRect/>
          <a:stretch>
            <a:fillRect/>
          </a:stretch>
        </p:blipFill>
        <p:spPr bwMode="auto">
          <a:xfrm>
            <a:off x="0" y="0"/>
            <a:ext cx="9144000" cy="6858016"/>
          </a:xfrm>
          <a:prstGeom prst="rect">
            <a:avLst/>
          </a:prstGeom>
          <a:noFill/>
        </p:spPr>
      </p:pic>
      <p:sp>
        <p:nvSpPr>
          <p:cNvPr id="2" name="1 Título"/>
          <p:cNvSpPr>
            <a:spLocks noGrp="1"/>
          </p:cNvSpPr>
          <p:nvPr>
            <p:ph type="title"/>
          </p:nvPr>
        </p:nvSpPr>
        <p:spPr>
          <a:xfrm>
            <a:off x="428596" y="0"/>
            <a:ext cx="8229600" cy="1143000"/>
          </a:xfrm>
        </p:spPr>
        <p:txBody>
          <a:bodyPr>
            <a:normAutofit/>
          </a:bodyPr>
          <a:lstStyle/>
          <a:p>
            <a:r>
              <a:rPr lang="es-MX" sz="4800" b="1" i="1" u="sng" dirty="0" smtClean="0">
                <a:solidFill>
                  <a:schemeClr val="bg1"/>
                </a:solidFill>
              </a:rPr>
              <a:t>ACTIVACIÓN.</a:t>
            </a:r>
            <a:endParaRPr lang="es-ES" sz="4800" b="1" i="1" u="sng" dirty="0">
              <a:solidFill>
                <a:schemeClr val="bg1"/>
              </a:solidFill>
            </a:endParaRPr>
          </a:p>
        </p:txBody>
      </p:sp>
      <p:sp>
        <p:nvSpPr>
          <p:cNvPr id="3" name="2 Marcador de contenido"/>
          <p:cNvSpPr>
            <a:spLocks noGrp="1"/>
          </p:cNvSpPr>
          <p:nvPr>
            <p:ph idx="1"/>
          </p:nvPr>
        </p:nvSpPr>
        <p:spPr>
          <a:xfrm>
            <a:off x="428596" y="1000108"/>
            <a:ext cx="8229600" cy="2686056"/>
          </a:xfrm>
        </p:spPr>
        <p:txBody>
          <a:bodyPr/>
          <a:lstStyle/>
          <a:p>
            <a:pPr algn="just">
              <a:buNone/>
            </a:pPr>
            <a:r>
              <a:rPr lang="es-MX" dirty="0" smtClean="0">
                <a:solidFill>
                  <a:schemeClr val="bg1"/>
                </a:solidFill>
              </a:rPr>
              <a:t>Primero se debe de colocar el puntero encima de un icono, posteriormente se debe de presionar dos veces seguidas el botón (Esto se le denomina dar doble clic) y esperar a que comience el programa que deseamos abrir.</a:t>
            </a:r>
            <a:endParaRPr lang="es-ES" dirty="0">
              <a:solidFill>
                <a:schemeClr val="bg1"/>
              </a:solidFill>
            </a:endParaRPr>
          </a:p>
        </p:txBody>
      </p:sp>
      <p:sp>
        <p:nvSpPr>
          <p:cNvPr id="5" name="1 Título">
            <a:hlinkClick r:id="rId3" action="ppaction://hlinksldjump"/>
          </p:cNvPr>
          <p:cNvSpPr txBox="1">
            <a:spLocks/>
          </p:cNvSpPr>
          <p:nvPr/>
        </p:nvSpPr>
        <p:spPr>
          <a:xfrm>
            <a:off x="8286776" y="6500834"/>
            <a:ext cx="857224" cy="357166"/>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4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4400" b="0" i="0" u="none" strike="noStrike" kern="1200" cap="none" spc="0" normalizeH="0" baseline="0" noProof="0" dirty="0" smtClean="0">
                <a:ln>
                  <a:noFill/>
                </a:ln>
                <a:solidFill>
                  <a:schemeClr val="tx1"/>
                </a:solidFill>
                <a:effectLst/>
                <a:uLnTx/>
                <a:uFillTx/>
                <a:latin typeface="+mj-lt"/>
                <a:ea typeface="+mj-ea"/>
                <a:cs typeface="+mj-cs"/>
              </a:rPr>
              <a:t>MENÚ.</a:t>
            </a:r>
            <a:endParaRPr kumimoji="0" lang="es-ES" sz="44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8" name="Picture 2" descr="http://inepja.inea.gob.mx/cursos/computacion/CursoComputo/Computadoras/images/SelecIcono.gif"/>
          <p:cNvPicPr>
            <a:picLocks noChangeAspect="1" noChangeArrowheads="1"/>
          </p:cNvPicPr>
          <p:nvPr/>
        </p:nvPicPr>
        <p:blipFill>
          <a:blip r:embed="rId4"/>
          <a:srcRect/>
          <a:stretch>
            <a:fillRect/>
          </a:stretch>
        </p:blipFill>
        <p:spPr bwMode="auto">
          <a:xfrm>
            <a:off x="1697781" y="3714752"/>
            <a:ext cx="4045777" cy="2628903"/>
          </a:xfrm>
          <a:prstGeom prst="rect">
            <a:avLst/>
          </a:prstGeom>
          <a:noFill/>
        </p:spPr>
      </p:pic>
      <p:pic>
        <p:nvPicPr>
          <p:cNvPr id="9" name="Picture 4" descr="http://inepja.inea.gob.mx/cursos/computacion/CursoComputo/Computadoras/images/MouseMano.gif"/>
          <p:cNvPicPr>
            <a:picLocks noChangeAspect="1" noChangeArrowheads="1"/>
          </p:cNvPicPr>
          <p:nvPr/>
        </p:nvPicPr>
        <p:blipFill>
          <a:blip r:embed="rId5"/>
          <a:srcRect/>
          <a:stretch>
            <a:fillRect/>
          </a:stretch>
        </p:blipFill>
        <p:spPr bwMode="auto">
          <a:xfrm>
            <a:off x="6286512" y="3857628"/>
            <a:ext cx="1545698" cy="2300291"/>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www.juegosdb.com/wp-content/2009/10/sistema-operativo-windows.jpg"/>
          <p:cNvPicPr>
            <a:picLocks noChangeAspect="1" noChangeArrowheads="1"/>
          </p:cNvPicPr>
          <p:nvPr/>
        </p:nvPicPr>
        <p:blipFill>
          <a:blip r:embed="rId2"/>
          <a:srcRect/>
          <a:stretch>
            <a:fillRect/>
          </a:stretch>
        </p:blipFill>
        <p:spPr bwMode="auto">
          <a:xfrm>
            <a:off x="0" y="0"/>
            <a:ext cx="9144000" cy="6858016"/>
          </a:xfrm>
          <a:prstGeom prst="rect">
            <a:avLst/>
          </a:prstGeom>
          <a:noFill/>
        </p:spPr>
      </p:pic>
      <p:sp>
        <p:nvSpPr>
          <p:cNvPr id="2" name="1 Título"/>
          <p:cNvSpPr>
            <a:spLocks noGrp="1"/>
          </p:cNvSpPr>
          <p:nvPr>
            <p:ph type="title"/>
          </p:nvPr>
        </p:nvSpPr>
        <p:spPr>
          <a:xfrm>
            <a:off x="428596" y="0"/>
            <a:ext cx="8229600" cy="1143000"/>
          </a:xfrm>
        </p:spPr>
        <p:txBody>
          <a:bodyPr>
            <a:normAutofit/>
          </a:bodyPr>
          <a:lstStyle/>
          <a:p>
            <a:r>
              <a:rPr lang="es-MX" sz="4800" b="1" i="1" u="sng" dirty="0" smtClean="0">
                <a:solidFill>
                  <a:schemeClr val="bg1"/>
                </a:solidFill>
              </a:rPr>
              <a:t>PUERTO USB.</a:t>
            </a:r>
            <a:endParaRPr lang="es-ES" sz="4800" b="1" i="1" u="sng" dirty="0">
              <a:solidFill>
                <a:schemeClr val="bg1"/>
              </a:solidFill>
            </a:endParaRPr>
          </a:p>
        </p:txBody>
      </p:sp>
      <p:sp>
        <p:nvSpPr>
          <p:cNvPr id="3" name="2 Marcador de contenido"/>
          <p:cNvSpPr>
            <a:spLocks noGrp="1"/>
          </p:cNvSpPr>
          <p:nvPr>
            <p:ph idx="1"/>
          </p:nvPr>
        </p:nvSpPr>
        <p:spPr>
          <a:xfrm>
            <a:off x="428596" y="1000108"/>
            <a:ext cx="8229600" cy="4214842"/>
          </a:xfrm>
        </p:spPr>
        <p:txBody>
          <a:bodyPr>
            <a:normAutofit lnSpcReduction="10000"/>
          </a:bodyPr>
          <a:lstStyle/>
          <a:p>
            <a:pPr algn="just">
              <a:buNone/>
            </a:pPr>
            <a:r>
              <a:rPr lang="es-MX" dirty="0" smtClean="0">
                <a:solidFill>
                  <a:schemeClr val="bg1"/>
                </a:solidFill>
              </a:rPr>
              <a:t>Este es un puerto usado en la actualidad para conectar memorias de almacenamiento masivo o USB ´s, para guardar información en esta memoria se debe de seleccionar el nombre de la memoria USB a la que se quiera guardaren la ventana guardar como.</a:t>
            </a:r>
          </a:p>
          <a:p>
            <a:pPr algn="just">
              <a:buNone/>
            </a:pPr>
            <a:r>
              <a:rPr lang="es-MX" dirty="0" smtClean="0">
                <a:solidFill>
                  <a:schemeClr val="bg1"/>
                </a:solidFill>
              </a:rPr>
              <a:t>O bien, dar clic derecho en el nombre del documento, opción enviar, clic en la memoria que se quiera enviar.</a:t>
            </a:r>
            <a:endParaRPr lang="es-ES" dirty="0">
              <a:solidFill>
                <a:schemeClr val="bg1"/>
              </a:solidFill>
            </a:endParaRPr>
          </a:p>
        </p:txBody>
      </p:sp>
      <p:sp>
        <p:nvSpPr>
          <p:cNvPr id="5" name="1 Título">
            <a:hlinkClick r:id="rId3" action="ppaction://hlinksldjump"/>
          </p:cNvPr>
          <p:cNvSpPr txBox="1">
            <a:spLocks/>
          </p:cNvSpPr>
          <p:nvPr/>
        </p:nvSpPr>
        <p:spPr>
          <a:xfrm>
            <a:off x="8286776" y="6500834"/>
            <a:ext cx="857224" cy="357166"/>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4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4400" b="0" i="0" u="none" strike="noStrike" kern="1200" cap="none" spc="0" normalizeH="0" baseline="0" noProof="0" dirty="0" smtClean="0">
                <a:ln>
                  <a:noFill/>
                </a:ln>
                <a:solidFill>
                  <a:schemeClr val="tx1"/>
                </a:solidFill>
                <a:effectLst/>
                <a:uLnTx/>
                <a:uFillTx/>
                <a:latin typeface="+mj-lt"/>
                <a:ea typeface="+mj-ea"/>
                <a:cs typeface="+mj-cs"/>
              </a:rPr>
              <a:t>MENÚ.</a:t>
            </a:r>
            <a:endParaRPr kumimoji="0" lang="es-ES" sz="44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7170" name="Picture 2" descr="http://www.getusb.info/wp-content/uploads/2008/02/021108a.jpg"/>
          <p:cNvPicPr>
            <a:picLocks noChangeAspect="1" noChangeArrowheads="1"/>
          </p:cNvPicPr>
          <p:nvPr/>
        </p:nvPicPr>
        <p:blipFill>
          <a:blip r:embed="rId4"/>
          <a:srcRect/>
          <a:stretch>
            <a:fillRect/>
          </a:stretch>
        </p:blipFill>
        <p:spPr bwMode="auto">
          <a:xfrm>
            <a:off x="3500430" y="5143512"/>
            <a:ext cx="2857500" cy="1457342"/>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www.juegosdb.com/wp-content/2009/10/sistema-operativo-windows.jpg"/>
          <p:cNvPicPr>
            <a:picLocks noChangeAspect="1" noChangeArrowheads="1"/>
          </p:cNvPicPr>
          <p:nvPr/>
        </p:nvPicPr>
        <p:blipFill>
          <a:blip r:embed="rId2"/>
          <a:srcRect/>
          <a:stretch>
            <a:fillRect/>
          </a:stretch>
        </p:blipFill>
        <p:spPr bwMode="auto">
          <a:xfrm>
            <a:off x="0" y="0"/>
            <a:ext cx="9144000" cy="6858016"/>
          </a:xfrm>
          <a:prstGeom prst="rect">
            <a:avLst/>
          </a:prstGeom>
          <a:noFill/>
        </p:spPr>
      </p:pic>
      <p:sp>
        <p:nvSpPr>
          <p:cNvPr id="2" name="1 Título"/>
          <p:cNvSpPr>
            <a:spLocks noGrp="1"/>
          </p:cNvSpPr>
          <p:nvPr>
            <p:ph type="title"/>
          </p:nvPr>
        </p:nvSpPr>
        <p:spPr>
          <a:xfrm>
            <a:off x="428596" y="0"/>
            <a:ext cx="8229600" cy="1143000"/>
          </a:xfrm>
        </p:spPr>
        <p:txBody>
          <a:bodyPr>
            <a:normAutofit/>
          </a:bodyPr>
          <a:lstStyle/>
          <a:p>
            <a:r>
              <a:rPr lang="es-MX" sz="4800" b="1" i="1" u="sng" dirty="0" smtClean="0">
                <a:solidFill>
                  <a:schemeClr val="bg1"/>
                </a:solidFill>
              </a:rPr>
              <a:t>IMPRESORA.</a:t>
            </a:r>
            <a:endParaRPr lang="es-ES" sz="4800" b="1" i="1" u="sng" dirty="0">
              <a:solidFill>
                <a:schemeClr val="bg1"/>
              </a:solidFill>
            </a:endParaRPr>
          </a:p>
        </p:txBody>
      </p:sp>
      <p:sp>
        <p:nvSpPr>
          <p:cNvPr id="3" name="2 Marcador de contenido"/>
          <p:cNvSpPr>
            <a:spLocks noGrp="1"/>
          </p:cNvSpPr>
          <p:nvPr>
            <p:ph idx="1"/>
          </p:nvPr>
        </p:nvSpPr>
        <p:spPr>
          <a:xfrm>
            <a:off x="500034" y="1071546"/>
            <a:ext cx="8229600" cy="3614750"/>
          </a:xfrm>
        </p:spPr>
        <p:txBody>
          <a:bodyPr/>
          <a:lstStyle/>
          <a:p>
            <a:pPr algn="just">
              <a:buNone/>
            </a:pPr>
            <a:r>
              <a:rPr lang="es-MX" dirty="0" smtClean="0">
                <a:solidFill>
                  <a:schemeClr val="bg1"/>
                </a:solidFill>
              </a:rPr>
              <a:t>Ayuda a la computadora a transmitir información en papel y tener copias del documento.</a:t>
            </a:r>
          </a:p>
          <a:p>
            <a:pPr algn="just">
              <a:buNone/>
            </a:pPr>
            <a:r>
              <a:rPr lang="es-MX" dirty="0" smtClean="0">
                <a:solidFill>
                  <a:schemeClr val="bg1"/>
                </a:solidFill>
              </a:rPr>
              <a:t>Los pasos para imprimir es dar clic a Archivo, después seleccionar Imprimir y finalmente seleccionar Aceptar en la ventana de impresión. </a:t>
            </a:r>
            <a:endParaRPr lang="es-ES" dirty="0">
              <a:solidFill>
                <a:schemeClr val="bg1"/>
              </a:solidFill>
            </a:endParaRPr>
          </a:p>
        </p:txBody>
      </p:sp>
      <p:sp>
        <p:nvSpPr>
          <p:cNvPr id="5" name="1 Título">
            <a:hlinkClick r:id="rId3" action="ppaction://hlinksldjump"/>
          </p:cNvPr>
          <p:cNvSpPr txBox="1">
            <a:spLocks/>
          </p:cNvSpPr>
          <p:nvPr/>
        </p:nvSpPr>
        <p:spPr>
          <a:xfrm>
            <a:off x="8286776" y="6500834"/>
            <a:ext cx="857224" cy="357166"/>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4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4400" b="0" i="0" u="none" strike="noStrike" kern="1200" cap="none" spc="0" normalizeH="0" baseline="0" noProof="0" dirty="0" smtClean="0">
                <a:ln>
                  <a:noFill/>
                </a:ln>
                <a:solidFill>
                  <a:schemeClr val="tx1"/>
                </a:solidFill>
                <a:effectLst/>
                <a:uLnTx/>
                <a:uFillTx/>
                <a:latin typeface="+mj-lt"/>
                <a:ea typeface="+mj-ea"/>
                <a:cs typeface="+mj-cs"/>
              </a:rPr>
              <a:t>MENÚ.</a:t>
            </a:r>
            <a:endParaRPr kumimoji="0" lang="es-ES" sz="44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8194" name="Picture 2" descr="http://inepja.inea.gob.mx/cursos/computacion/CursoComputo/Computadoras/images/Impresora.gif"/>
          <p:cNvPicPr>
            <a:picLocks noChangeAspect="1" noChangeArrowheads="1"/>
          </p:cNvPicPr>
          <p:nvPr/>
        </p:nvPicPr>
        <p:blipFill>
          <a:blip r:embed="rId4"/>
          <a:srcRect/>
          <a:stretch>
            <a:fillRect/>
          </a:stretch>
        </p:blipFill>
        <p:spPr bwMode="auto">
          <a:xfrm>
            <a:off x="3071802" y="4429132"/>
            <a:ext cx="3517822" cy="2133822"/>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http://www.juegosdb.com/wp-content/2009/10/sistema-operativo-windows.jpg"/>
          <p:cNvPicPr>
            <a:picLocks noChangeAspect="1" noChangeArrowheads="1"/>
          </p:cNvPicPr>
          <p:nvPr/>
        </p:nvPicPr>
        <p:blipFill>
          <a:blip r:embed="rId2"/>
          <a:srcRect/>
          <a:stretch>
            <a:fillRect/>
          </a:stretch>
        </p:blipFill>
        <p:spPr bwMode="auto">
          <a:xfrm>
            <a:off x="0" y="0"/>
            <a:ext cx="9144000" cy="6858016"/>
          </a:xfrm>
          <a:prstGeom prst="rect">
            <a:avLst/>
          </a:prstGeom>
          <a:noFill/>
        </p:spPr>
      </p:pic>
      <p:sp>
        <p:nvSpPr>
          <p:cNvPr id="2" name="1 Título"/>
          <p:cNvSpPr>
            <a:spLocks noGrp="1"/>
          </p:cNvSpPr>
          <p:nvPr>
            <p:ph type="title"/>
          </p:nvPr>
        </p:nvSpPr>
        <p:spPr>
          <a:xfrm>
            <a:off x="428596" y="0"/>
            <a:ext cx="8229600" cy="1143000"/>
          </a:xfrm>
        </p:spPr>
        <p:txBody>
          <a:bodyPr>
            <a:normAutofit/>
          </a:bodyPr>
          <a:lstStyle/>
          <a:p>
            <a:r>
              <a:rPr lang="es-MX" sz="4800" b="1" i="1" u="sng" dirty="0" smtClean="0">
                <a:solidFill>
                  <a:schemeClr val="bg1"/>
                </a:solidFill>
              </a:rPr>
              <a:t>GUARDAR ARCHIVOS.</a:t>
            </a:r>
            <a:endParaRPr lang="es-ES" sz="4800" b="1" i="1" u="sng" dirty="0">
              <a:solidFill>
                <a:schemeClr val="bg1"/>
              </a:solidFill>
            </a:endParaRPr>
          </a:p>
        </p:txBody>
      </p:sp>
      <p:sp>
        <p:nvSpPr>
          <p:cNvPr id="3" name="2 Marcador de contenido"/>
          <p:cNvSpPr>
            <a:spLocks noGrp="1"/>
          </p:cNvSpPr>
          <p:nvPr>
            <p:ph idx="1"/>
          </p:nvPr>
        </p:nvSpPr>
        <p:spPr>
          <a:xfrm>
            <a:off x="428596" y="1000108"/>
            <a:ext cx="8229600" cy="1614485"/>
          </a:xfrm>
        </p:spPr>
        <p:txBody>
          <a:bodyPr/>
          <a:lstStyle/>
          <a:p>
            <a:pPr algn="just">
              <a:buNone/>
            </a:pPr>
            <a:r>
              <a:rPr lang="es-MX" dirty="0" smtClean="0">
                <a:solidFill>
                  <a:schemeClr val="bg1"/>
                </a:solidFill>
              </a:rPr>
              <a:t>Primero se abre Archivo, después se selecciona </a:t>
            </a:r>
            <a:r>
              <a:rPr lang="es-MX" dirty="0">
                <a:solidFill>
                  <a:schemeClr val="bg1"/>
                </a:solidFill>
              </a:rPr>
              <a:t>G</a:t>
            </a:r>
            <a:r>
              <a:rPr lang="es-MX" dirty="0" smtClean="0">
                <a:solidFill>
                  <a:schemeClr val="bg1"/>
                </a:solidFill>
              </a:rPr>
              <a:t>uardar como, se da nombre a la imagen y por ultimo se da clic en Guardar.</a:t>
            </a:r>
            <a:endParaRPr lang="es-ES" dirty="0">
              <a:solidFill>
                <a:schemeClr val="bg1"/>
              </a:solidFill>
            </a:endParaRPr>
          </a:p>
        </p:txBody>
      </p:sp>
      <p:sp>
        <p:nvSpPr>
          <p:cNvPr id="5" name="1 Título">
            <a:hlinkClick r:id="rId3" action="ppaction://hlinksldjump"/>
          </p:cNvPr>
          <p:cNvSpPr txBox="1">
            <a:spLocks/>
          </p:cNvSpPr>
          <p:nvPr/>
        </p:nvSpPr>
        <p:spPr>
          <a:xfrm>
            <a:off x="8286776" y="6500834"/>
            <a:ext cx="857224" cy="357166"/>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4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4400" b="0" i="0" u="none" strike="noStrike" kern="1200" cap="none" spc="0" normalizeH="0" baseline="0" noProof="0" dirty="0" smtClean="0">
                <a:ln>
                  <a:noFill/>
                </a:ln>
                <a:solidFill>
                  <a:schemeClr val="tx1"/>
                </a:solidFill>
                <a:effectLst/>
                <a:uLnTx/>
                <a:uFillTx/>
                <a:latin typeface="+mj-lt"/>
                <a:ea typeface="+mj-ea"/>
                <a:cs typeface="+mj-cs"/>
              </a:rPr>
              <a:t>MENÚ.</a:t>
            </a:r>
            <a:endParaRPr kumimoji="0" lang="es-ES" sz="44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7" name="2 Marcador de contenido"/>
          <p:cNvSpPr txBox="1">
            <a:spLocks/>
          </p:cNvSpPr>
          <p:nvPr/>
        </p:nvSpPr>
        <p:spPr>
          <a:xfrm>
            <a:off x="571472" y="3786190"/>
            <a:ext cx="8229600" cy="2286016"/>
          </a:xfrm>
          <a:prstGeom prst="rect">
            <a:avLst/>
          </a:prstGeom>
        </p:spPr>
        <p:txBody>
          <a:bodyPr vert="horz" lIns="91440" tIns="45720" rIns="91440" bIns="45720" rtlCol="0">
            <a:normAutofit lnSpcReduction="10000"/>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s-MX" sz="3200" b="0" i="0" u="none" strike="noStrike" kern="1200" cap="none" spc="0" normalizeH="0" baseline="0" noProof="0" dirty="0" smtClean="0">
                <a:ln>
                  <a:noFill/>
                </a:ln>
                <a:solidFill>
                  <a:schemeClr val="bg1"/>
                </a:solidFill>
                <a:effectLst/>
                <a:uLnTx/>
                <a:uFillTx/>
                <a:latin typeface="+mn-lt"/>
                <a:ea typeface="+mn-ea"/>
                <a:cs typeface="+mn-cs"/>
              </a:rPr>
              <a:t>Otra</a:t>
            </a:r>
            <a:r>
              <a:rPr kumimoji="0" lang="es-MX" sz="3200" b="0" i="0" u="none" strike="noStrike" kern="1200" cap="none" spc="0" normalizeH="0" noProof="0" dirty="0" smtClean="0">
                <a:ln>
                  <a:noFill/>
                </a:ln>
                <a:solidFill>
                  <a:schemeClr val="bg1"/>
                </a:solidFill>
                <a:effectLst/>
                <a:uLnTx/>
                <a:uFillTx/>
                <a:latin typeface="+mn-lt"/>
                <a:ea typeface="+mn-ea"/>
                <a:cs typeface="+mn-cs"/>
              </a:rPr>
              <a:t> forma de guardar, es cerrando el programa, pero antes este te preguntara si quieres guardar el documento, igualmente, se debe de asignar nombre al documento y dar clic Guardar.</a:t>
            </a:r>
            <a:endParaRPr kumimoji="0" lang="es-ES" sz="3200" b="0" i="0" u="none" strike="noStrike" kern="1200" cap="none" spc="0" normalizeH="0" baseline="0" noProof="0" dirty="0" smtClean="0">
              <a:ln>
                <a:noFill/>
              </a:ln>
              <a:solidFill>
                <a:schemeClr val="bg1"/>
              </a:solidFill>
              <a:effectLst/>
              <a:uLnTx/>
              <a:uFillTx/>
              <a:latin typeface="+mn-lt"/>
              <a:ea typeface="+mn-ea"/>
              <a:cs typeface="+mn-cs"/>
            </a:endParaRPr>
          </a:p>
        </p:txBody>
      </p:sp>
      <p:pic>
        <p:nvPicPr>
          <p:cNvPr id="12290" name="Picture 2" descr="http://inepja.inea.gob.mx/cursos/computacion/CursoComputo/Computadoras/images/ArchivoGuardar.gif"/>
          <p:cNvPicPr>
            <a:picLocks noChangeAspect="1" noChangeArrowheads="1"/>
          </p:cNvPicPr>
          <p:nvPr/>
        </p:nvPicPr>
        <p:blipFill>
          <a:blip r:embed="rId4"/>
          <a:srcRect/>
          <a:stretch>
            <a:fillRect/>
          </a:stretch>
        </p:blipFill>
        <p:spPr bwMode="auto">
          <a:xfrm>
            <a:off x="3500430" y="2571744"/>
            <a:ext cx="2500330" cy="1214446"/>
          </a:xfrm>
          <a:prstGeom prst="rect">
            <a:avLst/>
          </a:prstGeom>
          <a:noFill/>
        </p:spPr>
      </p:pic>
      <p:pic>
        <p:nvPicPr>
          <p:cNvPr id="12292" name="Picture 4" descr="http://inepja.inea.gob.mx/cursos/computacion/CursoComputo/Computadoras/images/Guardar.gif"/>
          <p:cNvPicPr>
            <a:picLocks noChangeAspect="1" noChangeArrowheads="1"/>
          </p:cNvPicPr>
          <p:nvPr/>
        </p:nvPicPr>
        <p:blipFill>
          <a:blip r:embed="rId5"/>
          <a:srcRect/>
          <a:stretch>
            <a:fillRect/>
          </a:stretch>
        </p:blipFill>
        <p:spPr bwMode="auto">
          <a:xfrm>
            <a:off x="3500430" y="5572140"/>
            <a:ext cx="2714644" cy="128586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www.juegosdb.com/wp-content/2009/10/sistema-operativo-windows.jpg"/>
          <p:cNvPicPr>
            <a:picLocks noChangeAspect="1" noChangeArrowheads="1"/>
          </p:cNvPicPr>
          <p:nvPr/>
        </p:nvPicPr>
        <p:blipFill>
          <a:blip r:embed="rId2"/>
          <a:srcRect/>
          <a:stretch>
            <a:fillRect/>
          </a:stretch>
        </p:blipFill>
        <p:spPr bwMode="auto">
          <a:xfrm>
            <a:off x="0" y="0"/>
            <a:ext cx="9144000" cy="6858016"/>
          </a:xfrm>
          <a:prstGeom prst="rect">
            <a:avLst/>
          </a:prstGeom>
          <a:noFill/>
        </p:spPr>
      </p:pic>
      <p:sp>
        <p:nvSpPr>
          <p:cNvPr id="2" name="1 Título"/>
          <p:cNvSpPr>
            <a:spLocks noGrp="1"/>
          </p:cNvSpPr>
          <p:nvPr>
            <p:ph type="title"/>
          </p:nvPr>
        </p:nvSpPr>
        <p:spPr>
          <a:xfrm>
            <a:off x="428596" y="0"/>
            <a:ext cx="8229600" cy="1143000"/>
          </a:xfrm>
        </p:spPr>
        <p:txBody>
          <a:bodyPr>
            <a:normAutofit/>
          </a:bodyPr>
          <a:lstStyle/>
          <a:p>
            <a:r>
              <a:rPr lang="es-MX" sz="4800" b="1" i="1" u="sng" dirty="0" smtClean="0">
                <a:solidFill>
                  <a:schemeClr val="bg1"/>
                </a:solidFill>
              </a:rPr>
              <a:t>SALIR.</a:t>
            </a:r>
            <a:endParaRPr lang="es-ES" sz="4800" b="1" i="1" u="sng" dirty="0">
              <a:solidFill>
                <a:schemeClr val="bg1"/>
              </a:solidFill>
            </a:endParaRPr>
          </a:p>
        </p:txBody>
      </p:sp>
      <p:sp>
        <p:nvSpPr>
          <p:cNvPr id="3" name="2 Marcador de contenido"/>
          <p:cNvSpPr>
            <a:spLocks noGrp="1"/>
          </p:cNvSpPr>
          <p:nvPr>
            <p:ph idx="1"/>
          </p:nvPr>
        </p:nvSpPr>
        <p:spPr>
          <a:xfrm>
            <a:off x="428596" y="928670"/>
            <a:ext cx="8229600" cy="2614618"/>
          </a:xfrm>
        </p:spPr>
        <p:txBody>
          <a:bodyPr/>
          <a:lstStyle/>
          <a:p>
            <a:pPr algn="just">
              <a:buNone/>
            </a:pPr>
            <a:r>
              <a:rPr lang="es-MX" dirty="0" smtClean="0">
                <a:solidFill>
                  <a:schemeClr val="bg1"/>
                </a:solidFill>
              </a:rPr>
              <a:t>Para salir de algún programa, solo basta hacer clic en la cruz ubicada en la parte superior de la pantalla, la ventana Guardar se activa si no se ha archivado el documento, lo cual ya se hablo anteriormente.</a:t>
            </a:r>
            <a:endParaRPr lang="es-ES" dirty="0">
              <a:solidFill>
                <a:schemeClr val="bg1"/>
              </a:solidFill>
            </a:endParaRPr>
          </a:p>
        </p:txBody>
      </p:sp>
      <p:sp>
        <p:nvSpPr>
          <p:cNvPr id="5" name="1 Título">
            <a:hlinkClick r:id="rId3" action="ppaction://hlinksldjump"/>
          </p:cNvPr>
          <p:cNvSpPr txBox="1">
            <a:spLocks/>
          </p:cNvSpPr>
          <p:nvPr/>
        </p:nvSpPr>
        <p:spPr>
          <a:xfrm>
            <a:off x="8286776" y="6500858"/>
            <a:ext cx="857224" cy="357166"/>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4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4400" b="0" i="0" u="none" strike="noStrike" kern="1200" cap="none" spc="0" normalizeH="0" baseline="0" noProof="0" dirty="0" smtClean="0">
                <a:ln>
                  <a:noFill/>
                </a:ln>
                <a:solidFill>
                  <a:schemeClr val="tx1"/>
                </a:solidFill>
                <a:effectLst/>
                <a:uLnTx/>
                <a:uFillTx/>
                <a:latin typeface="+mj-lt"/>
                <a:ea typeface="+mj-ea"/>
                <a:cs typeface="+mj-cs"/>
              </a:rPr>
              <a:t>MENÚ.</a:t>
            </a:r>
            <a:endParaRPr kumimoji="0" lang="es-ES" sz="44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6146" name="Picture 2" descr="http://inepja.inea.gob.mx/cursos/computacion/CursoComputo/Computadoras/images/Cerrar.gif"/>
          <p:cNvPicPr>
            <a:picLocks noChangeAspect="1" noChangeArrowheads="1"/>
          </p:cNvPicPr>
          <p:nvPr/>
        </p:nvPicPr>
        <p:blipFill>
          <a:blip r:embed="rId4"/>
          <a:srcRect/>
          <a:stretch>
            <a:fillRect/>
          </a:stretch>
        </p:blipFill>
        <p:spPr bwMode="auto">
          <a:xfrm>
            <a:off x="3428992" y="3571876"/>
            <a:ext cx="3000396" cy="2920386"/>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www.juegosdb.com/wp-content/2009/10/sistema-operativo-windows.jpg"/>
          <p:cNvPicPr>
            <a:picLocks noChangeAspect="1" noChangeArrowheads="1"/>
          </p:cNvPicPr>
          <p:nvPr/>
        </p:nvPicPr>
        <p:blipFill>
          <a:blip r:embed="rId2"/>
          <a:srcRect/>
          <a:stretch>
            <a:fillRect/>
          </a:stretch>
        </p:blipFill>
        <p:spPr bwMode="auto">
          <a:xfrm>
            <a:off x="0" y="0"/>
            <a:ext cx="9144000" cy="6858016"/>
          </a:xfrm>
          <a:prstGeom prst="rect">
            <a:avLst/>
          </a:prstGeom>
          <a:noFill/>
        </p:spPr>
      </p:pic>
      <p:sp>
        <p:nvSpPr>
          <p:cNvPr id="2" name="1 Título"/>
          <p:cNvSpPr>
            <a:spLocks noGrp="1"/>
          </p:cNvSpPr>
          <p:nvPr>
            <p:ph type="title"/>
          </p:nvPr>
        </p:nvSpPr>
        <p:spPr>
          <a:xfrm>
            <a:off x="428596" y="0"/>
            <a:ext cx="8229600" cy="1143000"/>
          </a:xfrm>
        </p:spPr>
        <p:txBody>
          <a:bodyPr>
            <a:normAutofit/>
          </a:bodyPr>
          <a:lstStyle/>
          <a:p>
            <a:r>
              <a:rPr lang="es-MX" sz="4800" b="1" i="1" u="sng" dirty="0" smtClean="0">
                <a:solidFill>
                  <a:schemeClr val="bg1"/>
                </a:solidFill>
              </a:rPr>
              <a:t>INTERNET.</a:t>
            </a:r>
            <a:endParaRPr lang="es-ES" sz="4800" b="1" i="1" u="sng" dirty="0">
              <a:solidFill>
                <a:schemeClr val="bg1"/>
              </a:solidFill>
            </a:endParaRPr>
          </a:p>
        </p:txBody>
      </p:sp>
      <p:sp>
        <p:nvSpPr>
          <p:cNvPr id="3" name="2 Marcador de contenido"/>
          <p:cNvSpPr>
            <a:spLocks noGrp="1"/>
          </p:cNvSpPr>
          <p:nvPr>
            <p:ph idx="1"/>
          </p:nvPr>
        </p:nvSpPr>
        <p:spPr>
          <a:xfrm>
            <a:off x="428596" y="1071546"/>
            <a:ext cx="8229600" cy="3643337"/>
          </a:xfrm>
        </p:spPr>
        <p:txBody>
          <a:bodyPr>
            <a:normAutofit/>
          </a:bodyPr>
          <a:lstStyle/>
          <a:p>
            <a:pPr algn="just">
              <a:buNone/>
            </a:pPr>
            <a:r>
              <a:rPr lang="es-MX" dirty="0" smtClean="0">
                <a:solidFill>
                  <a:schemeClr val="bg1"/>
                </a:solidFill>
              </a:rPr>
              <a:t>Es la red de redes que se utiliza para buscar diversa información.</a:t>
            </a:r>
          </a:p>
          <a:p>
            <a:pPr algn="just">
              <a:buNone/>
            </a:pPr>
            <a:r>
              <a:rPr lang="es-MX" dirty="0" smtClean="0">
                <a:solidFill>
                  <a:schemeClr val="bg1"/>
                </a:solidFill>
              </a:rPr>
              <a:t>Se puede ingresar a internet por dos caminos, el primero es dando doble clic al icono de internet; el segundo es abriendo inicio, todos los programas y finalmente dar clic en internet.</a:t>
            </a:r>
            <a:endParaRPr lang="es-ES" dirty="0">
              <a:solidFill>
                <a:schemeClr val="bg1"/>
              </a:solidFill>
            </a:endParaRPr>
          </a:p>
        </p:txBody>
      </p:sp>
      <p:sp>
        <p:nvSpPr>
          <p:cNvPr id="5" name="1 Título">
            <a:hlinkClick r:id="rId3" action="ppaction://hlinksldjump"/>
          </p:cNvPr>
          <p:cNvSpPr txBox="1">
            <a:spLocks/>
          </p:cNvSpPr>
          <p:nvPr/>
        </p:nvSpPr>
        <p:spPr>
          <a:xfrm>
            <a:off x="8286776" y="6500834"/>
            <a:ext cx="857224" cy="357166"/>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4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4400" b="0" i="0" u="none" strike="noStrike" kern="1200" cap="none" spc="0" normalizeH="0" baseline="0" noProof="0" dirty="0" smtClean="0">
                <a:ln>
                  <a:noFill/>
                </a:ln>
                <a:solidFill>
                  <a:schemeClr val="tx1"/>
                </a:solidFill>
                <a:effectLst/>
                <a:uLnTx/>
                <a:uFillTx/>
                <a:latin typeface="+mj-lt"/>
                <a:ea typeface="+mj-ea"/>
                <a:cs typeface="+mj-cs"/>
              </a:rPr>
              <a:t>MENÚ.</a:t>
            </a:r>
            <a:endParaRPr kumimoji="0" lang="es-ES" sz="44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3074" name="Picture 2" descr="http://inepja.inea.gob.mx/cursos/computacion/cursocomputo/images/MacInternet.gif"/>
          <p:cNvPicPr>
            <a:picLocks noChangeAspect="1" noChangeArrowheads="1"/>
          </p:cNvPicPr>
          <p:nvPr/>
        </p:nvPicPr>
        <p:blipFill>
          <a:blip r:embed="rId4"/>
          <a:srcRect/>
          <a:stretch>
            <a:fillRect/>
          </a:stretch>
        </p:blipFill>
        <p:spPr bwMode="auto">
          <a:xfrm>
            <a:off x="3571868" y="4429132"/>
            <a:ext cx="2143140" cy="221012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http://www.juegosdb.com/wp-content/2009/10/sistema-operativo-windows.jpg"/>
          <p:cNvPicPr>
            <a:picLocks noChangeAspect="1" noChangeArrowheads="1"/>
          </p:cNvPicPr>
          <p:nvPr/>
        </p:nvPicPr>
        <p:blipFill>
          <a:blip r:embed="rId2"/>
          <a:srcRect/>
          <a:stretch>
            <a:fillRect/>
          </a:stretch>
        </p:blipFill>
        <p:spPr bwMode="auto">
          <a:xfrm>
            <a:off x="0" y="0"/>
            <a:ext cx="9144000" cy="6858016"/>
          </a:xfrm>
          <a:prstGeom prst="rect">
            <a:avLst/>
          </a:prstGeom>
          <a:noFill/>
        </p:spPr>
      </p:pic>
      <p:sp>
        <p:nvSpPr>
          <p:cNvPr id="2" name="1 Título"/>
          <p:cNvSpPr>
            <a:spLocks noGrp="1"/>
          </p:cNvSpPr>
          <p:nvPr>
            <p:ph type="title"/>
          </p:nvPr>
        </p:nvSpPr>
        <p:spPr>
          <a:xfrm>
            <a:off x="428596" y="0"/>
            <a:ext cx="8229600" cy="1143000"/>
          </a:xfrm>
        </p:spPr>
        <p:txBody>
          <a:bodyPr>
            <a:normAutofit/>
          </a:bodyPr>
          <a:lstStyle/>
          <a:p>
            <a:r>
              <a:rPr lang="es-MX" sz="4800" b="1" i="1" u="sng" dirty="0" smtClean="0">
                <a:solidFill>
                  <a:schemeClr val="bg1"/>
                </a:solidFill>
              </a:rPr>
              <a:t>APAGAR EL EQUIPO.</a:t>
            </a:r>
            <a:endParaRPr lang="es-ES" sz="4800" b="1" i="1" u="sng" dirty="0">
              <a:solidFill>
                <a:schemeClr val="bg1"/>
              </a:solidFill>
            </a:endParaRPr>
          </a:p>
        </p:txBody>
      </p:sp>
      <p:sp>
        <p:nvSpPr>
          <p:cNvPr id="3" name="2 Marcador de contenido"/>
          <p:cNvSpPr>
            <a:spLocks noGrp="1"/>
          </p:cNvSpPr>
          <p:nvPr>
            <p:ph idx="1"/>
          </p:nvPr>
        </p:nvSpPr>
        <p:spPr>
          <a:xfrm>
            <a:off x="428596" y="1000108"/>
            <a:ext cx="8229600" cy="4000527"/>
          </a:xfrm>
        </p:spPr>
        <p:txBody>
          <a:bodyPr>
            <a:noAutofit/>
          </a:bodyPr>
          <a:lstStyle/>
          <a:p>
            <a:pPr algn="just">
              <a:buNone/>
            </a:pPr>
            <a:r>
              <a:rPr lang="es-MX" sz="2800" dirty="0" smtClean="0">
                <a:solidFill>
                  <a:schemeClr val="bg1"/>
                </a:solidFill>
              </a:rPr>
              <a:t>Para apagar la computadora, primero se debe de dar clic en el botón inicio, posteriormente desplegar el pequeño menú en la flecha inferior derecha con forma de candado, seleccionar la opción apagar, ya después de esto se apagara automáticamente el CPU. Finalmente se tendrá que apagar el monitor cuando este ya no marque la luz verde presionándolo del botón que se utilizo para prenderlo, apagar el regulador y desconectándolo de la energía eléctrica.</a:t>
            </a:r>
            <a:endParaRPr lang="es-ES" sz="2800" dirty="0">
              <a:solidFill>
                <a:schemeClr val="bg1"/>
              </a:solidFill>
            </a:endParaRPr>
          </a:p>
        </p:txBody>
      </p:sp>
      <p:sp>
        <p:nvSpPr>
          <p:cNvPr id="5" name="1 Título">
            <a:hlinkClick r:id="rId3" action="ppaction://hlinksldjump"/>
          </p:cNvPr>
          <p:cNvSpPr txBox="1">
            <a:spLocks/>
          </p:cNvSpPr>
          <p:nvPr/>
        </p:nvSpPr>
        <p:spPr>
          <a:xfrm>
            <a:off x="8286776" y="6500834"/>
            <a:ext cx="857224" cy="357166"/>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4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4400" b="0" i="0" u="none" strike="noStrike" kern="1200" cap="none" spc="0" normalizeH="0" baseline="0" noProof="0" dirty="0" smtClean="0">
                <a:ln>
                  <a:noFill/>
                </a:ln>
                <a:solidFill>
                  <a:schemeClr val="tx1"/>
                </a:solidFill>
                <a:effectLst/>
                <a:uLnTx/>
                <a:uFillTx/>
                <a:latin typeface="+mj-lt"/>
                <a:ea typeface="+mj-ea"/>
                <a:cs typeface="+mj-cs"/>
              </a:rPr>
              <a:t>MENÚ.</a:t>
            </a:r>
            <a:endParaRPr kumimoji="0" lang="es-ES" sz="44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1028" name="Picture 4" descr="Dibujo.jpg image by CHENKO3"/>
          <p:cNvPicPr>
            <a:picLocks noChangeAspect="1" noChangeArrowheads="1"/>
          </p:cNvPicPr>
          <p:nvPr/>
        </p:nvPicPr>
        <p:blipFill>
          <a:blip r:embed="rId4"/>
          <a:srcRect t="4788" r="2931"/>
          <a:stretch>
            <a:fillRect/>
          </a:stretch>
        </p:blipFill>
        <p:spPr bwMode="auto">
          <a:xfrm>
            <a:off x="2000232" y="5000636"/>
            <a:ext cx="5357850" cy="1857364"/>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juegosdb.com/wp-content/2009/10/sistema-operativo-windows.jpg"/>
          <p:cNvPicPr>
            <a:picLocks noChangeAspect="1" noChangeArrowheads="1"/>
          </p:cNvPicPr>
          <p:nvPr/>
        </p:nvPicPr>
        <p:blipFill>
          <a:blip r:embed="rId2"/>
          <a:srcRect/>
          <a:stretch>
            <a:fillRect/>
          </a:stretch>
        </p:blipFill>
        <p:spPr bwMode="auto">
          <a:xfrm>
            <a:off x="0" y="0"/>
            <a:ext cx="9144000" cy="6858016"/>
          </a:xfrm>
          <a:prstGeom prst="rect">
            <a:avLst/>
          </a:prstGeom>
          <a:noFill/>
        </p:spPr>
      </p:pic>
      <p:sp>
        <p:nvSpPr>
          <p:cNvPr id="2" name="1 Título"/>
          <p:cNvSpPr>
            <a:spLocks noGrp="1"/>
          </p:cNvSpPr>
          <p:nvPr>
            <p:ph type="title"/>
          </p:nvPr>
        </p:nvSpPr>
        <p:spPr>
          <a:xfrm>
            <a:off x="642910" y="0"/>
            <a:ext cx="8229600" cy="1143000"/>
          </a:xfrm>
        </p:spPr>
        <p:txBody>
          <a:bodyPr>
            <a:normAutofit/>
          </a:bodyPr>
          <a:lstStyle/>
          <a:p>
            <a:r>
              <a:rPr lang="es-MX" sz="4800" b="1" i="1" u="sng" dirty="0" smtClean="0">
                <a:solidFill>
                  <a:schemeClr val="bg1"/>
                </a:solidFill>
              </a:rPr>
              <a:t>MENÚ</a:t>
            </a:r>
            <a:r>
              <a:rPr lang="es-MX" sz="4800" b="1" i="1" u="sng" dirty="0" smtClean="0"/>
              <a:t>.</a:t>
            </a:r>
            <a:endParaRPr lang="es-ES" sz="4800" b="1" i="1" u="sng" dirty="0"/>
          </a:p>
        </p:txBody>
      </p:sp>
      <p:sp>
        <p:nvSpPr>
          <p:cNvPr id="3" name="2 Marcador de contenido"/>
          <p:cNvSpPr>
            <a:spLocks noGrp="1"/>
          </p:cNvSpPr>
          <p:nvPr>
            <p:ph idx="1"/>
          </p:nvPr>
        </p:nvSpPr>
        <p:spPr>
          <a:xfrm>
            <a:off x="2285984" y="1071546"/>
            <a:ext cx="4643470" cy="5357850"/>
          </a:xfrm>
        </p:spPr>
        <p:txBody>
          <a:bodyPr>
            <a:normAutofit lnSpcReduction="10000"/>
            <a:scene3d>
              <a:camera prst="orthographicFront"/>
              <a:lightRig rig="glow" dir="tl">
                <a:rot lat="0" lon="0" rev="5400000"/>
              </a:lightRig>
            </a:scene3d>
            <a:sp3d contourW="12700">
              <a:bevelT w="25400" h="25400"/>
              <a:contourClr>
                <a:schemeClr val="accent6">
                  <a:shade val="73000"/>
                </a:schemeClr>
              </a:contourClr>
            </a:sp3d>
          </a:bodyPr>
          <a:lstStyle/>
          <a:p>
            <a:pPr algn="ctr">
              <a:buFont typeface="Wingdings" pitchFamily="2" charset="2"/>
              <a:buChar char="ü"/>
            </a:pPr>
            <a:r>
              <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hlinkClick r:id="rId3" action="ppaction://hlinksldjump"/>
              </a:rPr>
              <a:t>Encender el equipo.</a:t>
            </a:r>
            <a:endPar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pPr algn="ctr">
              <a:buFont typeface="Wingdings" pitchFamily="2" charset="2"/>
              <a:buChar char="ü"/>
            </a:pPr>
            <a:r>
              <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hlinkClick r:id="rId4" action="ppaction://hlinksldjump"/>
              </a:rPr>
              <a:t>Iniciar el S. O.</a:t>
            </a:r>
            <a:endParaRPr lang="es-ES"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pPr algn="ctr">
              <a:buFont typeface="Wingdings" pitchFamily="2" charset="2"/>
              <a:buChar char="ü"/>
            </a:pPr>
            <a:r>
              <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hlinkClick r:id="rId5" action="ppaction://hlinksldjump"/>
              </a:rPr>
              <a:t>Monitor.</a:t>
            </a:r>
            <a:endPar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pPr algn="ctr">
              <a:buFont typeface="Wingdings" pitchFamily="2" charset="2"/>
              <a:buChar char="ü"/>
            </a:pPr>
            <a:r>
              <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hlinkClick r:id="rId6" action="ppaction://hlinksldjump"/>
              </a:rPr>
              <a:t>CPU o gabinete.</a:t>
            </a:r>
            <a:endPar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pPr algn="ctr">
              <a:buFont typeface="Wingdings" pitchFamily="2" charset="2"/>
              <a:buChar char="ü"/>
            </a:pPr>
            <a:r>
              <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hlinkClick r:id="rId7" action="ppaction://hlinksldjump"/>
              </a:rPr>
              <a:t>Bocinas y micrófono.</a:t>
            </a:r>
            <a:endPar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pPr algn="ctr">
              <a:buFont typeface="Wingdings" pitchFamily="2" charset="2"/>
              <a:buChar char="ü"/>
            </a:pPr>
            <a:r>
              <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hlinkClick r:id="rId8" action="ppaction://hlinksldjump"/>
              </a:rPr>
              <a:t>Teclado.</a:t>
            </a:r>
            <a:endPar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pPr algn="ctr">
              <a:buFont typeface="Wingdings" pitchFamily="2" charset="2"/>
              <a:buChar char="ü"/>
            </a:pPr>
            <a:r>
              <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hlinkClick r:id="rId9" action="ppaction://hlinksldjump"/>
              </a:rPr>
              <a:t>Ratón o mouse.</a:t>
            </a:r>
            <a:endPar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pPr algn="ctr">
              <a:buFont typeface="Wingdings" pitchFamily="2" charset="2"/>
              <a:buChar char="ü"/>
            </a:pPr>
            <a:r>
              <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hlinkClick r:id="rId10" action="ppaction://hlinksldjump"/>
              </a:rPr>
              <a:t>Selección.</a:t>
            </a:r>
            <a:endPar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pPr algn="ctr">
              <a:buFont typeface="Wingdings" pitchFamily="2" charset="2"/>
              <a:buChar char="ü"/>
            </a:pPr>
            <a:r>
              <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hlinkClick r:id="rId11" action="ppaction://hlinksldjump"/>
              </a:rPr>
              <a:t>Activación.</a:t>
            </a:r>
            <a:endPar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pPr algn="ctr">
              <a:buFont typeface="Wingdings" pitchFamily="2" charset="2"/>
              <a:buChar char="ü"/>
            </a:pPr>
            <a:r>
              <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hlinkClick r:id="rId12" action="ppaction://hlinksldjump"/>
              </a:rPr>
              <a:t>Puerto USB.</a:t>
            </a:r>
            <a:endPar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pPr algn="ctr">
              <a:buFont typeface="Wingdings" pitchFamily="2" charset="2"/>
              <a:buChar char="ü"/>
            </a:pPr>
            <a:r>
              <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hlinkClick r:id="rId13" action="ppaction://hlinksldjump"/>
              </a:rPr>
              <a:t>Guardar archivos.</a:t>
            </a:r>
            <a:endPar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pPr algn="ctr">
              <a:buFont typeface="Wingdings" pitchFamily="2" charset="2"/>
              <a:buChar char="ü"/>
            </a:pPr>
            <a:r>
              <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hlinkClick r:id="rId14" action="ppaction://hlinksldjump"/>
              </a:rPr>
              <a:t>Impresora.</a:t>
            </a:r>
            <a:endPar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pPr algn="ctr">
              <a:buFont typeface="Wingdings" pitchFamily="2" charset="2"/>
              <a:buChar char="ü"/>
            </a:pPr>
            <a:r>
              <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hlinkClick r:id="rId15" action="ppaction://hlinksldjump"/>
              </a:rPr>
              <a:t>Salir.</a:t>
            </a:r>
            <a:endPar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pPr algn="ctr">
              <a:buFont typeface="Wingdings" pitchFamily="2" charset="2"/>
              <a:buChar char="ü"/>
            </a:pPr>
            <a:r>
              <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hlinkClick r:id="rId16" action="ppaction://hlinksldjump"/>
              </a:rPr>
              <a:t>Internet.</a:t>
            </a:r>
            <a:endPar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pPr algn="ctr">
              <a:buFont typeface="Wingdings" pitchFamily="2" charset="2"/>
              <a:buChar char="ü"/>
            </a:pPr>
            <a:r>
              <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hlinkClick r:id="rId17" action="ppaction://hlinksldjump"/>
              </a:rPr>
              <a:t>Apagar </a:t>
            </a:r>
            <a:r>
              <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hlinkClick r:id="rId17" action="ppaction://hlinksldjump"/>
              </a:rPr>
              <a:t>el equipo.</a:t>
            </a:r>
            <a:endParaRPr lang="es-MX" sz="21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http://www.juegosdb.com/wp-content/2009/10/sistema-operativo-windows.jpg"/>
          <p:cNvPicPr>
            <a:picLocks noChangeAspect="1" noChangeArrowheads="1"/>
          </p:cNvPicPr>
          <p:nvPr/>
        </p:nvPicPr>
        <p:blipFill>
          <a:blip r:embed="rId2"/>
          <a:srcRect/>
          <a:stretch>
            <a:fillRect/>
          </a:stretch>
        </p:blipFill>
        <p:spPr bwMode="auto">
          <a:xfrm>
            <a:off x="0" y="0"/>
            <a:ext cx="9144000" cy="6858016"/>
          </a:xfrm>
          <a:prstGeom prst="rect">
            <a:avLst/>
          </a:prstGeom>
          <a:noFill/>
        </p:spPr>
      </p:pic>
      <p:sp>
        <p:nvSpPr>
          <p:cNvPr id="2" name="1 Título"/>
          <p:cNvSpPr>
            <a:spLocks noGrp="1"/>
          </p:cNvSpPr>
          <p:nvPr>
            <p:ph type="title"/>
          </p:nvPr>
        </p:nvSpPr>
        <p:spPr>
          <a:xfrm>
            <a:off x="428596" y="0"/>
            <a:ext cx="8229600" cy="1143000"/>
          </a:xfrm>
        </p:spPr>
        <p:txBody>
          <a:bodyPr>
            <a:normAutofit/>
          </a:bodyPr>
          <a:lstStyle/>
          <a:p>
            <a:r>
              <a:rPr lang="es-MX" sz="4800" b="1" i="1" u="sng" dirty="0" smtClean="0">
                <a:solidFill>
                  <a:schemeClr val="bg1"/>
                </a:solidFill>
              </a:rPr>
              <a:t>ENCENDER EL EQUIPO.</a:t>
            </a:r>
            <a:endParaRPr lang="es-ES" sz="4800" b="1" i="1" u="sng" dirty="0">
              <a:solidFill>
                <a:schemeClr val="bg1"/>
              </a:solidFill>
            </a:endParaRPr>
          </a:p>
        </p:txBody>
      </p:sp>
      <p:sp>
        <p:nvSpPr>
          <p:cNvPr id="3" name="2 Marcador de contenido"/>
          <p:cNvSpPr>
            <a:spLocks noGrp="1"/>
          </p:cNvSpPr>
          <p:nvPr>
            <p:ph idx="1"/>
          </p:nvPr>
        </p:nvSpPr>
        <p:spPr>
          <a:xfrm>
            <a:off x="428596" y="1000108"/>
            <a:ext cx="8258204" cy="2757493"/>
          </a:xfrm>
        </p:spPr>
        <p:txBody>
          <a:bodyPr>
            <a:normAutofit fontScale="92500" lnSpcReduction="20000"/>
          </a:bodyPr>
          <a:lstStyle/>
          <a:p>
            <a:pPr algn="just">
              <a:buNone/>
            </a:pPr>
            <a:r>
              <a:rPr lang="es-MX" dirty="0" smtClean="0">
                <a:solidFill>
                  <a:schemeClr val="bg1"/>
                </a:solidFill>
              </a:rPr>
              <a:t>Para encender una computadora primero se debe de conectar a la energía eléctrica, posteriormente se enciende el regulador para que de esta manera se presione el botón de encendido del monitor (Normalmente esta en la parte inferir derecha) y finalmente el CPU (Normalmente es el botón más grande) y esperar a que el sistema arranque.</a:t>
            </a:r>
            <a:endParaRPr lang="es-ES" dirty="0">
              <a:solidFill>
                <a:schemeClr val="bg1"/>
              </a:solidFill>
            </a:endParaRPr>
          </a:p>
        </p:txBody>
      </p:sp>
      <p:sp>
        <p:nvSpPr>
          <p:cNvPr id="5" name="1 Título">
            <a:hlinkClick r:id="rId3" action="ppaction://hlinksldjump"/>
          </p:cNvPr>
          <p:cNvSpPr txBox="1">
            <a:spLocks/>
          </p:cNvSpPr>
          <p:nvPr/>
        </p:nvSpPr>
        <p:spPr>
          <a:xfrm>
            <a:off x="8286776" y="6500834"/>
            <a:ext cx="857224" cy="357166"/>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4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4400" b="0" i="0" u="none" strike="noStrike" kern="1200" cap="none" spc="0" normalizeH="0" baseline="0" noProof="0" dirty="0" smtClean="0">
                <a:ln>
                  <a:noFill/>
                </a:ln>
                <a:solidFill>
                  <a:schemeClr val="tx1"/>
                </a:solidFill>
                <a:effectLst/>
                <a:uLnTx/>
                <a:uFillTx/>
                <a:latin typeface="+mj-lt"/>
                <a:ea typeface="+mj-ea"/>
                <a:cs typeface="+mj-cs"/>
              </a:rPr>
              <a:t>MENÚ.</a:t>
            </a:r>
            <a:endParaRPr kumimoji="0" lang="es-ES" sz="44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30722" name="Picture 2" descr="http://inepja.inea.gob.mx/cursos/computacion/CursoComputo/images/monitor.gif"/>
          <p:cNvPicPr>
            <a:picLocks noChangeAspect="1" noChangeArrowheads="1"/>
          </p:cNvPicPr>
          <p:nvPr/>
        </p:nvPicPr>
        <p:blipFill>
          <a:blip r:embed="rId4"/>
          <a:srcRect/>
          <a:stretch>
            <a:fillRect/>
          </a:stretch>
        </p:blipFill>
        <p:spPr bwMode="auto">
          <a:xfrm>
            <a:off x="1357290" y="3857628"/>
            <a:ext cx="4056343" cy="2633669"/>
          </a:xfrm>
          <a:prstGeom prst="rect">
            <a:avLst/>
          </a:prstGeom>
          <a:noFill/>
        </p:spPr>
      </p:pic>
      <p:pic>
        <p:nvPicPr>
          <p:cNvPr id="30724" name="Picture 4" descr="http://inepja.inea.gob.mx/cursos/computacion/CursoComputo/images/cpu.gif"/>
          <p:cNvPicPr>
            <a:picLocks noChangeAspect="1" noChangeArrowheads="1"/>
          </p:cNvPicPr>
          <p:nvPr/>
        </p:nvPicPr>
        <p:blipFill>
          <a:blip r:embed="rId5"/>
          <a:srcRect/>
          <a:stretch>
            <a:fillRect/>
          </a:stretch>
        </p:blipFill>
        <p:spPr bwMode="auto">
          <a:xfrm>
            <a:off x="5715008" y="3786190"/>
            <a:ext cx="2292888" cy="307181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www.juegosdb.com/wp-content/2009/10/sistema-operativo-windows.jpg"/>
          <p:cNvPicPr>
            <a:picLocks noChangeAspect="1" noChangeArrowheads="1"/>
          </p:cNvPicPr>
          <p:nvPr/>
        </p:nvPicPr>
        <p:blipFill>
          <a:blip r:embed="rId2"/>
          <a:srcRect/>
          <a:stretch>
            <a:fillRect/>
          </a:stretch>
        </p:blipFill>
        <p:spPr bwMode="auto">
          <a:xfrm>
            <a:off x="0" y="0"/>
            <a:ext cx="9144000" cy="6858016"/>
          </a:xfrm>
          <a:prstGeom prst="rect">
            <a:avLst/>
          </a:prstGeom>
          <a:noFill/>
        </p:spPr>
      </p:pic>
      <p:sp>
        <p:nvSpPr>
          <p:cNvPr id="2" name="1 Título"/>
          <p:cNvSpPr>
            <a:spLocks noGrp="1"/>
          </p:cNvSpPr>
          <p:nvPr>
            <p:ph type="title"/>
          </p:nvPr>
        </p:nvSpPr>
        <p:spPr>
          <a:xfrm>
            <a:off x="428596" y="0"/>
            <a:ext cx="8229600" cy="1143000"/>
          </a:xfrm>
        </p:spPr>
        <p:txBody>
          <a:bodyPr>
            <a:normAutofit/>
          </a:bodyPr>
          <a:lstStyle/>
          <a:p>
            <a:r>
              <a:rPr lang="es-MX" sz="4800" b="1" i="1" u="sng" dirty="0" smtClean="0">
                <a:solidFill>
                  <a:schemeClr val="bg1"/>
                </a:solidFill>
              </a:rPr>
              <a:t>INICIAR EL S.O.</a:t>
            </a:r>
            <a:endParaRPr lang="es-ES" sz="4800" b="1" i="1" u="sng" dirty="0">
              <a:solidFill>
                <a:schemeClr val="bg1"/>
              </a:solidFill>
            </a:endParaRPr>
          </a:p>
        </p:txBody>
      </p:sp>
      <p:sp>
        <p:nvSpPr>
          <p:cNvPr id="3" name="2 Marcador de contenido"/>
          <p:cNvSpPr>
            <a:spLocks noGrp="1"/>
          </p:cNvSpPr>
          <p:nvPr>
            <p:ph idx="1"/>
          </p:nvPr>
        </p:nvSpPr>
        <p:spPr>
          <a:xfrm>
            <a:off x="428596" y="1000109"/>
            <a:ext cx="8215370" cy="2143140"/>
          </a:xfrm>
        </p:spPr>
        <p:txBody>
          <a:bodyPr/>
          <a:lstStyle/>
          <a:p>
            <a:pPr algn="just">
              <a:buNone/>
            </a:pPr>
            <a:r>
              <a:rPr lang="es-MX" dirty="0" smtClean="0">
                <a:solidFill>
                  <a:schemeClr val="bg1"/>
                </a:solidFill>
              </a:rPr>
              <a:t>Después de encender el monitor y gabinete, debemos de esperar unos minutos para iniciar el sistema, el escritorio varia según la versión del sistema operativo.</a:t>
            </a:r>
            <a:endParaRPr lang="es-ES" dirty="0">
              <a:solidFill>
                <a:schemeClr val="bg1"/>
              </a:solidFill>
            </a:endParaRPr>
          </a:p>
        </p:txBody>
      </p:sp>
      <p:sp>
        <p:nvSpPr>
          <p:cNvPr id="5" name="1 Título">
            <a:hlinkClick r:id="rId3" action="ppaction://hlinksldjump"/>
          </p:cNvPr>
          <p:cNvSpPr txBox="1">
            <a:spLocks/>
          </p:cNvSpPr>
          <p:nvPr/>
        </p:nvSpPr>
        <p:spPr>
          <a:xfrm>
            <a:off x="8286776" y="6500834"/>
            <a:ext cx="857224" cy="357166"/>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4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4400" b="0" i="0" u="none" strike="noStrike" kern="1200" cap="none" spc="0" normalizeH="0" baseline="0" noProof="0" dirty="0" smtClean="0">
                <a:ln>
                  <a:noFill/>
                </a:ln>
                <a:solidFill>
                  <a:schemeClr val="tx1"/>
                </a:solidFill>
                <a:effectLst/>
                <a:uLnTx/>
                <a:uFillTx/>
                <a:latin typeface="+mj-lt"/>
                <a:ea typeface="+mj-ea"/>
                <a:cs typeface="+mj-cs"/>
              </a:rPr>
              <a:t>MENÚ.</a:t>
            </a:r>
            <a:endParaRPr kumimoji="0" lang="es-ES" sz="44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29698" name="Picture 2" descr="http://inepja.inea.gob.mx/cursos/computacion/CursoComputo/Computadoras/images/Escritorio.jpg"/>
          <p:cNvPicPr>
            <a:picLocks noChangeAspect="1" noChangeArrowheads="1"/>
          </p:cNvPicPr>
          <p:nvPr/>
        </p:nvPicPr>
        <p:blipFill>
          <a:blip r:embed="rId4"/>
          <a:srcRect/>
          <a:stretch>
            <a:fillRect/>
          </a:stretch>
        </p:blipFill>
        <p:spPr bwMode="auto">
          <a:xfrm>
            <a:off x="2071670" y="3214686"/>
            <a:ext cx="5193390" cy="3373264"/>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www.juegosdb.com/wp-content/2009/10/sistema-operativo-windows.jpg"/>
          <p:cNvPicPr>
            <a:picLocks noChangeAspect="1" noChangeArrowheads="1"/>
          </p:cNvPicPr>
          <p:nvPr/>
        </p:nvPicPr>
        <p:blipFill>
          <a:blip r:embed="rId2"/>
          <a:srcRect/>
          <a:stretch>
            <a:fillRect/>
          </a:stretch>
        </p:blipFill>
        <p:spPr bwMode="auto">
          <a:xfrm>
            <a:off x="0" y="0"/>
            <a:ext cx="9144000" cy="6858016"/>
          </a:xfrm>
          <a:prstGeom prst="rect">
            <a:avLst/>
          </a:prstGeom>
          <a:noFill/>
        </p:spPr>
      </p:pic>
      <p:sp>
        <p:nvSpPr>
          <p:cNvPr id="2" name="1 Título"/>
          <p:cNvSpPr>
            <a:spLocks noGrp="1"/>
          </p:cNvSpPr>
          <p:nvPr>
            <p:ph type="title"/>
          </p:nvPr>
        </p:nvSpPr>
        <p:spPr>
          <a:xfrm>
            <a:off x="428596" y="0"/>
            <a:ext cx="8229600" cy="1143000"/>
          </a:xfrm>
        </p:spPr>
        <p:txBody>
          <a:bodyPr>
            <a:normAutofit/>
          </a:bodyPr>
          <a:lstStyle/>
          <a:p>
            <a:r>
              <a:rPr lang="es-MX" sz="4800" b="1" i="1" u="sng" dirty="0" smtClean="0">
                <a:solidFill>
                  <a:schemeClr val="bg1"/>
                </a:solidFill>
              </a:rPr>
              <a:t>MONITOR.</a:t>
            </a:r>
            <a:endParaRPr lang="es-ES" sz="4800" b="1" i="1" u="sng" dirty="0">
              <a:solidFill>
                <a:schemeClr val="bg1"/>
              </a:solidFill>
            </a:endParaRPr>
          </a:p>
        </p:txBody>
      </p:sp>
      <p:sp>
        <p:nvSpPr>
          <p:cNvPr id="3" name="2 Marcador de contenido"/>
          <p:cNvSpPr>
            <a:spLocks noGrp="1"/>
          </p:cNvSpPr>
          <p:nvPr>
            <p:ph idx="1"/>
          </p:nvPr>
        </p:nvSpPr>
        <p:spPr>
          <a:xfrm>
            <a:off x="428596" y="1000108"/>
            <a:ext cx="8229600" cy="2114552"/>
          </a:xfrm>
        </p:spPr>
        <p:txBody>
          <a:bodyPr/>
          <a:lstStyle/>
          <a:p>
            <a:pPr algn="just">
              <a:buNone/>
            </a:pPr>
            <a:r>
              <a:rPr lang="es-MX" dirty="0" smtClean="0">
                <a:solidFill>
                  <a:schemeClr val="bg1"/>
                </a:solidFill>
              </a:rPr>
              <a:t>Es la parte de la computadora que presenta la información en la que se esta trabajando (Se puede presentar de diferentes formas).</a:t>
            </a:r>
            <a:endParaRPr lang="es-ES" dirty="0">
              <a:solidFill>
                <a:schemeClr val="bg1"/>
              </a:solidFill>
            </a:endParaRPr>
          </a:p>
        </p:txBody>
      </p:sp>
      <p:sp>
        <p:nvSpPr>
          <p:cNvPr id="5" name="1 Título">
            <a:hlinkClick r:id="rId3" action="ppaction://hlinksldjump"/>
          </p:cNvPr>
          <p:cNvSpPr txBox="1">
            <a:spLocks/>
          </p:cNvSpPr>
          <p:nvPr/>
        </p:nvSpPr>
        <p:spPr>
          <a:xfrm>
            <a:off x="8286776" y="6500834"/>
            <a:ext cx="857224" cy="357166"/>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4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4400" b="0" i="0" u="none" strike="noStrike" kern="1200" cap="none" spc="0" normalizeH="0" baseline="0" noProof="0" dirty="0" smtClean="0">
                <a:ln>
                  <a:noFill/>
                </a:ln>
                <a:solidFill>
                  <a:schemeClr val="tx1"/>
                </a:solidFill>
                <a:effectLst/>
                <a:uLnTx/>
                <a:uFillTx/>
                <a:latin typeface="+mj-lt"/>
                <a:ea typeface="+mj-ea"/>
                <a:cs typeface="+mj-cs"/>
              </a:rPr>
              <a:t>MENÚ.</a:t>
            </a:r>
            <a:endParaRPr kumimoji="0" lang="es-ES" sz="44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28674" name="Picture 2" descr="http://inepja.inea.gob.mx/cursos/computacion/CursoComputo/Computadoras/images/Monitor.gif"/>
          <p:cNvPicPr>
            <a:picLocks noChangeAspect="1" noChangeArrowheads="1"/>
          </p:cNvPicPr>
          <p:nvPr/>
        </p:nvPicPr>
        <p:blipFill>
          <a:blip r:embed="rId4"/>
          <a:srcRect/>
          <a:stretch>
            <a:fillRect/>
          </a:stretch>
        </p:blipFill>
        <p:spPr bwMode="auto">
          <a:xfrm>
            <a:off x="2928926" y="2857496"/>
            <a:ext cx="3514514" cy="3402945"/>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www.juegosdb.com/wp-content/2009/10/sistema-operativo-windows.jpg"/>
          <p:cNvPicPr>
            <a:picLocks noChangeAspect="1" noChangeArrowheads="1"/>
          </p:cNvPicPr>
          <p:nvPr/>
        </p:nvPicPr>
        <p:blipFill>
          <a:blip r:embed="rId2"/>
          <a:srcRect/>
          <a:stretch>
            <a:fillRect/>
          </a:stretch>
        </p:blipFill>
        <p:spPr bwMode="auto">
          <a:xfrm>
            <a:off x="0" y="0"/>
            <a:ext cx="9144000" cy="6858016"/>
          </a:xfrm>
          <a:prstGeom prst="rect">
            <a:avLst/>
          </a:prstGeom>
          <a:noFill/>
        </p:spPr>
      </p:pic>
      <p:sp>
        <p:nvSpPr>
          <p:cNvPr id="2" name="1 Título"/>
          <p:cNvSpPr>
            <a:spLocks noGrp="1"/>
          </p:cNvSpPr>
          <p:nvPr>
            <p:ph type="title"/>
          </p:nvPr>
        </p:nvSpPr>
        <p:spPr>
          <a:xfrm>
            <a:off x="428596" y="0"/>
            <a:ext cx="8229600" cy="1143000"/>
          </a:xfrm>
        </p:spPr>
        <p:txBody>
          <a:bodyPr>
            <a:normAutofit/>
          </a:bodyPr>
          <a:lstStyle/>
          <a:p>
            <a:r>
              <a:rPr lang="es-MX" sz="4800" b="1" i="1" u="sng" dirty="0" smtClean="0">
                <a:solidFill>
                  <a:schemeClr val="bg1"/>
                </a:solidFill>
              </a:rPr>
              <a:t>CPU O GABINETE.</a:t>
            </a:r>
            <a:endParaRPr lang="es-ES" sz="4800" b="1" i="1" u="sng" dirty="0">
              <a:solidFill>
                <a:schemeClr val="bg1"/>
              </a:solidFill>
            </a:endParaRPr>
          </a:p>
        </p:txBody>
      </p:sp>
      <p:sp>
        <p:nvSpPr>
          <p:cNvPr id="3" name="2 Marcador de contenido"/>
          <p:cNvSpPr>
            <a:spLocks noGrp="1"/>
          </p:cNvSpPr>
          <p:nvPr>
            <p:ph idx="1"/>
          </p:nvPr>
        </p:nvSpPr>
        <p:spPr>
          <a:xfrm>
            <a:off x="428596" y="1071546"/>
            <a:ext cx="8229600" cy="2471741"/>
          </a:xfrm>
        </p:spPr>
        <p:txBody>
          <a:bodyPr>
            <a:normAutofit lnSpcReduction="10000"/>
          </a:bodyPr>
          <a:lstStyle/>
          <a:p>
            <a:pPr algn="just">
              <a:buNone/>
            </a:pPr>
            <a:r>
              <a:rPr lang="es-MX" dirty="0" smtClean="0">
                <a:solidFill>
                  <a:schemeClr val="bg1"/>
                </a:solidFill>
              </a:rPr>
              <a:t>Es la parte más importante de la computadora, ya que ejecuta, procesa y manda cada una de las instrucciones y señales que se le da (Cuenta con procesador, disco duro y unidad de Cd ´s).</a:t>
            </a:r>
            <a:endParaRPr lang="es-ES" dirty="0">
              <a:solidFill>
                <a:schemeClr val="bg1"/>
              </a:solidFill>
            </a:endParaRPr>
          </a:p>
        </p:txBody>
      </p:sp>
      <p:sp>
        <p:nvSpPr>
          <p:cNvPr id="5" name="1 Título">
            <a:hlinkClick r:id="rId3" action="ppaction://hlinksldjump"/>
          </p:cNvPr>
          <p:cNvSpPr txBox="1">
            <a:spLocks/>
          </p:cNvSpPr>
          <p:nvPr/>
        </p:nvSpPr>
        <p:spPr>
          <a:xfrm>
            <a:off x="8286776" y="6500834"/>
            <a:ext cx="857224" cy="357166"/>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4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4400" b="0" i="0" u="none" strike="noStrike" kern="1200" cap="none" spc="0" normalizeH="0" baseline="0" noProof="0" dirty="0" smtClean="0">
                <a:ln>
                  <a:noFill/>
                </a:ln>
                <a:solidFill>
                  <a:schemeClr val="tx1"/>
                </a:solidFill>
                <a:effectLst/>
                <a:uLnTx/>
                <a:uFillTx/>
                <a:latin typeface="+mj-lt"/>
                <a:ea typeface="+mj-ea"/>
                <a:cs typeface="+mj-cs"/>
              </a:rPr>
              <a:t>MENÚ.</a:t>
            </a:r>
            <a:endParaRPr kumimoji="0" lang="es-ES" sz="44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27650" name="Picture 2" descr="http://inepja.inea.gob.mx/cursos/computacion/CursoComputo/Computadoras/images/CPU.gif"/>
          <p:cNvPicPr>
            <a:picLocks noChangeAspect="1" noChangeArrowheads="1"/>
          </p:cNvPicPr>
          <p:nvPr/>
        </p:nvPicPr>
        <p:blipFill>
          <a:blip r:embed="rId4"/>
          <a:srcRect/>
          <a:stretch>
            <a:fillRect/>
          </a:stretch>
        </p:blipFill>
        <p:spPr bwMode="auto">
          <a:xfrm>
            <a:off x="2357422" y="3786190"/>
            <a:ext cx="4848225" cy="242889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http://www.juegosdb.com/wp-content/2009/10/sistema-operativo-windows.jpg"/>
          <p:cNvPicPr>
            <a:picLocks noChangeAspect="1" noChangeArrowheads="1"/>
          </p:cNvPicPr>
          <p:nvPr/>
        </p:nvPicPr>
        <p:blipFill>
          <a:blip r:embed="rId2"/>
          <a:srcRect/>
          <a:stretch>
            <a:fillRect/>
          </a:stretch>
        </p:blipFill>
        <p:spPr bwMode="auto">
          <a:xfrm>
            <a:off x="0" y="0"/>
            <a:ext cx="9144000" cy="6858016"/>
          </a:xfrm>
          <a:prstGeom prst="rect">
            <a:avLst/>
          </a:prstGeom>
          <a:noFill/>
        </p:spPr>
      </p:pic>
      <p:sp>
        <p:nvSpPr>
          <p:cNvPr id="2" name="1 Título"/>
          <p:cNvSpPr>
            <a:spLocks noGrp="1"/>
          </p:cNvSpPr>
          <p:nvPr>
            <p:ph type="title"/>
          </p:nvPr>
        </p:nvSpPr>
        <p:spPr>
          <a:xfrm>
            <a:off x="428596" y="0"/>
            <a:ext cx="8229600" cy="1143000"/>
          </a:xfrm>
        </p:spPr>
        <p:txBody>
          <a:bodyPr>
            <a:normAutofit/>
          </a:bodyPr>
          <a:lstStyle/>
          <a:p>
            <a:r>
              <a:rPr lang="es-MX" sz="4800" b="1" i="1" u="sng" dirty="0" smtClean="0">
                <a:solidFill>
                  <a:schemeClr val="bg1"/>
                </a:solidFill>
              </a:rPr>
              <a:t>BOCINAS Y MICRÓFONO.</a:t>
            </a:r>
            <a:endParaRPr lang="es-ES" sz="4800" b="1" i="1" u="sng" dirty="0">
              <a:solidFill>
                <a:schemeClr val="bg1"/>
              </a:solidFill>
            </a:endParaRPr>
          </a:p>
        </p:txBody>
      </p:sp>
      <p:sp>
        <p:nvSpPr>
          <p:cNvPr id="3" name="2 Marcador de contenido"/>
          <p:cNvSpPr>
            <a:spLocks noGrp="1"/>
          </p:cNvSpPr>
          <p:nvPr>
            <p:ph idx="1"/>
          </p:nvPr>
        </p:nvSpPr>
        <p:spPr>
          <a:xfrm>
            <a:off x="500034" y="1000108"/>
            <a:ext cx="8229600" cy="1257296"/>
          </a:xfrm>
        </p:spPr>
        <p:txBody>
          <a:bodyPr/>
          <a:lstStyle/>
          <a:p>
            <a:pPr algn="just">
              <a:buNone/>
            </a:pPr>
            <a:r>
              <a:rPr lang="es-MX" dirty="0" smtClean="0">
                <a:solidFill>
                  <a:schemeClr val="bg1"/>
                </a:solidFill>
              </a:rPr>
              <a:t>Las bocinas van a emitir diferentes clases de sonidos, según sea la ocasión.</a:t>
            </a:r>
            <a:endParaRPr lang="es-ES" dirty="0">
              <a:solidFill>
                <a:schemeClr val="bg1"/>
              </a:solidFill>
            </a:endParaRPr>
          </a:p>
        </p:txBody>
      </p:sp>
      <p:sp>
        <p:nvSpPr>
          <p:cNvPr id="5" name="1 Título">
            <a:hlinkClick r:id="rId3" action="ppaction://hlinksldjump"/>
          </p:cNvPr>
          <p:cNvSpPr txBox="1">
            <a:spLocks/>
          </p:cNvSpPr>
          <p:nvPr/>
        </p:nvSpPr>
        <p:spPr>
          <a:xfrm>
            <a:off x="8286776" y="6500834"/>
            <a:ext cx="857224" cy="357166"/>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4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4400" b="0" i="0" u="none" strike="noStrike" kern="1200" cap="none" spc="0" normalizeH="0" baseline="0" noProof="0" dirty="0" smtClean="0">
                <a:ln>
                  <a:noFill/>
                </a:ln>
                <a:solidFill>
                  <a:schemeClr val="tx1"/>
                </a:solidFill>
                <a:effectLst/>
                <a:uLnTx/>
                <a:uFillTx/>
                <a:latin typeface="+mj-lt"/>
                <a:ea typeface="+mj-ea"/>
                <a:cs typeface="+mj-cs"/>
              </a:rPr>
              <a:t>MENÚ.</a:t>
            </a:r>
            <a:endParaRPr kumimoji="0" lang="es-ES" sz="44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7" name="2 Marcador de contenido"/>
          <p:cNvSpPr txBox="1">
            <a:spLocks/>
          </p:cNvSpPr>
          <p:nvPr/>
        </p:nvSpPr>
        <p:spPr>
          <a:xfrm>
            <a:off x="642910" y="3500438"/>
            <a:ext cx="8229600" cy="1500198"/>
          </a:xfrm>
          <a:prstGeom prst="rect">
            <a:avLst/>
          </a:prstGeom>
        </p:spPr>
        <p:txBody>
          <a:bodyPr vert="horz" lIns="91440" tIns="45720" rIns="91440" bIns="45720" rtlCol="0">
            <a:normAutofit lnSpcReduction="10000"/>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s-MX" sz="3200" b="0" i="0" u="none" strike="noStrike" kern="1200" cap="none" spc="0" normalizeH="0" baseline="0" noProof="0" dirty="0" smtClean="0">
                <a:ln>
                  <a:noFill/>
                </a:ln>
                <a:solidFill>
                  <a:schemeClr val="bg1"/>
                </a:solidFill>
                <a:effectLst/>
                <a:uLnTx/>
                <a:uFillTx/>
                <a:latin typeface="+mn-lt"/>
                <a:ea typeface="+mn-ea"/>
                <a:cs typeface="+mn-cs"/>
              </a:rPr>
              <a:t>El</a:t>
            </a:r>
            <a:r>
              <a:rPr kumimoji="0" lang="es-MX" sz="3200" b="0" i="0" u="none" strike="noStrike" kern="1200" cap="none" spc="0" normalizeH="0" noProof="0" dirty="0" smtClean="0">
                <a:ln>
                  <a:noFill/>
                </a:ln>
                <a:solidFill>
                  <a:schemeClr val="bg1"/>
                </a:solidFill>
                <a:effectLst/>
                <a:uLnTx/>
                <a:uFillTx/>
                <a:latin typeface="+mn-lt"/>
                <a:ea typeface="+mn-ea"/>
                <a:cs typeface="+mn-cs"/>
              </a:rPr>
              <a:t> micrófono permite ingresar información y sonidos, como redactar una carta para que la computadora escriba por ti</a:t>
            </a:r>
            <a:r>
              <a:rPr kumimoji="0" lang="es-MX" sz="3200" b="0" i="0" u="none" strike="noStrike" kern="1200" cap="none" spc="0" normalizeH="0" baseline="0" noProof="0" dirty="0" smtClean="0">
                <a:ln>
                  <a:noFill/>
                </a:ln>
                <a:solidFill>
                  <a:schemeClr val="bg1"/>
                </a:solidFill>
                <a:effectLst/>
                <a:uLnTx/>
                <a:uFillTx/>
                <a:latin typeface="+mn-lt"/>
                <a:ea typeface="+mn-ea"/>
                <a:cs typeface="+mn-cs"/>
              </a:rPr>
              <a:t>.</a:t>
            </a:r>
            <a:endParaRPr kumimoji="0" lang="es-ES" sz="3200" b="0" i="0" u="none" strike="noStrike" kern="1200" cap="none" spc="0" normalizeH="0" baseline="0" noProof="0" dirty="0" smtClean="0">
              <a:ln>
                <a:noFill/>
              </a:ln>
              <a:solidFill>
                <a:schemeClr val="bg1"/>
              </a:solidFill>
              <a:effectLst/>
              <a:uLnTx/>
              <a:uFillTx/>
              <a:latin typeface="+mn-lt"/>
              <a:ea typeface="+mn-ea"/>
              <a:cs typeface="+mn-cs"/>
            </a:endParaRPr>
          </a:p>
        </p:txBody>
      </p:sp>
      <p:pic>
        <p:nvPicPr>
          <p:cNvPr id="16386" name="Picture 2" descr="http://inepja.inea.gob.mx/cursos/computacion/CursoComputo/Computadoras/images/Bocinas.gif"/>
          <p:cNvPicPr>
            <a:picLocks noChangeAspect="1" noChangeArrowheads="1"/>
          </p:cNvPicPr>
          <p:nvPr/>
        </p:nvPicPr>
        <p:blipFill>
          <a:blip r:embed="rId4"/>
          <a:srcRect/>
          <a:stretch>
            <a:fillRect/>
          </a:stretch>
        </p:blipFill>
        <p:spPr bwMode="auto">
          <a:xfrm>
            <a:off x="3929058" y="2000240"/>
            <a:ext cx="1832614" cy="1504929"/>
          </a:xfrm>
          <a:prstGeom prst="rect">
            <a:avLst/>
          </a:prstGeom>
          <a:noFill/>
        </p:spPr>
      </p:pic>
      <p:pic>
        <p:nvPicPr>
          <p:cNvPr id="16388" name="Picture 4" descr="http://inepja.inea.gob.mx/cursos/computacion/CursoComputo/Computadoras/images/Microfono.gif"/>
          <p:cNvPicPr>
            <a:picLocks noChangeAspect="1" noChangeArrowheads="1"/>
          </p:cNvPicPr>
          <p:nvPr/>
        </p:nvPicPr>
        <p:blipFill>
          <a:blip r:embed="rId5"/>
          <a:srcRect/>
          <a:stretch>
            <a:fillRect/>
          </a:stretch>
        </p:blipFill>
        <p:spPr bwMode="auto">
          <a:xfrm>
            <a:off x="4143372" y="4786322"/>
            <a:ext cx="1535221" cy="190024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www.juegosdb.com/wp-content/2009/10/sistema-operativo-windows.jpg"/>
          <p:cNvPicPr>
            <a:picLocks noChangeAspect="1" noChangeArrowheads="1"/>
          </p:cNvPicPr>
          <p:nvPr/>
        </p:nvPicPr>
        <p:blipFill>
          <a:blip r:embed="rId2"/>
          <a:srcRect/>
          <a:stretch>
            <a:fillRect/>
          </a:stretch>
        </p:blipFill>
        <p:spPr bwMode="auto">
          <a:xfrm>
            <a:off x="0" y="0"/>
            <a:ext cx="9144000" cy="6858016"/>
          </a:xfrm>
          <a:prstGeom prst="rect">
            <a:avLst/>
          </a:prstGeom>
          <a:noFill/>
        </p:spPr>
      </p:pic>
      <p:sp>
        <p:nvSpPr>
          <p:cNvPr id="2" name="1 Título"/>
          <p:cNvSpPr>
            <a:spLocks noGrp="1"/>
          </p:cNvSpPr>
          <p:nvPr>
            <p:ph type="title"/>
          </p:nvPr>
        </p:nvSpPr>
        <p:spPr>
          <a:xfrm>
            <a:off x="428596" y="0"/>
            <a:ext cx="8229600" cy="1143000"/>
          </a:xfrm>
        </p:spPr>
        <p:txBody>
          <a:bodyPr>
            <a:normAutofit/>
          </a:bodyPr>
          <a:lstStyle/>
          <a:p>
            <a:r>
              <a:rPr lang="es-MX" sz="4800" b="1" i="1" u="sng" dirty="0" smtClean="0">
                <a:solidFill>
                  <a:schemeClr val="bg1"/>
                </a:solidFill>
              </a:rPr>
              <a:t>TECLADO.</a:t>
            </a:r>
            <a:endParaRPr lang="es-ES" sz="4800" b="1" i="1" u="sng" dirty="0">
              <a:solidFill>
                <a:schemeClr val="bg1"/>
              </a:solidFill>
            </a:endParaRPr>
          </a:p>
        </p:txBody>
      </p:sp>
      <p:sp>
        <p:nvSpPr>
          <p:cNvPr id="3" name="2 Marcador de contenido"/>
          <p:cNvSpPr>
            <a:spLocks noGrp="1"/>
          </p:cNvSpPr>
          <p:nvPr>
            <p:ph idx="1"/>
          </p:nvPr>
        </p:nvSpPr>
        <p:spPr>
          <a:xfrm>
            <a:off x="428596" y="1071546"/>
            <a:ext cx="8229600" cy="1685924"/>
          </a:xfrm>
        </p:spPr>
        <p:txBody>
          <a:bodyPr/>
          <a:lstStyle/>
          <a:p>
            <a:pPr algn="just">
              <a:buNone/>
            </a:pPr>
            <a:r>
              <a:rPr lang="es-MX" dirty="0" smtClean="0">
                <a:solidFill>
                  <a:schemeClr val="bg1"/>
                </a:solidFill>
              </a:rPr>
              <a:t>Es la que su función principal es ingresar datos, pero también tiene la función de introducir indicaciones y señales a la computadora.</a:t>
            </a:r>
            <a:endParaRPr lang="es-ES" dirty="0">
              <a:solidFill>
                <a:schemeClr val="bg1"/>
              </a:solidFill>
            </a:endParaRPr>
          </a:p>
        </p:txBody>
      </p:sp>
      <p:sp>
        <p:nvSpPr>
          <p:cNvPr id="5" name="1 Título">
            <a:hlinkClick r:id="rId3" action="ppaction://hlinksldjump"/>
          </p:cNvPr>
          <p:cNvSpPr txBox="1">
            <a:spLocks/>
          </p:cNvSpPr>
          <p:nvPr/>
        </p:nvSpPr>
        <p:spPr>
          <a:xfrm>
            <a:off x="8286776" y="6500834"/>
            <a:ext cx="857224" cy="357166"/>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4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4400" b="0" i="0" u="none" strike="noStrike" kern="1200" cap="none" spc="0" normalizeH="0" baseline="0" noProof="0" dirty="0" smtClean="0">
                <a:ln>
                  <a:noFill/>
                </a:ln>
                <a:solidFill>
                  <a:schemeClr val="tx1"/>
                </a:solidFill>
                <a:effectLst/>
                <a:uLnTx/>
                <a:uFillTx/>
                <a:latin typeface="+mj-lt"/>
                <a:ea typeface="+mj-ea"/>
                <a:cs typeface="+mj-cs"/>
              </a:rPr>
              <a:t>MENÚ.</a:t>
            </a:r>
            <a:endParaRPr kumimoji="0" lang="es-ES" sz="44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15362" name="Picture 2" descr="http://inepja.inea.gob.mx/cursos/computacion/CursoComputo/Computadoras/images/teclado.jpg"/>
          <p:cNvPicPr>
            <a:picLocks noChangeAspect="1" noChangeArrowheads="1"/>
          </p:cNvPicPr>
          <p:nvPr/>
        </p:nvPicPr>
        <p:blipFill>
          <a:blip r:embed="rId4"/>
          <a:srcRect/>
          <a:stretch>
            <a:fillRect/>
          </a:stretch>
        </p:blipFill>
        <p:spPr bwMode="auto">
          <a:xfrm>
            <a:off x="2857488" y="3429000"/>
            <a:ext cx="3805919" cy="214314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www.juegosdb.com/wp-content/2009/10/sistema-operativo-windows.jpg"/>
          <p:cNvPicPr>
            <a:picLocks noChangeAspect="1" noChangeArrowheads="1"/>
          </p:cNvPicPr>
          <p:nvPr/>
        </p:nvPicPr>
        <p:blipFill>
          <a:blip r:embed="rId2"/>
          <a:srcRect/>
          <a:stretch>
            <a:fillRect/>
          </a:stretch>
        </p:blipFill>
        <p:spPr bwMode="auto">
          <a:xfrm>
            <a:off x="0" y="0"/>
            <a:ext cx="9144000" cy="6858016"/>
          </a:xfrm>
          <a:prstGeom prst="rect">
            <a:avLst/>
          </a:prstGeom>
          <a:noFill/>
        </p:spPr>
      </p:pic>
      <p:sp>
        <p:nvSpPr>
          <p:cNvPr id="2" name="1 Título"/>
          <p:cNvSpPr>
            <a:spLocks noGrp="1"/>
          </p:cNvSpPr>
          <p:nvPr>
            <p:ph type="title"/>
          </p:nvPr>
        </p:nvSpPr>
        <p:spPr>
          <a:xfrm>
            <a:off x="428596" y="0"/>
            <a:ext cx="8229600" cy="1143000"/>
          </a:xfrm>
        </p:spPr>
        <p:txBody>
          <a:bodyPr>
            <a:normAutofit/>
          </a:bodyPr>
          <a:lstStyle/>
          <a:p>
            <a:r>
              <a:rPr lang="es-MX" sz="4800" b="1" i="1" u="sng" dirty="0" smtClean="0">
                <a:solidFill>
                  <a:schemeClr val="bg1"/>
                </a:solidFill>
              </a:rPr>
              <a:t>RATÓN O MOUSE.</a:t>
            </a:r>
            <a:endParaRPr lang="es-ES" sz="4800" b="1" i="1" u="sng" dirty="0">
              <a:solidFill>
                <a:schemeClr val="bg1"/>
              </a:solidFill>
            </a:endParaRPr>
          </a:p>
        </p:txBody>
      </p:sp>
      <p:sp>
        <p:nvSpPr>
          <p:cNvPr id="3" name="2 Marcador de contenido"/>
          <p:cNvSpPr>
            <a:spLocks noGrp="1"/>
          </p:cNvSpPr>
          <p:nvPr>
            <p:ph idx="1"/>
          </p:nvPr>
        </p:nvSpPr>
        <p:spPr>
          <a:xfrm>
            <a:off x="428596" y="1142984"/>
            <a:ext cx="8229600" cy="1257296"/>
          </a:xfrm>
        </p:spPr>
        <p:txBody>
          <a:bodyPr/>
          <a:lstStyle/>
          <a:p>
            <a:pPr algn="just">
              <a:buNone/>
            </a:pPr>
            <a:r>
              <a:rPr lang="es-MX" dirty="0" smtClean="0">
                <a:solidFill>
                  <a:schemeClr val="bg1"/>
                </a:solidFill>
              </a:rPr>
              <a:t>Es con el que manda indicaciones y señales, este se ve en el monitor por medio del puntero.</a:t>
            </a:r>
            <a:endParaRPr lang="es-ES" dirty="0">
              <a:solidFill>
                <a:schemeClr val="bg1"/>
              </a:solidFill>
            </a:endParaRPr>
          </a:p>
        </p:txBody>
      </p:sp>
      <p:sp>
        <p:nvSpPr>
          <p:cNvPr id="5" name="1 Título">
            <a:hlinkClick r:id="rId3" action="ppaction://hlinksldjump"/>
          </p:cNvPr>
          <p:cNvSpPr txBox="1">
            <a:spLocks/>
          </p:cNvSpPr>
          <p:nvPr/>
        </p:nvSpPr>
        <p:spPr>
          <a:xfrm>
            <a:off x="8286776" y="6500834"/>
            <a:ext cx="857224" cy="357166"/>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4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4400" b="0" i="0" u="none" strike="noStrike" kern="1200" cap="none" spc="0" normalizeH="0" baseline="0" noProof="0" dirty="0" smtClean="0">
                <a:ln>
                  <a:noFill/>
                </a:ln>
                <a:solidFill>
                  <a:schemeClr val="tx1"/>
                </a:solidFill>
                <a:effectLst/>
                <a:uLnTx/>
                <a:uFillTx/>
                <a:latin typeface="+mj-lt"/>
                <a:ea typeface="+mj-ea"/>
                <a:cs typeface="+mj-cs"/>
              </a:rPr>
              <a:t>MENÚ.</a:t>
            </a:r>
            <a:endParaRPr kumimoji="0" lang="es-ES" sz="4400" b="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14338" name="Picture 2" descr="http://inepja.inea.gob.mx/cursos/computacion/CursoComputo/images/mouse.gif"/>
          <p:cNvPicPr>
            <a:picLocks noChangeAspect="1" noChangeArrowheads="1"/>
          </p:cNvPicPr>
          <p:nvPr/>
        </p:nvPicPr>
        <p:blipFill>
          <a:blip r:embed="rId4"/>
          <a:srcRect/>
          <a:stretch>
            <a:fillRect/>
          </a:stretch>
        </p:blipFill>
        <p:spPr bwMode="auto">
          <a:xfrm>
            <a:off x="2928926" y="2643182"/>
            <a:ext cx="3500462" cy="3127631"/>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écnico">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384</TotalTime>
  <Words>835</Words>
  <Application>Microsoft Office PowerPoint</Application>
  <PresentationFormat>Presentación en pantalla (4:3)</PresentationFormat>
  <Paragraphs>75</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Tema de Office</vt:lpstr>
      <vt:lpstr>Diapositiva 1</vt:lpstr>
      <vt:lpstr>MENÚ.</vt:lpstr>
      <vt:lpstr>ENCENDER EL EQUIPO.</vt:lpstr>
      <vt:lpstr>INICIAR EL S.O.</vt:lpstr>
      <vt:lpstr>MONITOR.</vt:lpstr>
      <vt:lpstr>CPU O GABINETE.</vt:lpstr>
      <vt:lpstr>BOCINAS Y MICRÓFONO.</vt:lpstr>
      <vt:lpstr>TECLADO.</vt:lpstr>
      <vt:lpstr>RATÓN O MOUSE.</vt:lpstr>
      <vt:lpstr>SELECCIÓN.</vt:lpstr>
      <vt:lpstr>ACTIVACIÓN.</vt:lpstr>
      <vt:lpstr>PUERTO USB.</vt:lpstr>
      <vt:lpstr>IMPRESORA.</vt:lpstr>
      <vt:lpstr>GUARDAR ARCHIVOS.</vt:lpstr>
      <vt:lpstr>SALIR.</vt:lpstr>
      <vt:lpstr>INTERNET.</vt:lpstr>
      <vt:lpstr>APAGAR EL EQUIPO.</vt:lpstr>
    </vt:vector>
  </TitlesOfParts>
  <Company>mAtHeW0428</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Windows-Vista</dc:creator>
  <cp:lastModifiedBy>Windows-Vista</cp:lastModifiedBy>
  <cp:revision>169</cp:revision>
  <dcterms:created xsi:type="dcterms:W3CDTF">2003-07-16T06:11:25Z</dcterms:created>
  <dcterms:modified xsi:type="dcterms:W3CDTF">2003-07-16T07:07:50Z</dcterms:modified>
</cp:coreProperties>
</file>