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4D445A-E0BF-4994-8473-E121A0233B37}" type="datetimeFigureOut">
              <a:rPr lang="en-TT" smtClean="0"/>
              <a:t>11/10/2020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C070B4-28C5-4E93-8585-3F777604B402}" type="slidenum">
              <a:rPr lang="en-TT" smtClean="0"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X0gBSsRiOc" TargetMode="External"/><Relationship Id="rId2" Type="http://schemas.openxmlformats.org/officeDocument/2006/relationships/hyperlink" Target="https://www.youtube.com/watch?v=lveKtu1BSI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ceVekHiWMw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Henderson Tool Castration</a:t>
            </a:r>
            <a:endParaRPr lang="en-TT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762" y="4037775"/>
            <a:ext cx="4196324" cy="2375714"/>
          </a:xfrm>
        </p:spPr>
        <p:txBody>
          <a:bodyPr>
            <a:normAutofit fontScale="85000" lnSpcReduction="20000"/>
          </a:bodyPr>
          <a:lstStyle/>
          <a:p>
            <a:r>
              <a:rPr lang="en-TT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Combines the Henderson Tool</a:t>
            </a:r>
          </a:p>
          <a:p>
            <a:r>
              <a:rPr lang="en-TT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+</a:t>
            </a:r>
          </a:p>
          <a:p>
            <a:r>
              <a:rPr lang="en-TT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variable speed</a:t>
            </a:r>
          </a:p>
          <a:p>
            <a:r>
              <a:rPr lang="en-TT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cordless drill</a:t>
            </a:r>
          </a:p>
          <a:p>
            <a:r>
              <a:rPr lang="en-TT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+</a:t>
            </a:r>
          </a:p>
          <a:p>
            <a:r>
              <a:rPr lang="en-TT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Newberry knife</a:t>
            </a:r>
          </a:p>
          <a:p>
            <a:r>
              <a:rPr lang="en-TT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750" y="4581128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08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This method can be used on bulls of ALL ages</a:t>
            </a:r>
          </a:p>
          <a:p>
            <a:pPr marL="0" indent="0">
              <a:buNone/>
            </a:pP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Can be used on older &amp; heavier bulls</a:t>
            </a:r>
          </a:p>
          <a:p>
            <a:pPr marL="0" indent="0">
              <a:buNone/>
            </a:pP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Quick and easy to perform</a:t>
            </a:r>
          </a:p>
          <a:p>
            <a:pPr marL="0" indent="0">
              <a:buNone/>
            </a:pP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Less traumatic than other methods</a:t>
            </a:r>
          </a:p>
          <a:p>
            <a:pPr marL="0" indent="0">
              <a:buNone/>
            </a:pP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Associated with less bleeding and swelling &amp; risk of infection than other methods</a:t>
            </a:r>
          </a:p>
          <a:p>
            <a:pPr>
              <a:buFont typeface="Wingdings" pitchFamily="2" charset="2"/>
              <a:buChar char="ü"/>
            </a:pP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Since this is an older, more sexually mature bull, other methods may not be adequate to crush the spermatic cord </a:t>
            </a:r>
          </a:p>
          <a:p>
            <a:pPr marL="0" indent="0">
              <a:buNone/>
            </a:pPr>
            <a:endParaRPr lang="en-T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sz="4400" dirty="0">
                <a:solidFill>
                  <a:schemeClr val="bg1">
                    <a:lumMod val="40000"/>
                    <a:lumOff val="60000"/>
                  </a:schemeClr>
                </a:solidFill>
              </a:rPr>
              <a:t>Why was this method chosen?</a:t>
            </a:r>
            <a: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</a:rPr>
              <a:t/>
            </a:r>
            <a:b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</a:rPr>
            </a:br>
            <a:endParaRPr lang="en-TT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7745505" cy="460965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TT" dirty="0" smtClean="0"/>
              <a:t> 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Disinfection of all tools (</a:t>
            </a:r>
            <a:r>
              <a:rPr lang="en-TT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iodine+alcohol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solution for 10 minutes)</a:t>
            </a:r>
          </a:p>
          <a:p>
            <a:pPr>
              <a:buFont typeface="Wingdings" pitchFamily="2" charset="2"/>
              <a:buChar char="q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Restraint of bull in a chute (restrain the tail as well by tying it off to the side)</a:t>
            </a:r>
          </a:p>
          <a:p>
            <a:pPr>
              <a:buFont typeface="Wingdings" pitchFamily="2" charset="2"/>
              <a:buChar char="q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Sedate the bull </a:t>
            </a:r>
          </a:p>
          <a:p>
            <a:pPr>
              <a:buFont typeface="Wingdings" pitchFamily="2" charset="2"/>
              <a:buChar char="q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Give local anaesthetic (in the spermatic cord)</a:t>
            </a:r>
          </a:p>
          <a:p>
            <a:pPr>
              <a:buFont typeface="Wingdings" pitchFamily="2" charset="2"/>
              <a:buChar char="q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Surgical scrubbing of the scrotal sac with </a:t>
            </a:r>
            <a:r>
              <a:rPr lang="en-TT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chlorhexidine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followed by surgical prep with alternating iodine + alcohol</a:t>
            </a:r>
          </a:p>
          <a:p>
            <a:pPr>
              <a:buFont typeface="Wingdings" pitchFamily="2" charset="2"/>
              <a:buChar char="q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Sterile gloves on</a:t>
            </a:r>
          </a:p>
          <a:p>
            <a:pPr>
              <a:buFont typeface="Wingdings" pitchFamily="2" charset="2"/>
              <a:buChar char="q"/>
            </a:pPr>
            <a:endParaRPr lang="en-TT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Ready to go!</a:t>
            </a:r>
            <a:endParaRPr lang="en-TT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Pre-operative checklist:</a:t>
            </a:r>
            <a:endParaRPr lang="en-TT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41168"/>
            <a:ext cx="1772816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92500"/>
          </a:bodyPr>
          <a:lstStyle/>
          <a:p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The testicles are pushed up the scrotal sac. The scrotal sac is then incised (side to side to facilitate drainage) with a Newberry knife.</a:t>
            </a:r>
          </a:p>
          <a:p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With the testicles now exposed, one testicle is grasped and 4 inches of spermatic cord is exposed.</a:t>
            </a:r>
          </a:p>
          <a:p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Clamp the pliers of the Henderson tool over the spermatic cord (proximal to the epididymis)</a:t>
            </a:r>
          </a:p>
          <a:p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Using the drill, rotate the tool, gradually increasing the speed until the spermatic cord is severed (app. 20 rotations) [Keep drill straight and in line with the cord]</a:t>
            </a:r>
          </a:p>
          <a:p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Repeat with the second testicle</a:t>
            </a:r>
          </a:p>
          <a:p>
            <a:pPr marL="0" indent="0">
              <a:buNone/>
            </a:pP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T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How it is done:</a:t>
            </a:r>
            <a:endParaRPr lang="en-TT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Henderson Castration 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2"/>
              </a:rPr>
              <a:t>https</a:t>
            </a:r>
            <a: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2"/>
              </a:rPr>
              <a:t>www.youtube.com/watch?v=lveKtu1BSIw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n-TT" dirty="0">
              <a:solidFill>
                <a:schemeClr val="bg1">
                  <a:lumMod val="40000"/>
                  <a:lumOff val="60000"/>
                </a:schemeClr>
              </a:solidFill>
              <a:hlinkClick r:id="rId3"/>
            </a:endParaRPr>
          </a:p>
          <a:p>
            <a:pPr>
              <a:buFont typeface="Wingdings" pitchFamily="2" charset="2"/>
              <a:buChar char="q"/>
            </a:pPr>
            <a: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</a:rPr>
              <a:t>Drill Castration for calves, Japanese 243 style 　(</a:t>
            </a:r>
            <a:r>
              <a:rPr lang="ja-JP" alt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伏見式捻転去勢、</a:t>
            </a:r>
            <a: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</a:rPr>
              <a:t>Henderson's castration)</a:t>
            </a:r>
          </a:p>
          <a:p>
            <a:pPr marL="0" indent="0">
              <a:buNone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3"/>
              </a:rPr>
              <a:t>https</a:t>
            </a:r>
            <a: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  <a:hlinkClick r:id="rId3"/>
              </a:rPr>
              <a:t>://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3"/>
              </a:rPr>
              <a:t>www.youtube.com/watch?v=jX0gBSsRiOc</a:t>
            </a:r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TT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TT" dirty="0" err="1">
                <a:solidFill>
                  <a:schemeClr val="bg1">
                    <a:lumMod val="40000"/>
                    <a:lumOff val="60000"/>
                  </a:schemeClr>
                </a:solidFill>
              </a:rPr>
              <a:t>HendCastToolCattle</a:t>
            </a:r>
            <a:endParaRPr lang="en-TT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4"/>
              </a:rPr>
              <a:t>https</a:t>
            </a:r>
            <a:r>
              <a:rPr lang="en-TT" dirty="0">
                <a:solidFill>
                  <a:schemeClr val="bg1">
                    <a:lumMod val="40000"/>
                    <a:lumOff val="60000"/>
                  </a:schemeClr>
                </a:solidFill>
                <a:hlinkClick r:id="rId4"/>
              </a:rPr>
              <a:t>://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4"/>
              </a:rPr>
              <a:t>www.youtube.com/watch?v=aceVekHiWMw&amp;feature=youtu.be</a:t>
            </a:r>
            <a:r>
              <a:rPr lang="en-TT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 </a:t>
            </a:r>
          </a:p>
          <a:p>
            <a:endParaRPr lang="en-TT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T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Video Demos:</a:t>
            </a:r>
            <a:endParaRPr lang="en-TT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2">
      <a:dk1>
        <a:sysClr val="windowText" lastClr="000000"/>
      </a:dk1>
      <a:lt1>
        <a:srgbClr val="895D1D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820</TotalTime>
  <Words>283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Henderson Tool Castration</vt:lpstr>
      <vt:lpstr>Why was this method chosen? </vt:lpstr>
      <vt:lpstr>Pre-operative checklist:</vt:lpstr>
      <vt:lpstr>How it is done:</vt:lpstr>
      <vt:lpstr>Video Demos: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Henderson Tool Castration</dc:title>
  <dc:creator>ｓｈｉａｎｎ ｌａｌｌａｃｋ</dc:creator>
  <cp:lastModifiedBy>ｓｈｉａｎｎ ｌａｌｌａｃｋ</cp:lastModifiedBy>
  <cp:revision>11</cp:revision>
  <dcterms:created xsi:type="dcterms:W3CDTF">2020-10-11T05:36:43Z</dcterms:created>
  <dcterms:modified xsi:type="dcterms:W3CDTF">2020-10-11T19:17:25Z</dcterms:modified>
</cp:coreProperties>
</file>