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7" r:id="rId2"/>
    <p:sldId id="313" r:id="rId3"/>
    <p:sldId id="319" r:id="rId4"/>
    <p:sldId id="318" r:id="rId5"/>
    <p:sldId id="314" r:id="rId6"/>
    <p:sldId id="315" r:id="rId7"/>
    <p:sldId id="321" r:id="rId8"/>
    <p:sldId id="331" r:id="rId9"/>
    <p:sldId id="322" r:id="rId10"/>
    <p:sldId id="260" r:id="rId11"/>
    <p:sldId id="329" r:id="rId12"/>
    <p:sldId id="332" r:id="rId13"/>
    <p:sldId id="330" r:id="rId14"/>
    <p:sldId id="323" r:id="rId15"/>
    <p:sldId id="333" r:id="rId16"/>
    <p:sldId id="324" r:id="rId17"/>
    <p:sldId id="325" r:id="rId18"/>
    <p:sldId id="326" r:id="rId19"/>
    <p:sldId id="327" r:id="rId20"/>
    <p:sldId id="316" r:id="rId21"/>
    <p:sldId id="328" r:id="rId22"/>
    <p:sldId id="311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4D238-B04B-4EC2-BDFC-45532F1D0491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DA076-C414-4596-82B2-B4BBF5DF5EC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59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938B-E74B-487E-B3AC-731623AC5C25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953-9EA6-4E86-A755-8562A98A24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938B-E74B-487E-B3AC-731623AC5C25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953-9EA6-4E86-A755-8562A98A24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938B-E74B-487E-B3AC-731623AC5C25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953-9EA6-4E86-A755-8562A98A24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938B-E74B-487E-B3AC-731623AC5C25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953-9EA6-4E86-A755-8562A98A24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938B-E74B-487E-B3AC-731623AC5C25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953-9EA6-4E86-A755-8562A98A24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938B-E74B-487E-B3AC-731623AC5C25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953-9EA6-4E86-A755-8562A98A24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938B-E74B-487E-B3AC-731623AC5C25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953-9EA6-4E86-A755-8562A98A24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938B-E74B-487E-B3AC-731623AC5C25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953-9EA6-4E86-A755-8562A98A24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938B-E74B-487E-B3AC-731623AC5C25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953-9EA6-4E86-A755-8562A98A24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938B-E74B-487E-B3AC-731623AC5C25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953-9EA6-4E86-A755-8562A98A24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938B-E74B-487E-B3AC-731623AC5C25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953-9EA6-4E86-A755-8562A98A24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9938B-E74B-487E-B3AC-731623AC5C25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F953-9EA6-4E86-A755-8562A98A24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http://sac.csic.es/astrosecundaria/static/logos/pat/logo%20UM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10827" cy="1214446"/>
          </a:xfrm>
          <a:prstGeom prst="rect">
            <a:avLst/>
          </a:prstGeom>
          <a:noFill/>
        </p:spPr>
      </p:pic>
      <p:pic>
        <p:nvPicPr>
          <p:cNvPr id="74754" name="Picture 2" descr="I:\LOGOS\LOGO_FACMEJ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0"/>
            <a:ext cx="1214414" cy="136850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6143636" y="357166"/>
          <a:ext cx="23336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r:id="rId5" imgW="5172797" imgH="2305372" progId="">
                  <p:embed/>
                </p:oleObj>
              </mc:Choice>
              <mc:Fallback>
                <p:oleObj r:id="rId5" imgW="5172797" imgH="2305372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357166"/>
                        <a:ext cx="23336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28596" y="1714488"/>
            <a:ext cx="78581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Diplomado en “Gestión curricular y educación superior intercultural basado en competencias en ciencias agrarias”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2786058"/>
            <a:ext cx="9144000" cy="1200329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Discurso conceptual (definiciones) sobre la legitimidad y definición de un  modelo curricular basado en competencias en la carrera de ingeniería en biotecnología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567708" y="4332678"/>
            <a:ext cx="235745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8288" marR="0" lvl="0" indent="-2682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Patrocinia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Var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n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Chavarria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8288" marR="0" lvl="0" indent="-2682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Cecilia Ugarte Ball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8288" marR="0" lvl="0" indent="-2682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Esther Rojas Vargas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8288" marR="0" lvl="0" indent="-2682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Jorge A. Rojas Beltr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8288" marR="0" lvl="0" indent="-2682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Ausberto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Rios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Paz Sold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8288" marR="0" lvl="0" indent="-2682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Julio O. Vargas Muñoz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8288" marR="0" lvl="0" indent="-2682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Ren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Andrew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368577" y="5953923"/>
            <a:ext cx="19955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Cochabamba,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octubre 2014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-26988"/>
            <a:ext cx="9144000" cy="58477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Nueva convergencia tecnología </a:t>
            </a:r>
            <a:r>
              <a:rPr lang="es-E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→</a:t>
            </a:r>
            <a:r>
              <a:rPr lang="es-E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 revolución tecnológica</a:t>
            </a:r>
            <a:endParaRPr lang="es-E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itchFamily="34" charset="0"/>
            </a:endParaRPr>
          </a:p>
        </p:txBody>
      </p:sp>
      <p:pic>
        <p:nvPicPr>
          <p:cNvPr id="6" name="Picture 4" descr="C:\Mis documentos\Mis imágenes\Space Daily\071102 Spacedaily Convergent technologies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571481"/>
            <a:ext cx="8429684" cy="43577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28596" y="4929198"/>
          <a:ext cx="8429684" cy="180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7421"/>
                <a:gridCol w="2107421"/>
                <a:gridCol w="2107421"/>
                <a:gridCol w="21074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latin typeface="Arial Narrow" pitchFamily="34" charset="0"/>
                        </a:rPr>
                        <a:t>NANO</a:t>
                      </a:r>
                      <a:endParaRPr lang="es-E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latin typeface="Arial Narrow" pitchFamily="34" charset="0"/>
                        </a:rPr>
                        <a:t>BIO</a:t>
                      </a:r>
                      <a:endParaRPr lang="es-E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latin typeface="Arial Narrow" pitchFamily="34" charset="0"/>
                        </a:rPr>
                        <a:t>INFO</a:t>
                      </a:r>
                      <a:endParaRPr lang="es-ES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latin typeface="Arial Narrow" pitchFamily="34" charset="0"/>
                        </a:rPr>
                        <a:t>COGNO</a:t>
                      </a:r>
                      <a:endParaRPr lang="es-ES" sz="16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Nanotecnologías</a:t>
                      </a:r>
                    </a:p>
                    <a:p>
                      <a:pPr algn="ctr"/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Biotecnologías</a:t>
                      </a:r>
                      <a:endParaRPr lang="es-ES" sz="16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Tecnologías</a:t>
                      </a:r>
                      <a:r>
                        <a:rPr lang="es-ES" sz="1600" b="1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 de la información </a:t>
                      </a:r>
                      <a:r>
                        <a:rPr lang="es-ES" sz="1600" baseline="0" dirty="0" smtClean="0">
                          <a:latin typeface="Arial Narrow" pitchFamily="34" charset="0"/>
                        </a:rPr>
                        <a:t>(incluyendo computación avanzada y comunicaciones)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Tecnologías</a:t>
                      </a:r>
                      <a:r>
                        <a:rPr lang="es-ES" sz="1600" b="1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 del conocimiento </a:t>
                      </a:r>
                      <a:r>
                        <a:rPr lang="es-ES" sz="1600" baseline="0" dirty="0" smtClean="0">
                          <a:latin typeface="Arial Narrow" pitchFamily="34" charset="0"/>
                        </a:rPr>
                        <a:t>(incluyendo neurociencia cognoscitiva)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Átomos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Genes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Bits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 Narrow" pitchFamily="34" charset="0"/>
                        </a:rPr>
                        <a:t>Neuronas (redes)</a:t>
                      </a:r>
                      <a:endParaRPr lang="es-E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67544" y="1124744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Arial" pitchFamily="34" charset="0"/>
              <a:buChar char="•"/>
            </a:pPr>
            <a:r>
              <a:rPr lang="es-ES" sz="3200" dirty="0">
                <a:solidFill>
                  <a:prstClr val="black"/>
                </a:solidFill>
              </a:rPr>
              <a:t>Saber, saber ser y saber hacer son los componentes centrales del proceso educativo</a:t>
            </a:r>
            <a:r>
              <a:rPr lang="es-ES" sz="3200" dirty="0" smtClean="0">
                <a:solidFill>
                  <a:prstClr val="black"/>
                </a:solidFill>
              </a:rPr>
              <a:t>.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es-ES" sz="3200" dirty="0" smtClean="0">
                <a:solidFill>
                  <a:prstClr val="black"/>
                </a:solidFill>
              </a:rPr>
              <a:t>La </a:t>
            </a:r>
            <a:r>
              <a:rPr lang="es-ES" sz="3200" dirty="0">
                <a:solidFill>
                  <a:prstClr val="black"/>
                </a:solidFill>
              </a:rPr>
              <a:t>aplicación de un modelo curricular basado en competencias para concretar la estructuración y puesta en funcionamiento de un programa de formación o carrera de ingeniería en </a:t>
            </a:r>
            <a:r>
              <a:rPr lang="es-ES" sz="3200" dirty="0" smtClean="0">
                <a:solidFill>
                  <a:prstClr val="black"/>
                </a:solidFill>
              </a:rPr>
              <a:t>biotecnología.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es-ES" sz="3200" dirty="0" smtClean="0">
                <a:solidFill>
                  <a:prstClr val="black"/>
                </a:solidFill>
              </a:rPr>
              <a:t>Uno </a:t>
            </a:r>
            <a:r>
              <a:rPr lang="es-ES" sz="3200" dirty="0">
                <a:solidFill>
                  <a:prstClr val="black"/>
                </a:solidFill>
              </a:rPr>
              <a:t>de los sentidos de competencia se entiende como la capacidad de movilizar varios recursos cognitivos para hacer frente a un tipo de situación. </a:t>
            </a:r>
            <a:endParaRPr lang="es-ES" sz="3200" dirty="0" smtClean="0">
              <a:solidFill>
                <a:prstClr val="black"/>
              </a:solidFill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500042"/>
            <a:ext cx="9144000" cy="52322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Desarrollo   →  Organización  → Evaluación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-26988"/>
            <a:ext cx="9144000" cy="523220"/>
          </a:xfrm>
          <a:prstGeom prst="rect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B</a:t>
            </a:r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. </a:t>
            </a:r>
            <a:r>
              <a:rPr lang="es-E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DISCURSO </a:t>
            </a:r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TECNICO</a:t>
            </a:r>
          </a:p>
        </p:txBody>
      </p:sp>
    </p:spTree>
    <p:extLst>
      <p:ext uri="{BB962C8B-B14F-4D97-AF65-F5344CB8AC3E}">
        <p14:creationId xmlns:p14="http://schemas.microsoft.com/office/powerpoint/2010/main" val="25306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-26988"/>
            <a:ext cx="9144000" cy="523220"/>
          </a:xfrm>
          <a:prstGeom prst="rect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B</a:t>
            </a:r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. </a:t>
            </a:r>
            <a:r>
              <a:rPr lang="es-E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DISCURSO </a:t>
            </a:r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TECNICO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6232"/>
            <a:ext cx="9144000" cy="636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9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79512" y="692696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Arial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</a:rPr>
              <a:t>Según </a:t>
            </a:r>
            <a:r>
              <a:rPr lang="es-ES" sz="2800" dirty="0" err="1">
                <a:solidFill>
                  <a:prstClr val="black"/>
                </a:solidFill>
              </a:rPr>
              <a:t>Beluche</a:t>
            </a:r>
            <a:r>
              <a:rPr lang="es-ES" sz="2800" dirty="0">
                <a:solidFill>
                  <a:prstClr val="black"/>
                </a:solidFill>
              </a:rPr>
              <a:t> (2013), en la educación por competencias, el conocimiento como tal deja de ser el objetivo central del proceso educativo, y pasa a jugar un papel secundario, dándose prioridad a las técnicas, las cuales pasan de medios, para convertirse en el objetivo prioritario de la educación. Eso es lo que está detrás del famoso slogan de: “saber hacer”.</a:t>
            </a:r>
          </a:p>
          <a:p>
            <a:pPr marL="268288" indent="-268288" algn="just">
              <a:buFont typeface="Arial" pitchFamily="34" charset="0"/>
              <a:buChar char="•"/>
            </a:pPr>
            <a:endParaRPr lang="es-ES" sz="2800" dirty="0">
              <a:solidFill>
                <a:prstClr val="black"/>
              </a:solidFill>
            </a:endParaRPr>
          </a:p>
          <a:p>
            <a:pPr marL="268288" indent="-268288" algn="just">
              <a:buFont typeface="Arial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</a:rPr>
              <a:t>El corazón de las competencias, y el objeto de la evaluación, no son los saberes (conocimiento), sino las actitudes y el comportamiento del estudiante: responsabilidad, eficiencia, iniciativa, ejecución, trabajo en grupo, adaptación a circunstancias cambiantes, etc.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-26988"/>
            <a:ext cx="9144000" cy="523220"/>
          </a:xfrm>
          <a:prstGeom prst="rect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B</a:t>
            </a:r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. </a:t>
            </a:r>
            <a:r>
              <a:rPr lang="es-E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DISCURSO </a:t>
            </a:r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TECNICO</a:t>
            </a:r>
          </a:p>
        </p:txBody>
      </p:sp>
    </p:spTree>
    <p:extLst>
      <p:ext uri="{BB962C8B-B14F-4D97-AF65-F5344CB8AC3E}">
        <p14:creationId xmlns:p14="http://schemas.microsoft.com/office/powerpoint/2010/main" val="24550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827584" y="1844824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Arial" pitchFamily="34" charset="0"/>
              <a:buChar char="•"/>
            </a:pPr>
            <a:r>
              <a:rPr lang="es-ES" sz="3600" dirty="0">
                <a:solidFill>
                  <a:prstClr val="black"/>
                </a:solidFill>
              </a:rPr>
              <a:t>La formación de profesionales en biotecnología a nivel de ingeniería, en correspondencia con lineamientos internacionales y políticas nacionales de educación superior</a:t>
            </a:r>
            <a:r>
              <a:rPr lang="es-ES" sz="3600" dirty="0" smtClean="0">
                <a:solidFill>
                  <a:prstClr val="black"/>
                </a:solidFill>
              </a:rPr>
              <a:t>.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es-ES" sz="3600" dirty="0" smtClean="0">
                <a:solidFill>
                  <a:prstClr val="black"/>
                </a:solidFill>
              </a:rPr>
              <a:t>Aplicación de la práctica en la formación teórica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500042"/>
            <a:ext cx="9144000" cy="52322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Formación   →  Investigación  → Interacción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-26988"/>
            <a:ext cx="9144000" cy="523220"/>
          </a:xfrm>
          <a:prstGeom prst="rect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C</a:t>
            </a:r>
            <a:r>
              <a:rPr lang="es-E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. DISCURSO CULTURAL</a:t>
            </a:r>
            <a:endParaRPr lang="es-ES" sz="28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-26988"/>
            <a:ext cx="9144000" cy="523220"/>
          </a:xfrm>
          <a:prstGeom prst="rect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C</a:t>
            </a:r>
            <a:r>
              <a:rPr lang="es-E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. DISCURSO CULTURAL</a:t>
            </a:r>
            <a:endParaRPr lang="es-ES" sz="28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33"/>
            <a:ext cx="9144000" cy="636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2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11560" y="98072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Arial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</a:rPr>
              <a:t>a. La Constitución Política del Estado y la carrera de “ingeniería en biotecnología”</a:t>
            </a:r>
            <a:endParaRPr lang="es-ES" sz="2400" dirty="0" smtClean="0">
              <a:solidFill>
                <a:prstClr val="black"/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-26988"/>
            <a:ext cx="9144000" cy="523220"/>
          </a:xfrm>
          <a:prstGeom prst="rect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C</a:t>
            </a:r>
            <a:r>
              <a:rPr lang="es-E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. DISCURSO CULTURAL</a:t>
            </a:r>
            <a:endParaRPr lang="es-ES" sz="28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87624" y="2204864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El </a:t>
            </a:r>
            <a:r>
              <a:rPr lang="es-ES" sz="2400" dirty="0"/>
              <a:t>gobierno reconoce que los </a:t>
            </a:r>
            <a:r>
              <a:rPr lang="es-ES" sz="2400" dirty="0" err="1"/>
              <a:t>OGMs</a:t>
            </a:r>
            <a:r>
              <a:rPr lang="es-ES" sz="2400" dirty="0"/>
              <a:t> pueden ser una alternativa productiva. </a:t>
            </a:r>
            <a:endParaRPr lang="es-E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No </a:t>
            </a:r>
            <a:r>
              <a:rPr lang="es-ES" sz="2400" dirty="0"/>
              <a:t>habrá objeciones del estado a la carrera de “ingeniera en </a:t>
            </a:r>
            <a:r>
              <a:rPr lang="es-ES" sz="2400" dirty="0" smtClean="0"/>
              <a:t>biotecnología”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Será </a:t>
            </a:r>
            <a:r>
              <a:rPr lang="es-ES" sz="2400" dirty="0"/>
              <a:t>vista de forma positiva en la medida que contribuirá a que Bolivia participe de la convergencia tecnológica de este siglo. </a:t>
            </a:r>
            <a:endParaRPr lang="es-E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Las </a:t>
            </a:r>
            <a:r>
              <a:rPr lang="es-ES" sz="2400" dirty="0"/>
              <a:t>biotecnologías pueden contribuir concretizar muchos artículos de la CPE. </a:t>
            </a:r>
          </a:p>
        </p:txBody>
      </p:sp>
    </p:spTree>
    <p:extLst>
      <p:ext uri="{BB962C8B-B14F-4D97-AF65-F5344CB8AC3E}">
        <p14:creationId xmlns:p14="http://schemas.microsoft.com/office/powerpoint/2010/main" val="36857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39552" y="98072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Arial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</a:rPr>
              <a:t>b. Ley de la educación “Avelino </a:t>
            </a:r>
            <a:r>
              <a:rPr lang="es-ES" sz="2400" dirty="0" err="1">
                <a:solidFill>
                  <a:prstClr val="black"/>
                </a:solidFill>
              </a:rPr>
              <a:t>Siñani</a:t>
            </a:r>
            <a:r>
              <a:rPr lang="es-ES" sz="2400" dirty="0">
                <a:solidFill>
                  <a:prstClr val="black"/>
                </a:solidFill>
              </a:rPr>
              <a:t> y </a:t>
            </a:r>
            <a:r>
              <a:rPr lang="es-ES" sz="2400" dirty="0" err="1">
                <a:solidFill>
                  <a:prstClr val="black"/>
                </a:solidFill>
              </a:rPr>
              <a:t>Elizardo</a:t>
            </a:r>
            <a:r>
              <a:rPr lang="es-ES" sz="2400" dirty="0">
                <a:solidFill>
                  <a:prstClr val="black"/>
                </a:solidFill>
              </a:rPr>
              <a:t> Pérez”</a:t>
            </a:r>
            <a:endParaRPr lang="es-ES" sz="2400" dirty="0" smtClean="0">
              <a:solidFill>
                <a:prstClr val="black"/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-26988"/>
            <a:ext cx="9144000" cy="523220"/>
          </a:xfrm>
          <a:prstGeom prst="rect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C</a:t>
            </a:r>
            <a:r>
              <a:rPr lang="es-E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. DISCURSO CULTURAL</a:t>
            </a:r>
            <a:endParaRPr lang="es-ES" sz="28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87624" y="2204864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Desarrollar investigación, ciencia, tecnología e innovación para responder a las necesidades y demandas sociales, culturales, económicas y productivas del Estado Plurinacional, </a:t>
            </a:r>
            <a:r>
              <a:rPr lang="es-ES" sz="2400" dirty="0" smtClean="0"/>
              <a:t>articulando los </a:t>
            </a:r>
            <a:r>
              <a:rPr lang="es-ES" sz="2400" dirty="0"/>
              <a:t>conocimientos y saberes de los pueblos y naciones </a:t>
            </a:r>
            <a:r>
              <a:rPr lang="es-ES" sz="2400" dirty="0" smtClean="0"/>
              <a:t>indígena originario </a:t>
            </a:r>
            <a:r>
              <a:rPr lang="es-ES" sz="2400" dirty="0"/>
              <a:t>campesinos con los universales.</a:t>
            </a:r>
          </a:p>
        </p:txBody>
      </p:sp>
    </p:spTree>
    <p:extLst>
      <p:ext uri="{BB962C8B-B14F-4D97-AF65-F5344CB8AC3E}">
        <p14:creationId xmlns:p14="http://schemas.microsoft.com/office/powerpoint/2010/main" val="20579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11560" y="98072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</a:rPr>
              <a:t>c. Modelo académico del sistema de la universidad boliviana 2010</a:t>
            </a:r>
            <a:endParaRPr lang="es-ES" sz="2400" dirty="0" smtClean="0">
              <a:solidFill>
                <a:prstClr val="black"/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-26988"/>
            <a:ext cx="9144000" cy="523220"/>
          </a:xfrm>
          <a:prstGeom prst="rect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C</a:t>
            </a:r>
            <a:r>
              <a:rPr lang="es-E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. DISCURSO CULTURAL</a:t>
            </a:r>
            <a:endParaRPr lang="es-ES" sz="28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43608" y="2060848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5. Propiciar </a:t>
            </a:r>
            <a:r>
              <a:rPr lang="es-ES" sz="2400" dirty="0"/>
              <a:t>el desarrollo de base científica, cultural y humanística.</a:t>
            </a:r>
          </a:p>
          <a:p>
            <a:pPr algn="just"/>
            <a:r>
              <a:rPr lang="es-ES" sz="2400" dirty="0"/>
              <a:t>9. Incorporar los avances científicos y tecnológicos en los procesos de formación profesional, investigación, interacción - extensión universitaria y administración.</a:t>
            </a:r>
          </a:p>
          <a:p>
            <a:pPr algn="just"/>
            <a:r>
              <a:rPr lang="es-ES" sz="2400" dirty="0"/>
              <a:t>10. Fortalecer la investigación científica como eje de la formación profesional.</a:t>
            </a:r>
          </a:p>
          <a:p>
            <a:pPr algn="just"/>
            <a:r>
              <a:rPr lang="es-ES" sz="2400" dirty="0"/>
              <a:t>11. Vincular las funciones de las Carreras y/o programas con las demandas sociales, tanto a través de la docencia como de la investigación.</a:t>
            </a:r>
          </a:p>
        </p:txBody>
      </p:sp>
    </p:spTree>
    <p:extLst>
      <p:ext uri="{BB962C8B-B14F-4D97-AF65-F5344CB8AC3E}">
        <p14:creationId xmlns:p14="http://schemas.microsoft.com/office/powerpoint/2010/main" val="37467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5536" y="69269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</a:rPr>
              <a:t>d. La agenda patriótica del Bicentenario 2025 y la carrera de “ingeniería en biotecnología</a:t>
            </a:r>
            <a:r>
              <a:rPr lang="es-ES" sz="2400" dirty="0" smtClean="0">
                <a:solidFill>
                  <a:prstClr val="black"/>
                </a:solidFill>
              </a:rPr>
              <a:t>”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-26988"/>
            <a:ext cx="9144000" cy="523220"/>
          </a:xfrm>
          <a:prstGeom prst="rect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C</a:t>
            </a:r>
            <a:r>
              <a:rPr lang="es-E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. DISCURSO CULTURAL</a:t>
            </a:r>
            <a:endParaRPr lang="es-ES" sz="28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35596" y="1628800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Revisando </a:t>
            </a:r>
            <a:r>
              <a:rPr lang="es-ES" sz="2400" dirty="0"/>
              <a:t>la agenda 2025, se constata que esta carrera coadyuva perfectamente a la materialización de esta agenda. Es más, parece estar pensada en función de esta agenda</a:t>
            </a:r>
            <a:r>
              <a:rPr lang="es-ES" sz="2400" dirty="0" smtClean="0"/>
              <a:t>.</a:t>
            </a:r>
          </a:p>
          <a:p>
            <a:pPr lvl="1" algn="just"/>
            <a:r>
              <a:rPr lang="es-ES" sz="2400" dirty="0"/>
              <a:t>1. Erradicación de la Pobreza Extrema</a:t>
            </a:r>
          </a:p>
          <a:p>
            <a:pPr lvl="1" algn="just"/>
            <a:r>
              <a:rPr lang="es-ES" sz="2400" dirty="0"/>
              <a:t>4. Soberanía Científica y Tecnológica  con Identidad Propia</a:t>
            </a:r>
          </a:p>
          <a:p>
            <a:pPr lvl="1" algn="just"/>
            <a:r>
              <a:rPr lang="es-ES" sz="2400" dirty="0"/>
              <a:t>7. Soberanía sobre nuestros Recursos Naturales con Nacionalización, Industrialización y Comercialización en Armonía y Equilibrio con la Madre Tierra</a:t>
            </a:r>
          </a:p>
          <a:p>
            <a:pPr lvl="1" algn="just"/>
            <a:r>
              <a:rPr lang="es-ES" sz="2400" dirty="0"/>
              <a:t>8. Soberanía Alimentaria a través de la Construcción del Saber Alimentarse para Vivir </a:t>
            </a:r>
            <a:r>
              <a:rPr lang="es-ES" sz="2400" dirty="0" smtClean="0"/>
              <a:t>Bien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685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-26988"/>
            <a:ext cx="9144000" cy="58477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INTRODUCCIÓN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96232"/>
            <a:ext cx="8229600" cy="617312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En el presente trabajo se discute:</a:t>
            </a:r>
          </a:p>
          <a:p>
            <a:pPr lvl="1" algn="just"/>
            <a:r>
              <a:rPr lang="es-ES" dirty="0" smtClean="0"/>
              <a:t>en qué medida es posible aplicar el modelo curricular basado en competencias al programa de ingeniería en biotecnología (discurso conceptual)</a:t>
            </a:r>
          </a:p>
          <a:p>
            <a:pPr lvl="1" algn="just"/>
            <a:r>
              <a:rPr lang="es-ES" dirty="0" smtClean="0"/>
              <a:t>la pertinencia de la carrera en ingeniería en biotecnología (discurso técnico)</a:t>
            </a:r>
          </a:p>
          <a:p>
            <a:pPr lvl="1" algn="just"/>
            <a:r>
              <a:rPr lang="es-ES" dirty="0" smtClean="0"/>
              <a:t> si esta responde a lineamientos internacionales y políticas nacionales de educación superior (discurso cultural). </a:t>
            </a:r>
          </a:p>
          <a:p>
            <a:pPr algn="just"/>
            <a:r>
              <a:rPr lang="es-ES" dirty="0" smtClean="0"/>
              <a:t>Para el análisis de estos puntos y la solución a los problemas planteados, se utilizó el aprendizaje basado en problemas, </a:t>
            </a:r>
          </a:p>
          <a:p>
            <a:pPr algn="just"/>
            <a:r>
              <a:rPr lang="es-ES" dirty="0" smtClean="0"/>
              <a:t>Definirse por un modelo pedagógico, exige tomar postura ante el currículo, delimitando en sus variables más relevantes, los propósitos, los ejes </a:t>
            </a:r>
            <a:r>
              <a:rPr lang="es-ES" dirty="0" err="1" smtClean="0"/>
              <a:t>problémicos</a:t>
            </a:r>
            <a:r>
              <a:rPr lang="es-ES" dirty="0" smtClean="0"/>
              <a:t> y sus secuencias, que brinden las herramientas más necesarias para que éstos puedan ser llevados.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9610" y="0"/>
            <a:ext cx="9144000" cy="646331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4. </a:t>
            </a:r>
            <a:r>
              <a:rPr lang="es-E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CONCLUSIONES Y RECOMENDACIONES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827584" y="1268760"/>
            <a:ext cx="7653536" cy="4525963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La </a:t>
            </a:r>
            <a:r>
              <a:rPr lang="es-ES" dirty="0"/>
              <a:t>carrera en ingeniería en biotecnología responde a una demanda estratégica de la sociedad.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La </a:t>
            </a:r>
            <a:r>
              <a:rPr lang="es-ES" dirty="0"/>
              <a:t>carrera de ingeniería en biotecnología está en consonancia con lineamientos internacionales y políticas nacionales de educación superior.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No </a:t>
            </a:r>
            <a:r>
              <a:rPr lang="es-ES" dirty="0"/>
              <a:t>es posible aplicar totalmente el modelo curricular basado en competencias a la carrera de ingeniería en biotecnología. En consecuencia, se debe recurrir de forma imaginativa a diferentes paradigmas educativos (por objetivos, por competencias, etc.) para el diseño curricular.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-5841" y="45830"/>
            <a:ext cx="9144000" cy="1077218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IV. </a:t>
            </a:r>
            <a:r>
              <a:rPr lang="es-E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REFERENCIAS EMPLEADAS EN LA INVESTIGACIÓN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89695" y="1556792"/>
            <a:ext cx="8352928" cy="4525963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Bolivia </a:t>
            </a:r>
            <a:r>
              <a:rPr lang="es-ES" dirty="0"/>
              <a:t>(2009) Nueva Constitución Política del Estado, (2009).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Bolivia </a:t>
            </a:r>
            <a:r>
              <a:rPr lang="es-ES" dirty="0"/>
              <a:t>(2010) Ley Nº 070 Ley de la Educación "Avelino </a:t>
            </a:r>
            <a:r>
              <a:rPr lang="es-ES" dirty="0" err="1"/>
              <a:t>Siñani</a:t>
            </a:r>
            <a:r>
              <a:rPr lang="es-ES" dirty="0"/>
              <a:t> y </a:t>
            </a:r>
            <a:r>
              <a:rPr lang="es-ES" dirty="0" err="1"/>
              <a:t>Elizardo</a:t>
            </a:r>
            <a:r>
              <a:rPr lang="es-ES" dirty="0"/>
              <a:t> Pérez".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Bolivia</a:t>
            </a:r>
            <a:r>
              <a:rPr lang="es-ES" dirty="0"/>
              <a:t>. Agenda 2025 (sin fecha), 13 pilares de la Bolivia Digna y Soberana. 12 p.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Empresa </a:t>
            </a:r>
            <a:r>
              <a:rPr lang="es-ES" dirty="0"/>
              <a:t>Boliviana de Industrialización de Hidrocarburos (2013) Plan estratégico de la Empresa Boliviana de Industrialización de Hidrocarburos para la agenda del bicentenario 2013-2025. 23p.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Padilla </a:t>
            </a:r>
            <a:r>
              <a:rPr lang="es-ES" dirty="0" err="1"/>
              <a:t>Omiste</a:t>
            </a:r>
            <a:r>
              <a:rPr lang="es-ES" dirty="0"/>
              <a:t> A. (2011) Aprendizaje Basado en Problemas (ABP). 3 p.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Sistema </a:t>
            </a:r>
            <a:r>
              <a:rPr lang="es-ES" dirty="0"/>
              <a:t>de la universidad boliviana (2010) Modelo académico del sistema de la universidad boliviana. 140 p.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UNESCO</a:t>
            </a:r>
            <a:r>
              <a:rPr lang="es-ES" dirty="0"/>
              <a:t>, editor Conferencia Mundial sobre la Educación Superior (2009) La nueva dinámica de la educación superior y la investigación para el cambio social y el desarrollo; Paris: UNESCO.</a:t>
            </a:r>
          </a:p>
        </p:txBody>
      </p:sp>
    </p:spTree>
    <p:extLst>
      <p:ext uri="{BB962C8B-B14F-4D97-AF65-F5344CB8AC3E}">
        <p14:creationId xmlns:p14="http://schemas.microsoft.com/office/powerpoint/2010/main" val="1300859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8998_576464599067117_250931001_n"/>
          <p:cNvPicPr>
            <a:picLocks noChangeAspect="1" noChangeArrowheads="1"/>
          </p:cNvPicPr>
          <p:nvPr/>
        </p:nvPicPr>
        <p:blipFill>
          <a:blip r:embed="rId2">
            <a:lum bright="8000"/>
          </a:blip>
          <a:srcRect b="30531"/>
          <a:stretch>
            <a:fillRect/>
          </a:stretch>
        </p:blipFill>
        <p:spPr bwMode="auto">
          <a:xfrm>
            <a:off x="1698" y="1340768"/>
            <a:ext cx="564357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DSCN8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9954" y="4000505"/>
            <a:ext cx="384404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3491880" y="671021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/>
              <a:t>COMENTARIOS</a:t>
            </a:r>
            <a:endParaRPr lang="es-ES" sz="6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411760" y="5236487"/>
            <a:ext cx="2888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GRACIAS</a:t>
            </a:r>
            <a:endParaRPr lang="es-ES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-26988"/>
            <a:ext cx="9144000" cy="52322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INTRODUCCIÓN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96232"/>
            <a:ext cx="8229600" cy="6173128"/>
          </a:xfrm>
        </p:spPr>
        <p:txBody>
          <a:bodyPr>
            <a:noAutofit/>
          </a:bodyPr>
          <a:lstStyle/>
          <a:p>
            <a:pPr algn="just"/>
            <a:r>
              <a:rPr lang="es-ES" sz="2800" dirty="0" smtClean="0"/>
              <a:t>La </a:t>
            </a:r>
            <a:r>
              <a:rPr lang="es-ES" sz="2800" dirty="0"/>
              <a:t>biotecnología es un campo de rápido </a:t>
            </a:r>
            <a:r>
              <a:rPr lang="es-ES" sz="2800" dirty="0" smtClean="0"/>
              <a:t>crecimiento:</a:t>
            </a:r>
          </a:p>
          <a:p>
            <a:pPr lvl="1" algn="just"/>
            <a:r>
              <a:rPr lang="es-ES" dirty="0" smtClean="0"/>
              <a:t>Su </a:t>
            </a:r>
            <a:r>
              <a:rPr lang="es-ES" dirty="0"/>
              <a:t>aplicación es esencial para el desarrollo y adelanto de la medicina, de la agricultura, de la industria alimenticia, farmacéutica, de la producción de microorganismos, plantas y animales en laboratorio y del saneamiento ambiental a través de la aplicación de procesos de </a:t>
            </a:r>
            <a:r>
              <a:rPr lang="es-ES" dirty="0" err="1" smtClean="0"/>
              <a:t>bioremediación</a:t>
            </a:r>
            <a:r>
              <a:rPr lang="es-ES" dirty="0" smtClean="0"/>
              <a:t>.</a:t>
            </a:r>
          </a:p>
          <a:p>
            <a:pPr lvl="1" algn="just"/>
            <a:r>
              <a:rPr lang="es-ES" dirty="0" smtClean="0"/>
              <a:t>En </a:t>
            </a:r>
            <a:r>
              <a:rPr lang="es-ES" dirty="0"/>
              <a:t>la biotecnología no sólo está a prueba la inteligencia humana sino también la ética, la conciencia, la filosofía y la visión histórica, requiere de gente que le apasione la biología y la química, de personas inventivas, originales, pacientes y persistentes.</a:t>
            </a:r>
          </a:p>
        </p:txBody>
      </p:sp>
    </p:spTree>
    <p:extLst>
      <p:ext uri="{BB962C8B-B14F-4D97-AF65-F5344CB8AC3E}">
        <p14:creationId xmlns:p14="http://schemas.microsoft.com/office/powerpoint/2010/main" val="13315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-26988"/>
            <a:ext cx="9144000" cy="52322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1. TÉRMINOS Y CONCEPTOS A CLARIFICAR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6232"/>
            <a:ext cx="9144001" cy="636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8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-26988"/>
            <a:ext cx="9144000" cy="52322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2. SITUACIÓN </a:t>
            </a:r>
            <a:r>
              <a:rPr lang="es-E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PROBLÉMICA</a:t>
            </a:r>
            <a:endParaRPr lang="es-ES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431454"/>
              </p:ext>
            </p:extLst>
          </p:nvPr>
        </p:nvGraphicFramePr>
        <p:xfrm>
          <a:off x="395536" y="980729"/>
          <a:ext cx="8496944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4955"/>
                <a:gridCol w="4311989"/>
              </a:tblGrid>
              <a:tr h="3655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Contradicciones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Hipótesis de primera aproximación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7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La aplicación de un modelo curricular basado en competencias para concretar la estructuración y puesta en funcionamiento de un programa de formación o carrera de ingeniería en biotecnología.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No es posible aplicar totalmente el modelo curricular basado en competencias a la carrera de ingeniería en biotecnología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67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Pertinencia académica a una demanda social  para formar profesionales en el área de la biotecnología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La carrera en ingeniería en biotecnología responde a una demanda estratégica de la sociedad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623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La formación de profesionales en biotecnología a nivel de ingeniería, en correspondencia con lineamientos internacionales y políticas nacionales de educación superior.</a:t>
                      </a:r>
                      <a:endParaRPr lang="es-E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La carrera de ingeniería en biotecnología responde a lineamientos internacionales y políticas nacionales de educación superior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2548590"/>
            <a:ext cx="9144000" cy="58477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3. DESARROLLO DEL TRABAJO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39552" y="1916832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Arial" pitchFamily="34" charset="0"/>
              <a:buChar char="•"/>
            </a:pPr>
            <a:r>
              <a:rPr lang="es-ES" sz="3600" dirty="0">
                <a:solidFill>
                  <a:prstClr val="black"/>
                </a:solidFill>
              </a:rPr>
              <a:t>Pertinencia académica a una demanda social  para formar profesionales en el área de la biotecnología</a:t>
            </a:r>
            <a:r>
              <a:rPr lang="es-ES" sz="3600" dirty="0" smtClean="0">
                <a:solidFill>
                  <a:prstClr val="black"/>
                </a:solidFill>
              </a:rPr>
              <a:t>.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Respuesta a la </a:t>
            </a:r>
            <a:r>
              <a:rPr lang="es-ES" sz="3600" dirty="0">
                <a:solidFill>
                  <a:schemeClr val="accent6">
                    <a:lumMod val="75000"/>
                  </a:schemeClr>
                </a:solidFill>
              </a:rPr>
              <a:t>gran interrogante </a:t>
            </a:r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</a:rPr>
              <a:t>a cerca del </a:t>
            </a:r>
            <a:r>
              <a:rPr lang="es-ES" sz="3600" dirty="0">
                <a:solidFill>
                  <a:schemeClr val="accent6">
                    <a:lumMod val="75000"/>
                  </a:schemeClr>
                </a:solidFill>
              </a:rPr>
              <a:t>tipo de hombre y de sociedad que se quiere contribuir a formar. </a:t>
            </a:r>
            <a:endParaRPr lang="es-ES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500042"/>
            <a:ext cx="9144000" cy="52322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Legitimidad   →  Definición  → Aplicación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-26988"/>
            <a:ext cx="9144000" cy="523220"/>
          </a:xfrm>
          <a:prstGeom prst="rect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A</a:t>
            </a:r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. </a:t>
            </a:r>
            <a:r>
              <a:rPr lang="es-E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DISCURSO </a:t>
            </a:r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CONCEPTUAL</a:t>
            </a:r>
          </a:p>
        </p:txBody>
      </p:sp>
    </p:spTree>
    <p:extLst>
      <p:ext uri="{BB962C8B-B14F-4D97-AF65-F5344CB8AC3E}">
        <p14:creationId xmlns:p14="http://schemas.microsoft.com/office/powerpoint/2010/main" val="26842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-26988"/>
            <a:ext cx="9144000" cy="523220"/>
          </a:xfrm>
          <a:prstGeom prst="rect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A</a:t>
            </a:r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. </a:t>
            </a:r>
            <a:r>
              <a:rPr lang="es-E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DISCURSO </a:t>
            </a:r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CONCEPTUAL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8497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07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79512" y="692696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Arial" pitchFamily="34" charset="0"/>
              <a:buChar char="•"/>
            </a:pPr>
            <a:r>
              <a:rPr lang="es-ES" sz="3200" dirty="0">
                <a:solidFill>
                  <a:prstClr val="black"/>
                </a:solidFill>
              </a:rPr>
              <a:t>las convergencias tecnológicas promueven revoluciones </a:t>
            </a:r>
            <a:r>
              <a:rPr lang="es-ES" sz="3200" dirty="0" smtClean="0">
                <a:solidFill>
                  <a:prstClr val="black"/>
                </a:solidFill>
              </a:rPr>
              <a:t>tecnológicas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es-ES" sz="3200" dirty="0" smtClean="0">
                <a:solidFill>
                  <a:prstClr val="black"/>
                </a:solidFill>
              </a:rPr>
              <a:t>la </a:t>
            </a:r>
            <a:r>
              <a:rPr lang="es-ES" sz="3200" dirty="0">
                <a:solidFill>
                  <a:prstClr val="black"/>
                </a:solidFill>
              </a:rPr>
              <a:t>convergencia de la biotecnología, la nanotecnología, la </a:t>
            </a:r>
            <a:r>
              <a:rPr lang="es-ES" sz="3200" dirty="0" err="1">
                <a:solidFill>
                  <a:prstClr val="black"/>
                </a:solidFill>
              </a:rPr>
              <a:t>infotecnología</a:t>
            </a:r>
            <a:r>
              <a:rPr lang="es-ES" sz="3200" dirty="0">
                <a:solidFill>
                  <a:prstClr val="black"/>
                </a:solidFill>
              </a:rPr>
              <a:t> (información y la comunicación) y </a:t>
            </a:r>
            <a:r>
              <a:rPr lang="es-ES" sz="3200" dirty="0" err="1">
                <a:solidFill>
                  <a:prstClr val="black"/>
                </a:solidFill>
              </a:rPr>
              <a:t>cognotecnología</a:t>
            </a:r>
            <a:r>
              <a:rPr lang="es-ES" sz="3200" dirty="0">
                <a:solidFill>
                  <a:prstClr val="black"/>
                </a:solidFill>
              </a:rPr>
              <a:t>  (tecnología </a:t>
            </a:r>
            <a:r>
              <a:rPr lang="es-ES" sz="3200" dirty="0" smtClean="0">
                <a:solidFill>
                  <a:prstClr val="black"/>
                </a:solidFill>
              </a:rPr>
              <a:t>relacionada </a:t>
            </a:r>
            <a:r>
              <a:rPr lang="es-ES" sz="3200" dirty="0">
                <a:solidFill>
                  <a:prstClr val="black"/>
                </a:solidFill>
              </a:rPr>
              <a:t>con la mente, la inteligencia y la consciencia) </a:t>
            </a:r>
            <a:endParaRPr lang="es-ES" sz="3200" dirty="0" smtClean="0">
              <a:solidFill>
                <a:prstClr val="black"/>
              </a:solidFill>
            </a:endParaRPr>
          </a:p>
          <a:p>
            <a:pPr marL="268288" indent="-268288" algn="just">
              <a:buFont typeface="Arial" pitchFamily="34" charset="0"/>
              <a:buChar char="•"/>
            </a:pPr>
            <a:r>
              <a:rPr lang="es-ES" sz="3200" dirty="0" smtClean="0">
                <a:solidFill>
                  <a:prstClr val="black"/>
                </a:solidFill>
              </a:rPr>
              <a:t>son </a:t>
            </a:r>
            <a:r>
              <a:rPr lang="es-ES" sz="3200" dirty="0">
                <a:solidFill>
                  <a:prstClr val="black"/>
                </a:solidFill>
              </a:rPr>
              <a:t>aplicables en sectores tan relevantes como la salud, la agricultura y la ganadería, el medio ambiente, y otros muchos. 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-26988"/>
            <a:ext cx="9144000" cy="523220"/>
          </a:xfrm>
          <a:prstGeom prst="rect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A</a:t>
            </a:r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. </a:t>
            </a:r>
            <a:r>
              <a:rPr lang="es-E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DISCURSO </a:t>
            </a:r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CONCEPTUAL</a:t>
            </a:r>
          </a:p>
        </p:txBody>
      </p:sp>
    </p:spTree>
    <p:extLst>
      <p:ext uri="{BB962C8B-B14F-4D97-AF65-F5344CB8AC3E}">
        <p14:creationId xmlns:p14="http://schemas.microsoft.com/office/powerpoint/2010/main" val="10248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1417</Words>
  <Application>Microsoft Office PowerPoint</Application>
  <PresentationFormat>Presentación en pantalla (4:3)</PresentationFormat>
  <Paragraphs>105</Paragraphs>
  <Slides>22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Agronomia</dc:creator>
  <cp:lastModifiedBy>PERSONAL</cp:lastModifiedBy>
  <cp:revision>44</cp:revision>
  <dcterms:created xsi:type="dcterms:W3CDTF">2014-09-11T00:27:51Z</dcterms:created>
  <dcterms:modified xsi:type="dcterms:W3CDTF">2014-10-25T18:27:27Z</dcterms:modified>
</cp:coreProperties>
</file>