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9" r:id="rId4"/>
    <p:sldId id="261" r:id="rId5"/>
    <p:sldId id="258" r:id="rId6"/>
    <p:sldId id="260" r:id="rId7"/>
    <p:sldId id="262" r:id="rId8"/>
    <p:sldId id="263" r:id="rId9"/>
    <p:sldId id="270" r:id="rId10"/>
    <p:sldId id="264" r:id="rId11"/>
    <p:sldId id="266" r:id="rId12"/>
    <p:sldId id="267" r:id="rId13"/>
    <p:sldId id="271" r:id="rId14"/>
    <p:sldId id="268" r:id="rId15"/>
    <p:sldId id="272" r:id="rId16"/>
    <p:sldId id="269" r:id="rId17"/>
    <p:sldId id="273" r:id="rId18"/>
    <p:sldId id="265" r:id="rId1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1182"/>
    <a:srgbClr val="FF6600"/>
    <a:srgbClr val="FF5050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1B1DA8-D39B-4B5E-821E-4C5ABDF66DB8}" type="datetimeFigureOut">
              <a:rPr lang="es-ES" smtClean="0"/>
              <a:pPr/>
              <a:t>14/03/2011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A7554A-8E1F-4C98-940E-1857DEA9E9A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7554A-8E1F-4C98-940E-1857DEA9E9A8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4E0267B-34B7-4520-A599-9A0C768E2C88}" type="datetimeFigureOut">
              <a:rPr lang="es-ES" smtClean="0"/>
              <a:pPr/>
              <a:t>14/03/2011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C7637B8-12C8-465B-8639-363079AD8E1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267B-34B7-4520-A599-9A0C768E2C88}" type="datetimeFigureOut">
              <a:rPr lang="es-ES" smtClean="0"/>
              <a:pPr/>
              <a:t>14/03/2011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637B8-12C8-465B-8639-363079AD8E1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267B-34B7-4520-A599-9A0C768E2C88}" type="datetimeFigureOut">
              <a:rPr lang="es-ES" smtClean="0"/>
              <a:pPr/>
              <a:t>14/03/2011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637B8-12C8-465B-8639-363079AD8E1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4E0267B-34B7-4520-A599-9A0C768E2C88}" type="datetimeFigureOut">
              <a:rPr lang="es-ES" smtClean="0"/>
              <a:pPr/>
              <a:t>14/03/2011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637B8-12C8-465B-8639-363079AD8E1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4E0267B-34B7-4520-A599-9A0C768E2C88}" type="datetimeFigureOut">
              <a:rPr lang="es-ES" smtClean="0"/>
              <a:pPr/>
              <a:t>14/03/2011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C7637B8-12C8-465B-8639-363079AD8E1A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4E0267B-34B7-4520-A599-9A0C768E2C88}" type="datetimeFigureOut">
              <a:rPr lang="es-ES" smtClean="0"/>
              <a:pPr/>
              <a:t>14/03/2011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C7637B8-12C8-465B-8639-363079AD8E1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4E0267B-34B7-4520-A599-9A0C768E2C88}" type="datetimeFigureOut">
              <a:rPr lang="es-ES" smtClean="0"/>
              <a:pPr/>
              <a:t>14/03/2011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C7637B8-12C8-465B-8639-363079AD8E1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267B-34B7-4520-A599-9A0C768E2C88}" type="datetimeFigureOut">
              <a:rPr lang="es-ES" smtClean="0"/>
              <a:pPr/>
              <a:t>14/03/2011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637B8-12C8-465B-8639-363079AD8E1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4E0267B-34B7-4520-A599-9A0C768E2C88}" type="datetimeFigureOut">
              <a:rPr lang="es-ES" smtClean="0"/>
              <a:pPr/>
              <a:t>14/03/2011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C7637B8-12C8-465B-8639-363079AD8E1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4E0267B-34B7-4520-A599-9A0C768E2C88}" type="datetimeFigureOut">
              <a:rPr lang="es-ES" smtClean="0"/>
              <a:pPr/>
              <a:t>14/03/2011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C7637B8-12C8-465B-8639-363079AD8E1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4E0267B-34B7-4520-A599-9A0C768E2C88}" type="datetimeFigureOut">
              <a:rPr lang="es-ES" smtClean="0"/>
              <a:pPr/>
              <a:t>14/03/2011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C7637B8-12C8-465B-8639-363079AD8E1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4E0267B-34B7-4520-A599-9A0C768E2C88}" type="datetimeFigureOut">
              <a:rPr lang="es-ES" smtClean="0"/>
              <a:pPr/>
              <a:t>14/03/2011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C7637B8-12C8-465B-8639-363079AD8E1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8596" y="928670"/>
            <a:ext cx="7772400" cy="1000132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40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Tekton Pro Ext" pitchFamily="34" charset="0"/>
              </a:rPr>
              <a:t>DISPOSITIVOs</a:t>
            </a:r>
            <a:r>
              <a:rPr lang="es-ES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Tekton Pro Ext" pitchFamily="34" charset="0"/>
              </a:rPr>
              <a:t> DE MEMORIA</a:t>
            </a:r>
            <a:r>
              <a:rPr lang="es-E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Tekton Pro Ext" pitchFamily="34" charset="0"/>
              </a:rPr>
              <a:t>	</a:t>
            </a:r>
            <a:endParaRPr lang="es-E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reflection blurRad="12700" stA="50000" endPos="50000" dist="5000" dir="5400000" sy="-100000" rotWithShape="0"/>
              </a:effectLst>
              <a:latin typeface="Tekton Pro Ext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1772816"/>
            <a:ext cx="6400800" cy="4873174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s-ES" sz="4000" b="1" dirty="0" smtClean="0">
                <a:ln w="18000">
                  <a:solidFill>
                    <a:srgbClr val="00B0F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ekton Pro Cond" pitchFamily="34" charset="0"/>
                <a:cs typeface="Arial" pitchFamily="34" charset="0"/>
              </a:rPr>
              <a:t>VIVIANA LONDOÑO</a:t>
            </a:r>
          </a:p>
          <a:p>
            <a:pPr algn="ctr"/>
            <a:r>
              <a:rPr lang="es-ES" sz="4000" b="1" dirty="0" smtClean="0">
                <a:ln w="18000">
                  <a:solidFill>
                    <a:srgbClr val="00B0F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ekton Pro Cond" pitchFamily="34" charset="0"/>
                <a:cs typeface="Arial" pitchFamily="34" charset="0"/>
              </a:rPr>
              <a:t>JULIA BLANDON</a:t>
            </a:r>
          </a:p>
          <a:p>
            <a:pPr algn="ctr"/>
            <a:endParaRPr lang="es-ES" sz="4000" b="1" dirty="0" smtClean="0">
              <a:ln w="18000">
                <a:solidFill>
                  <a:srgbClr val="00B0F0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ekton Pro Cond" pitchFamily="34" charset="0"/>
              <a:cs typeface="Arial" pitchFamily="34" charset="0"/>
            </a:endParaRPr>
          </a:p>
          <a:p>
            <a:pPr algn="ctr"/>
            <a:r>
              <a:rPr lang="es-ES" sz="4000" b="1" dirty="0" smtClean="0">
                <a:ln w="18000">
                  <a:solidFill>
                    <a:srgbClr val="00B0F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ekton Pro Cond" pitchFamily="34" charset="0"/>
                <a:cs typeface="Arial" pitchFamily="34" charset="0"/>
              </a:rPr>
              <a:t>OLGA AGUDELO</a:t>
            </a:r>
          </a:p>
          <a:p>
            <a:pPr algn="ctr"/>
            <a:endParaRPr lang="es-ES" sz="4000" b="1" dirty="0" smtClean="0">
              <a:ln w="18000">
                <a:solidFill>
                  <a:srgbClr val="00B0F0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ekton Pro Cond" pitchFamily="34" charset="0"/>
              <a:cs typeface="Arial" pitchFamily="34" charset="0"/>
            </a:endParaRPr>
          </a:p>
          <a:p>
            <a:pPr algn="ctr"/>
            <a:r>
              <a:rPr lang="es-ES" sz="4000" b="1" dirty="0" smtClean="0">
                <a:ln w="18000">
                  <a:solidFill>
                    <a:srgbClr val="00B0F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ekton Pro Cond" pitchFamily="34" charset="0"/>
                <a:cs typeface="Arial" pitchFamily="34" charset="0"/>
              </a:rPr>
              <a:t>TECNOLOGIA</a:t>
            </a:r>
          </a:p>
          <a:p>
            <a:pPr algn="ctr"/>
            <a:endParaRPr lang="es-ES" sz="4000" b="1" dirty="0" smtClean="0">
              <a:ln w="18000">
                <a:solidFill>
                  <a:srgbClr val="00B0F0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ekton Pro Cond" pitchFamily="34" charset="0"/>
              <a:cs typeface="Arial" pitchFamily="34" charset="0"/>
            </a:endParaRPr>
          </a:p>
          <a:p>
            <a:pPr algn="ctr"/>
            <a:r>
              <a:rPr lang="es-ES" sz="4000" b="1" dirty="0" smtClean="0">
                <a:ln w="18000">
                  <a:solidFill>
                    <a:srgbClr val="00B0F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ekton Pro Cond" pitchFamily="34" charset="0"/>
                <a:cs typeface="Arial" pitchFamily="34" charset="0"/>
              </a:rPr>
              <a:t>10º2</a:t>
            </a:r>
          </a:p>
          <a:p>
            <a:pPr algn="ctr"/>
            <a:endParaRPr lang="es-ES" sz="4000" b="1" dirty="0" smtClean="0">
              <a:ln w="18000">
                <a:solidFill>
                  <a:srgbClr val="00B0F0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ekton Pro Cond" pitchFamily="34" charset="0"/>
              <a:cs typeface="Arial" pitchFamily="34" charset="0"/>
            </a:endParaRPr>
          </a:p>
          <a:p>
            <a:pPr algn="ctr"/>
            <a:r>
              <a:rPr lang="es-ES" sz="4000" b="1" dirty="0" smtClean="0">
                <a:ln w="18000">
                  <a:solidFill>
                    <a:srgbClr val="00B0F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ekton Pro Cond" pitchFamily="34" charset="0"/>
                <a:cs typeface="Arial" pitchFamily="34" charset="0"/>
              </a:rPr>
              <a:t>IEGAMAR </a:t>
            </a:r>
          </a:p>
          <a:p>
            <a:pPr algn="ctr"/>
            <a:endParaRPr lang="es-ES" b="1" dirty="0" smtClean="0">
              <a:ln w="18000">
                <a:solidFill>
                  <a:srgbClr val="00B0F0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ekton Pro Cond" pitchFamily="34" charset="0"/>
            </a:endParaRPr>
          </a:p>
          <a:p>
            <a:pPr algn="ctr"/>
            <a:r>
              <a:rPr lang="es-ES" sz="4600" b="1" dirty="0" smtClean="0">
                <a:ln w="18000">
                  <a:solidFill>
                    <a:srgbClr val="00B0F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ekton Pro Cond" pitchFamily="34" charset="0"/>
              </a:rPr>
              <a:t>MEDELLIN-2011</a:t>
            </a:r>
            <a:endParaRPr lang="es-ES" sz="4600" b="1" dirty="0">
              <a:ln w="18000">
                <a:solidFill>
                  <a:srgbClr val="00B0F0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ekton Pro Cond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7200" b="1" dirty="0" smtClean="0">
                <a:ln w="18000">
                  <a:solidFill>
                    <a:srgbClr val="7030A0"/>
                  </a:solidFill>
                  <a:prstDash val="solid"/>
                  <a:miter lim="800000"/>
                </a:ln>
                <a:noFill/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okerman" pitchFamily="82" charset="0"/>
              </a:rPr>
              <a:t>DISCO DURO</a:t>
            </a:r>
            <a:endParaRPr lang="es-ES" sz="7200" b="1" dirty="0">
              <a:ln w="18000">
                <a:solidFill>
                  <a:srgbClr val="7030A0"/>
                </a:solidFill>
                <a:prstDash val="solid"/>
                <a:miter lim="800000"/>
              </a:ln>
              <a:noFill/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Jokerm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2194264"/>
          </a:xfrm>
        </p:spPr>
        <p:txBody>
          <a:bodyPr/>
          <a:lstStyle/>
          <a:p>
            <a:pPr>
              <a:buClr>
                <a:srgbClr val="00B0F0"/>
              </a:buClr>
              <a:buFont typeface="Webdings" pitchFamily="18" charset="2"/>
              <a:buChar char="8"/>
            </a:pPr>
            <a:r>
              <a:rPr lang="es-ES" b="1" dirty="0" smtClean="0">
                <a:ln w="18000">
                  <a:solidFill>
                    <a:srgbClr val="00B0F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Es un dispositivo de almacenamiento de datos no volátil que emplea un sistema de grabación magnética para almacenar datos digitales.</a:t>
            </a:r>
            <a:endParaRPr lang="es-ES" b="1" dirty="0">
              <a:ln w="18000">
                <a:solidFill>
                  <a:srgbClr val="00B0F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8194" name="Picture 2" descr="http://upload.wikimedia.org/wikipedia/commons/thumb/5/5e/RyanHDD2.jpg/220px-RyanHDD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284984"/>
            <a:ext cx="3460761" cy="3312368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</p:pic>
      <p:pic>
        <p:nvPicPr>
          <p:cNvPr id="8198" name="Picture 6" descr="Disco duro externo philip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789040"/>
            <a:ext cx="4216841" cy="2801888"/>
          </a:xfrm>
          <a:prstGeom prst="teardrop">
            <a:avLst/>
          </a:prstGeom>
          <a:ln w="38100" cap="sq">
            <a:solidFill>
              <a:srgbClr val="7030A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2196752" y="3933056"/>
            <a:ext cx="8229600" cy="2335136"/>
          </a:xfrm>
        </p:spPr>
        <p:txBody>
          <a:bodyPr>
            <a:noAutofit/>
          </a:bodyPr>
          <a:lstStyle/>
          <a:p>
            <a:pPr algn="ctr"/>
            <a:r>
              <a:rPr lang="es-ES" sz="16600" b="1" dirty="0" smtClean="0">
                <a:ln w="18000">
                  <a:solidFill>
                    <a:srgbClr val="7030A0"/>
                  </a:solidFill>
                  <a:prstDash val="solid"/>
                  <a:miter lim="800000"/>
                </a:ln>
                <a:noFill/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okerman" pitchFamily="82" charset="0"/>
              </a:rPr>
              <a:t>CD</a:t>
            </a:r>
            <a:endParaRPr lang="es-ES" sz="16600" b="1" dirty="0">
              <a:ln w="18000">
                <a:solidFill>
                  <a:srgbClr val="7030A0"/>
                </a:solidFill>
                <a:prstDash val="solid"/>
                <a:miter lim="800000"/>
              </a:ln>
              <a:noFill/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Jokerman" pitchFamily="82" charset="0"/>
            </a:endParaRPr>
          </a:p>
        </p:txBody>
      </p:sp>
      <p:pic>
        <p:nvPicPr>
          <p:cNvPr id="7170" name="Picture 2" descr="http://www.practicopedia.com/files/CD476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645024"/>
            <a:ext cx="4032243" cy="3049597"/>
          </a:xfrm>
          <a:prstGeom prst="rect">
            <a:avLst/>
          </a:prstGeom>
          <a:ln w="38100" cap="sq">
            <a:solidFill>
              <a:srgbClr val="7030A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052736"/>
            <a:ext cx="8728749" cy="2037319"/>
          </a:xfrm>
        </p:spPr>
        <p:txBody>
          <a:bodyPr>
            <a:normAutofit/>
          </a:bodyPr>
          <a:lstStyle/>
          <a:p>
            <a:pPr>
              <a:buClr>
                <a:srgbClr val="00B0F0"/>
              </a:buClr>
              <a:buFont typeface="Webdings" pitchFamily="18" charset="2"/>
              <a:buChar char="8"/>
            </a:pPr>
            <a:r>
              <a:rPr lang="es-ES" b="1" dirty="0" smtClean="0">
                <a:ln w="18000">
                  <a:solidFill>
                    <a:srgbClr val="00B0F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Es un soporte digital óptico utilizado para almacenar cualquier tipo de información de audio, imágenes, vídeo, documentos y otros datos.</a:t>
            </a:r>
            <a:endParaRPr lang="es-ES" cap="all" dirty="0">
              <a:ln w="18000">
                <a:solidFill>
                  <a:srgbClr val="00B0F0"/>
                </a:solidFill>
                <a:prstDash val="solid"/>
                <a:miter lim="800000"/>
              </a:ln>
              <a:latin typeface="Comic Sans MS" pitchFamily="66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es-ES" sz="8000" b="1" dirty="0" smtClean="0">
                <a:ln w="18000">
                  <a:solidFill>
                    <a:srgbClr val="7030A0"/>
                  </a:solidFill>
                  <a:prstDash val="solid"/>
                  <a:miter lim="800000"/>
                </a:ln>
                <a:noFill/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okerman" pitchFamily="82" charset="0"/>
              </a:rPr>
              <a:t>Memory Stick</a:t>
            </a:r>
            <a:endParaRPr lang="es-ES" sz="8000" b="1" dirty="0">
              <a:ln w="18000">
                <a:solidFill>
                  <a:srgbClr val="7030A0"/>
                </a:solidFill>
                <a:prstDash val="solid"/>
                <a:miter lim="800000"/>
              </a:ln>
              <a:noFill/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Jokerm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2698320"/>
          </a:xfrm>
        </p:spPr>
        <p:txBody>
          <a:bodyPr>
            <a:normAutofit/>
          </a:bodyPr>
          <a:lstStyle/>
          <a:p>
            <a:pPr algn="ctr">
              <a:buClr>
                <a:srgbClr val="00B0F0"/>
              </a:buClr>
              <a:buFont typeface="Webdings" pitchFamily="18" charset="2"/>
              <a:buChar char="8"/>
            </a:pPr>
            <a:r>
              <a:rPr lang="es-ES" b="1" dirty="0" smtClean="0">
                <a:ln w="18000">
                  <a:solidFill>
                    <a:srgbClr val="00B0F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Medio de almacenamiento de información para un dispositivo portátil. </a:t>
            </a:r>
            <a:endParaRPr lang="es-ES" b="1" dirty="0">
              <a:ln w="18000">
                <a:solidFill>
                  <a:srgbClr val="00B0F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3779912" y="4293096"/>
            <a:ext cx="5364088" cy="3168352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B0F0"/>
              </a:buClr>
              <a:buSzPct val="80000"/>
              <a:buFont typeface="Webdings" pitchFamily="18" charset="2"/>
              <a:buChar char="8"/>
              <a:tabLst/>
              <a:defRPr/>
            </a:pPr>
            <a:r>
              <a:rPr kumimoji="0" lang="es-ES" sz="3000" b="1" i="0" u="none" strike="noStrike" kern="1200" cap="none" spc="0" normalizeH="0" baseline="0" noProof="0" dirty="0" smtClean="0">
                <a:ln w="18000">
                  <a:solidFill>
                    <a:srgbClr val="00B0F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Puede ser fácilmente extraída la información o la tarjeta a un ordenador.</a:t>
            </a:r>
            <a:endParaRPr kumimoji="0" lang="es-ES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146" name="Picture 2" descr="http://www.planetronic.es/images/memory%20stick%202g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12340">
            <a:off x="382816" y="3707561"/>
            <a:ext cx="3356924" cy="225796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0066FF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8" name="Picture 2" descr="http://www.planetronic.es/images/memory%20stick%202g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816095">
            <a:off x="345908" y="3574821"/>
            <a:ext cx="3356924" cy="225796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0066FF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9" name="Picture 2" descr="http://www.planetronic.es/images/memory%20stick%202g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645024"/>
            <a:ext cx="3356924" cy="225796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0066FF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95536" y="404664"/>
            <a:ext cx="4572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 smtClean="0">
                <a:ln w="18000">
                  <a:solidFill>
                    <a:srgbClr val="00B0F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Por ejemplo, las cámaras digitales de Sony utilizan la tarjeta Memory Stick para guardar imágenes y vídeos.</a:t>
            </a:r>
            <a:endParaRPr lang="es-ES" sz="2800" dirty="0"/>
          </a:p>
        </p:txBody>
      </p:sp>
      <p:pic>
        <p:nvPicPr>
          <p:cNvPr id="1026" name="Picture 2" descr="http://www.letsgodigital.org/images/producten/296/testrapport/005-A-SONY-DSC-W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124744"/>
            <a:ext cx="3810000" cy="28575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0066FF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028" name="Picture 4" descr="memorystick16g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573016"/>
            <a:ext cx="4191000" cy="2714626"/>
          </a:xfrm>
          <a:prstGeom prst="rect">
            <a:avLst/>
          </a:prstGeom>
          <a:ln w="76200" cap="sq">
            <a:solidFill>
              <a:srgbClr val="00B0F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8" name="7 CuadroTexto"/>
          <p:cNvSpPr txBox="1"/>
          <p:nvPr/>
        </p:nvSpPr>
        <p:spPr>
          <a:xfrm>
            <a:off x="5004048" y="4293096"/>
            <a:ext cx="400141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 smtClean="0">
                <a:ln w="18000">
                  <a:solidFill>
                    <a:srgbClr val="00B0F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Memory </a:t>
            </a:r>
          </a:p>
          <a:p>
            <a:r>
              <a:rPr lang="es-ES" sz="3600" b="1" dirty="0" smtClean="0">
                <a:ln w="18000">
                  <a:solidFill>
                    <a:srgbClr val="00B0F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Stick&gt;&gt;&gt;tarjeta </a:t>
            </a:r>
          </a:p>
          <a:p>
            <a:r>
              <a:rPr lang="es-ES" sz="3600" b="1" dirty="0" smtClean="0">
                <a:ln w="18000">
                  <a:solidFill>
                    <a:srgbClr val="00B0F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de memoria</a:t>
            </a:r>
            <a:endParaRPr lang="es-ES" sz="3600" b="1" dirty="0">
              <a:ln w="18000">
                <a:solidFill>
                  <a:srgbClr val="00B0F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como-hacer-videos.com/imagenes/mediosalmacen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69568"/>
            <a:ext cx="5316216" cy="3888432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267494"/>
            <a:ext cx="8964488" cy="1073274"/>
          </a:xfrm>
        </p:spPr>
        <p:txBody>
          <a:bodyPr>
            <a:normAutofit/>
          </a:bodyPr>
          <a:lstStyle/>
          <a:p>
            <a:r>
              <a:rPr lang="es-ES" sz="5400" cap="all" dirty="0" smtClean="0">
                <a:ln w="28575">
                  <a:solidFill>
                    <a:srgbClr val="FF6600"/>
                  </a:solidFill>
                </a:ln>
                <a:solidFill>
                  <a:schemeClr val="bg1"/>
                </a:solidFill>
                <a:latin typeface="Jokerman" pitchFamily="82" charset="0"/>
              </a:rPr>
              <a:t>cintas magnéticas</a:t>
            </a:r>
            <a:endParaRPr lang="es-ES" sz="5400" cap="all" dirty="0">
              <a:ln w="28575">
                <a:solidFill>
                  <a:srgbClr val="FF6600"/>
                </a:solidFill>
              </a:ln>
              <a:solidFill>
                <a:schemeClr val="bg1"/>
              </a:solidFill>
              <a:latin typeface="Jokerm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 rot="20882768">
            <a:off x="4086935" y="1699446"/>
            <a:ext cx="5148064" cy="2808312"/>
          </a:xfrm>
        </p:spPr>
        <p:txBody>
          <a:bodyPr>
            <a:normAutofit/>
          </a:bodyPr>
          <a:lstStyle/>
          <a:p>
            <a:pPr>
              <a:buClr>
                <a:srgbClr val="FF6600"/>
              </a:buClr>
              <a:buFont typeface="Webdings" pitchFamily="18" charset="2"/>
              <a:buChar char="8"/>
            </a:pPr>
            <a:r>
              <a:rPr lang="es-ES" b="1" dirty="0" smtClean="0">
                <a:ln w="18000">
                  <a:solidFill>
                    <a:srgbClr val="FF6600"/>
                  </a:solidFill>
                  <a:prstDash val="solid"/>
                  <a:miter lim="800000"/>
                </a:ln>
                <a:solidFill>
                  <a:schemeClr val="tx1">
                    <a:lumMod val="6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Es un tipo de medio o soporte de almacenamiento de información que guarda vídeo, audio y datos.</a:t>
            </a:r>
          </a:p>
          <a:p>
            <a:pPr>
              <a:buClr>
                <a:srgbClr val="FF6600"/>
              </a:buClr>
              <a:buFont typeface="Webdings" pitchFamily="18" charset="2"/>
              <a:buChar char="8"/>
            </a:pPr>
            <a:endParaRPr lang="es-ES" b="1" dirty="0" smtClean="0">
              <a:ln w="18000">
                <a:solidFill>
                  <a:srgbClr val="FF660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  <a:p>
            <a:pPr>
              <a:buClr>
                <a:srgbClr val="FF6600"/>
              </a:buClr>
              <a:buNone/>
            </a:pPr>
            <a:endParaRPr lang="es-ES" b="1" dirty="0" smtClean="0">
              <a:ln w="18000">
                <a:solidFill>
                  <a:srgbClr val="FF660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548680"/>
            <a:ext cx="5256584" cy="2376264"/>
          </a:xfrm>
        </p:spPr>
        <p:txBody>
          <a:bodyPr/>
          <a:lstStyle/>
          <a:p>
            <a:pPr>
              <a:buClr>
                <a:srgbClr val="FF6600"/>
              </a:buClr>
              <a:buFont typeface="Webdings" pitchFamily="18" charset="2"/>
              <a:buChar char="8"/>
            </a:pPr>
            <a:r>
              <a:rPr lang="es-ES" sz="2800" b="1" dirty="0" smtClean="0">
                <a:ln w="18000">
                  <a:solidFill>
                    <a:srgbClr val="FF6600"/>
                  </a:solidFill>
                  <a:prstDash val="solid"/>
                  <a:miter lim="800000"/>
                </a:ln>
                <a:solidFill>
                  <a:schemeClr val="tx1">
                    <a:lumMod val="6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Se graba en pistas sobre una banda plástica con un material magnetizado, generalmente óxido de hierro o algún cromato. </a:t>
            </a:r>
            <a:endParaRPr lang="es-ES" sz="2800" b="1" dirty="0" smtClean="0">
              <a:ln w="18000">
                <a:solidFill>
                  <a:srgbClr val="FF6600"/>
                </a:solidFill>
                <a:prstDash val="solid"/>
                <a:miter lim="800000"/>
              </a:ln>
              <a:solidFill>
                <a:schemeClr val="tx1">
                  <a:lumMod val="6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endParaRPr lang="es-ES" dirty="0"/>
          </a:p>
        </p:txBody>
      </p:sp>
      <p:pic>
        <p:nvPicPr>
          <p:cNvPr id="1026" name="Picture 2" descr="http://images.encydia.com/thumb/a/ae/Tapesticker.jpg/250px-Tapestick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3" y="3212976"/>
            <a:ext cx="4979273" cy="3240360"/>
          </a:xfrm>
          <a:prstGeom prst="rect">
            <a:avLst/>
          </a:prstGeom>
          <a:ln w="38100" cap="sq">
            <a:solidFill>
              <a:srgbClr val="FF66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6000" b="1" cap="all" dirty="0" smtClean="0">
                <a:ln w="18000">
                  <a:solidFill>
                    <a:srgbClr val="FF660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okerman" pitchFamily="82" charset="0"/>
              </a:rPr>
              <a:t>floppy</a:t>
            </a:r>
            <a:endParaRPr lang="es-ES" sz="6000" b="1" cap="all" dirty="0">
              <a:ln w="18000">
                <a:solidFill>
                  <a:srgbClr val="FF6600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Jokerm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2986352"/>
          </a:xfrm>
        </p:spPr>
        <p:txBody>
          <a:bodyPr/>
          <a:lstStyle/>
          <a:p>
            <a:pPr>
              <a:buClr>
                <a:srgbClr val="FF6600"/>
              </a:buClr>
              <a:buFont typeface="Webdings" pitchFamily="18" charset="2"/>
              <a:buChar char="8"/>
            </a:pPr>
            <a:r>
              <a:rPr lang="es-ES" b="1" dirty="0" smtClean="0">
                <a:ln w="18000">
                  <a:solidFill>
                    <a:srgbClr val="FF6600"/>
                  </a:solidFill>
                  <a:prstDash val="solid"/>
                  <a:miter lim="800000"/>
                </a:ln>
                <a:solidFill>
                  <a:schemeClr val="tx1">
                    <a:lumMod val="6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son dispositivos de almacenamiento de información conformados por una lámina fina de material flexible y magnético, dentro de una carcasa de plástico. Estos medios de almacenamiento son escritos o leídos mediante disqueteras.</a:t>
            </a:r>
          </a:p>
          <a:p>
            <a:pPr>
              <a:buNone/>
            </a:pPr>
            <a:endParaRPr lang="es-ES" b="1" dirty="0">
              <a:ln w="18000">
                <a:solidFill>
                  <a:srgbClr val="FF6600"/>
                </a:solidFill>
                <a:prstDash val="solid"/>
                <a:miter lim="800000"/>
              </a:ln>
              <a:solidFill>
                <a:schemeClr val="tx1">
                  <a:lumMod val="6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schools-wikipedia.org/images/799/799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055852">
            <a:off x="504504" y="727303"/>
            <a:ext cx="3456384" cy="3484037"/>
          </a:xfrm>
          <a:prstGeom prst="rect">
            <a:avLst/>
          </a:prstGeom>
          <a:ln w="76200" cap="sq" cmpd="thickThin">
            <a:solidFill>
              <a:srgbClr val="FF66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30724" name="Picture 4" descr="http://t0.gstatic.com/images?q=tbn:ANd9GcQUMCx9VGyNkX87PQGV2NTmy3-I2_808jVxsJx0R8dw0k1_9eW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2492896"/>
            <a:ext cx="3197346" cy="3240360"/>
          </a:xfrm>
          <a:prstGeom prst="rect">
            <a:avLst/>
          </a:prstGeom>
          <a:noFill/>
          <a:ln w="57150">
            <a:solidFill>
              <a:srgbClr val="FF6600"/>
            </a:solidFill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>
                <a:ln w="18000">
                  <a:solidFill>
                    <a:schemeClr val="accent3">
                      <a:lumMod val="40000"/>
                      <a:lumOff val="6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okerman" pitchFamily="82" charset="0"/>
              </a:rPr>
              <a:t>DISPOSITIVOS DE  MEMORIA</a:t>
            </a:r>
            <a:endParaRPr lang="es-ES" b="1" dirty="0">
              <a:ln w="18000">
                <a:solidFill>
                  <a:schemeClr val="accent3">
                    <a:lumMod val="40000"/>
                    <a:lumOff val="6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Jokerm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4">
                  <a:lumMod val="60000"/>
                  <a:lumOff val="40000"/>
                </a:schemeClr>
              </a:buClr>
              <a:buFont typeface="Webdings" pitchFamily="18" charset="2"/>
              <a:buChar char="8"/>
            </a:pPr>
            <a:r>
              <a:rPr lang="es-ES" b="1" dirty="0" smtClean="0">
                <a:ln w="18000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BIT</a:t>
            </a:r>
          </a:p>
          <a:p>
            <a:pPr>
              <a:buClr>
                <a:schemeClr val="accent4">
                  <a:lumMod val="60000"/>
                  <a:lumOff val="40000"/>
                </a:schemeClr>
              </a:buClr>
              <a:buFont typeface="Webdings" pitchFamily="18" charset="2"/>
              <a:buChar char="8"/>
            </a:pPr>
            <a:r>
              <a:rPr lang="es-ES" b="1" dirty="0" smtClean="0">
                <a:ln w="18000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BYTE</a:t>
            </a:r>
          </a:p>
          <a:p>
            <a:pPr>
              <a:buClr>
                <a:schemeClr val="accent4">
                  <a:lumMod val="60000"/>
                  <a:lumOff val="40000"/>
                </a:schemeClr>
              </a:buClr>
              <a:buFont typeface="Webdings" pitchFamily="18" charset="2"/>
              <a:buChar char="8"/>
            </a:pPr>
            <a:r>
              <a:rPr lang="es-ES" b="1" dirty="0" smtClean="0">
                <a:ln w="18000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KB</a:t>
            </a:r>
          </a:p>
          <a:p>
            <a:pPr>
              <a:buClr>
                <a:schemeClr val="accent4">
                  <a:lumMod val="60000"/>
                  <a:lumOff val="40000"/>
                </a:schemeClr>
              </a:buClr>
              <a:buFont typeface="Webdings" pitchFamily="18" charset="2"/>
              <a:buChar char="8"/>
            </a:pPr>
            <a:r>
              <a:rPr lang="es-ES" b="1" dirty="0" smtClean="0">
                <a:ln w="18000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MB</a:t>
            </a:r>
          </a:p>
          <a:p>
            <a:pPr>
              <a:buClr>
                <a:schemeClr val="accent4">
                  <a:lumMod val="60000"/>
                  <a:lumOff val="40000"/>
                </a:schemeClr>
              </a:buClr>
              <a:buFont typeface="Webdings" pitchFamily="18" charset="2"/>
              <a:buChar char="8"/>
            </a:pPr>
            <a:r>
              <a:rPr lang="es-ES" b="1" dirty="0" smtClean="0">
                <a:ln w="18000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GB</a:t>
            </a:r>
          </a:p>
          <a:p>
            <a:pPr>
              <a:buClr>
                <a:schemeClr val="accent4">
                  <a:lumMod val="60000"/>
                  <a:lumOff val="40000"/>
                </a:schemeClr>
              </a:buClr>
              <a:buFont typeface="Webdings" pitchFamily="18" charset="2"/>
              <a:buChar char="8"/>
            </a:pPr>
            <a:r>
              <a:rPr lang="es-ES" b="1" dirty="0" smtClean="0">
                <a:ln w="18000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TB</a:t>
            </a:r>
            <a:endParaRPr lang="es-ES" b="1" dirty="0">
              <a:ln w="18000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1.bp.blogspot.com/_Z21VsHQS5Y4/TOpe_dd6PLI/AAAAAAAAACo/q2HVakItAoA/s1600/memoria-ro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4378" y="2996952"/>
            <a:ext cx="4449622" cy="3140968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rnd">
            <a:solidFill>
              <a:schemeClr val="bg1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47664" y="548680"/>
            <a:ext cx="5729270" cy="1143000"/>
          </a:xfrm>
        </p:spPr>
        <p:txBody>
          <a:bodyPr>
            <a:noAutofit/>
          </a:bodyPr>
          <a:lstStyle/>
          <a:p>
            <a:pPr algn="ctr"/>
            <a:r>
              <a:rPr lang="es-ES" sz="115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glow rad="139700">
                    <a:schemeClr val="bg1"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okerman" pitchFamily="82" charset="0"/>
              </a:rPr>
              <a:t>ROM</a:t>
            </a:r>
            <a:endParaRPr lang="es-ES" sz="11500" b="1" dirty="0">
              <a:ln w="18000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glow rad="139700">
                  <a:schemeClr val="bg1"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Jokerm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-180528" y="2060848"/>
            <a:ext cx="5214942" cy="3000396"/>
          </a:xfr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Clr>
                <a:schemeClr val="bg1"/>
              </a:buClr>
              <a:buFont typeface="Webdings" pitchFamily="18" charset="2"/>
              <a:buChar char="8"/>
            </a:pPr>
            <a:r>
              <a:rPr lang="es-ES" sz="3200" b="1" dirty="0" smtClean="0">
                <a:ln w="28575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Es un medio de almacenamiento que permite sólo la lectura de la información y no su escritura.</a:t>
            </a:r>
          </a:p>
          <a:p>
            <a:pPr>
              <a:buNone/>
            </a:pPr>
            <a:endParaRPr lang="es-ES" sz="2400" cap="all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51520" y="5085184"/>
            <a:ext cx="49215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glow rad="101600">
                    <a:schemeClr val="bg1"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okerman" pitchFamily="82" charset="0"/>
              </a:rPr>
              <a:t>MEMORY</a:t>
            </a:r>
            <a:endParaRPr lang="es-ES" sz="8000" b="1" dirty="0">
              <a:ln w="18000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glow rad="101600">
                  <a:schemeClr val="bg1"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Jokerman" pitchFamily="8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www.soval.de/gallery-pixeleye/d/63-2/CD_ROM_Laufwe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63066">
            <a:off x="4895528" y="1844824"/>
            <a:ext cx="4248472" cy="3183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972616" y="260648"/>
            <a:ext cx="8229600" cy="1399032"/>
          </a:xfrm>
        </p:spPr>
        <p:txBody>
          <a:bodyPr>
            <a:noAutofit/>
          </a:bodyPr>
          <a:lstStyle/>
          <a:p>
            <a:pPr algn="ctr"/>
            <a:r>
              <a:rPr lang="es-ES" sz="115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glow rad="101600">
                    <a:schemeClr val="bg1"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okerman" pitchFamily="82" charset="0"/>
              </a:rPr>
              <a:t>CD ROM</a:t>
            </a:r>
            <a:endParaRPr lang="es-ES" sz="11500" b="1" dirty="0">
              <a:ln w="18000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glow rad="101600">
                  <a:schemeClr val="bg1"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Jokerm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-180528" y="4005064"/>
            <a:ext cx="5580112" cy="2554304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bg1"/>
              </a:buClr>
              <a:buFont typeface="Webdings" pitchFamily="18" charset="2"/>
              <a:buChar char=""/>
            </a:pPr>
            <a:r>
              <a:rPr lang="es-ES" b="1" dirty="0" smtClean="0">
                <a:ln w="28575">
                  <a:solidFill>
                    <a:sysClr val="windowText" lastClr="00000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Es un pre-prensado disco compacto que contiene los datos de acceso, pero sin permisos de escritura, un equipo de almacenamiento y reproducción de música.</a:t>
            </a:r>
          </a:p>
        </p:txBody>
      </p:sp>
      <p:sp>
        <p:nvSpPr>
          <p:cNvPr id="4" name="3 Rectángulo"/>
          <p:cNvSpPr/>
          <p:nvPr/>
        </p:nvSpPr>
        <p:spPr>
          <a:xfrm rot="20984643">
            <a:off x="19298" y="2398363"/>
            <a:ext cx="54726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bg1"/>
              </a:buClr>
            </a:pPr>
            <a:r>
              <a:rPr lang="es-ES" sz="4000" b="1" dirty="0" smtClean="0">
                <a:ln w="28575">
                  <a:solidFill>
                    <a:sysClr val="windowText" lastClr="00000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Disco de solo lectura </a:t>
            </a:r>
            <a:endParaRPr lang="es-ES" sz="4000" b="1" cap="all" dirty="0" smtClean="0">
              <a:ln w="28575">
                <a:solidFill>
                  <a:sysClr val="windowText" lastClr="00000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0"/>
            <a:ext cx="8229600" cy="2350614"/>
          </a:xfrm>
        </p:spPr>
        <p:txBody>
          <a:bodyPr>
            <a:noAutofit/>
          </a:bodyPr>
          <a:lstStyle/>
          <a:p>
            <a:r>
              <a:rPr lang="es-ES" sz="88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glow rad="101600">
                    <a:schemeClr val="bg1">
                      <a:alpha val="6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okerman" pitchFamily="82" charset="0"/>
              </a:rPr>
              <a:t>DVD-ROM</a:t>
            </a:r>
            <a:endParaRPr lang="es-ES" sz="8800" b="1" dirty="0">
              <a:ln w="18000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glow rad="101600">
                  <a:schemeClr val="bg1">
                    <a:alpha val="6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Jokerm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2132856"/>
            <a:ext cx="5328592" cy="3672408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  <a:buFont typeface="Webdings" pitchFamily="18" charset="2"/>
              <a:buChar char="8"/>
            </a:pPr>
            <a:r>
              <a:rPr lang="es-ES" sz="3200" b="1" dirty="0" smtClean="0">
                <a:ln w="28575">
                  <a:solidFill>
                    <a:sysClr val="windowText" lastClr="00000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Al igual que un CD-ROM ha sido grabado una única vez (método de grabación por plasmado) y puede ser leído o reproducido muchas veces.</a:t>
            </a:r>
            <a:endParaRPr lang="es-ES" sz="3200" b="1" dirty="0">
              <a:ln w="28575">
                <a:solidFill>
                  <a:sysClr val="windowText" lastClr="00000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1266" name="Picture 2" descr="http://www.pccompras.com.mx/imagenes/CDsamsungslim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18752" y="3501008"/>
            <a:ext cx="4025248" cy="3168352"/>
          </a:xfrm>
          <a:prstGeom prst="plaque">
            <a:avLst/>
          </a:prstGeom>
          <a:noFill/>
          <a:ln w="38100">
            <a:solidFill>
              <a:schemeClr val="bg1"/>
            </a:solidFill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23728" y="1196752"/>
            <a:ext cx="8229600" cy="2304256"/>
          </a:xfrm>
        </p:spPr>
        <p:txBody>
          <a:bodyPr>
            <a:noAutofit/>
          </a:bodyPr>
          <a:lstStyle/>
          <a:p>
            <a:pPr algn="ctr"/>
            <a:r>
              <a:rPr lang="es-ES" sz="138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glow rad="101600">
                    <a:schemeClr val="bg1"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okerman" pitchFamily="82" charset="0"/>
              </a:rPr>
              <a:t>RAM</a:t>
            </a:r>
            <a:endParaRPr lang="es-ES" sz="13800" b="1" dirty="0">
              <a:ln w="18000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glow rad="101600">
                  <a:schemeClr val="bg1"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Jokerm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67944" y="3789040"/>
            <a:ext cx="4884574" cy="2085382"/>
          </a:xfrm>
          <a:ln w="38100">
            <a:solidFill>
              <a:schemeClr val="tx2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Clr>
                <a:schemeClr val="bg1"/>
              </a:buClr>
              <a:buFont typeface="Webdings" pitchFamily="18" charset="2"/>
              <a:buChar char="8"/>
            </a:pPr>
            <a:r>
              <a:rPr lang="es-ES" sz="3200" b="1" dirty="0" smtClean="0">
                <a:ln w="28575">
                  <a:solidFill>
                    <a:sysClr val="windowText" lastClr="00000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El dispositivo RAM solo funciona cuando el ordenador esta en funcionamiento…</a:t>
            </a:r>
            <a:endParaRPr lang="es-ES" sz="3200" b="1" dirty="0">
              <a:ln w="28575">
                <a:solidFill>
                  <a:sysClr val="windowText" lastClr="00000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4340" name="Picture 4" descr="memoria RA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20688"/>
            <a:ext cx="3666722" cy="2592288"/>
          </a:xfrm>
          <a:prstGeom prst="doubleWave">
            <a:avLst/>
          </a:prstGeom>
          <a:noFill/>
          <a:ln w="38100">
            <a:solidFill>
              <a:srgbClr val="00B050"/>
            </a:solidFill>
          </a:ln>
        </p:spPr>
      </p:pic>
      <p:sp>
        <p:nvSpPr>
          <p:cNvPr id="6" name="5 Rectángulo"/>
          <p:cNvSpPr/>
          <p:nvPr/>
        </p:nvSpPr>
        <p:spPr>
          <a:xfrm>
            <a:off x="48707" y="5388657"/>
            <a:ext cx="51845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72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glow rad="101600">
                    <a:schemeClr val="bg1"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okerman" pitchFamily="82" charset="0"/>
              </a:rPr>
              <a:t>MEMORY</a:t>
            </a:r>
            <a:endParaRPr lang="es-ES" sz="7200" b="1" dirty="0">
              <a:ln w="18000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glow rad="101600">
                  <a:schemeClr val="bg1"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Jokerman" pitchFamily="82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 rot="21026228">
            <a:off x="145834" y="892961"/>
            <a:ext cx="8686800" cy="2482296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pPr>
              <a:buClr>
                <a:schemeClr val="tx1"/>
              </a:buClr>
              <a:buSzPct val="82000"/>
              <a:buFont typeface="Webdings" pitchFamily="18" charset="2"/>
              <a:buChar char="8"/>
            </a:pPr>
            <a:r>
              <a:rPr lang="es-ES" b="1" dirty="0" smtClean="0">
                <a:ln w="28575">
                  <a:solidFill>
                    <a:sysClr val="windowText" lastClr="00000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Disco compacto regrabable utilizado para almacenar cualquier tipo de información. puede ser grabado múltiples veces, y permite que los datos almacenados sean borrados.</a:t>
            </a:r>
            <a:endParaRPr lang="es-ES" b="1" dirty="0">
              <a:ln w="28575">
                <a:solidFill>
                  <a:sysClr val="windowText" lastClr="00000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2290" name="Picture 2" descr="http://3.bp.blogspot.com/_AjPW_tTPNj0/R9R8c7sZxKI/AAAAAAAAAH4/3YSVyU2vsKk/s400/CDRO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717032"/>
            <a:ext cx="3143250" cy="2771776"/>
          </a:xfrm>
          <a:prstGeom prst="flowChartDocument">
            <a:avLst/>
          </a:prstGeom>
          <a:noFill/>
          <a:ln w="38100">
            <a:solidFill>
              <a:schemeClr val="tx1"/>
            </a:solidFill>
          </a:ln>
        </p:spPr>
      </p:pic>
      <p:pic>
        <p:nvPicPr>
          <p:cNvPr id="12292" name="Picture 4" descr="http://t3.gstatic.com/images?q=tbn:ANd9GcRahHMpgbTjQWFRnc77bh9UB1lDv1AyPd7vw6D3Eeq6rFvsP4IQ-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077072"/>
            <a:ext cx="2592288" cy="2580768"/>
          </a:xfrm>
          <a:prstGeom prst="rect">
            <a:avLst/>
          </a:prstGeom>
          <a:ln w="38100" cap="sq">
            <a:solidFill>
              <a:schemeClr val="bg2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21034397">
            <a:off x="-333905" y="-55140"/>
            <a:ext cx="7690048" cy="1399032"/>
          </a:xfrm>
        </p:spPr>
        <p:txBody>
          <a:bodyPr>
            <a:normAutofit/>
          </a:bodyPr>
          <a:lstStyle/>
          <a:p>
            <a:r>
              <a:rPr lang="es-ES" sz="80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glow rad="101600">
                    <a:schemeClr val="bg1"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okerman" pitchFamily="82" charset="0"/>
              </a:rPr>
              <a:t>CD RW</a:t>
            </a:r>
            <a:endParaRPr lang="es-ES" sz="8000" b="1" dirty="0">
              <a:ln w="18000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glow rad="101600">
                  <a:schemeClr val="bg1"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Jokerman" pitchFamily="82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" sz="96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glow rad="101600">
                    <a:schemeClr val="bg1"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okerman" pitchFamily="82" charset="0"/>
              </a:rPr>
              <a:t>DVD-RW</a:t>
            </a:r>
            <a:endParaRPr lang="es-ES" sz="9600" b="1" dirty="0">
              <a:ln w="18000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glow rad="101600">
                  <a:schemeClr val="bg1"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Jokerm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4365104"/>
            <a:ext cx="8229600" cy="1978240"/>
          </a:xfrm>
        </p:spPr>
        <p:txBody>
          <a:bodyPr/>
          <a:lstStyle/>
          <a:p>
            <a:pPr>
              <a:buClr>
                <a:schemeClr val="bg1"/>
              </a:buClr>
              <a:buFont typeface="Webdings" pitchFamily="18" charset="2"/>
              <a:buChar char="8"/>
            </a:pPr>
            <a:r>
              <a:rPr lang="es-ES" b="1" dirty="0" smtClean="0">
                <a:ln w="28575">
                  <a:solidFill>
                    <a:sysClr val="windowText" lastClr="00000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DVD regrabable en el que se puede grabar y borrar la información varias veces. La capacidad estándar es de 4,7 GB.</a:t>
            </a:r>
            <a:endParaRPr lang="es-ES" b="1" dirty="0">
              <a:ln w="28575">
                <a:solidFill>
                  <a:sysClr val="windowText" lastClr="00000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0242" name="Picture 2" descr="http://www.iconarchive.com/icons/icontoaster/icons-10-bundle/256/dvd-ram-ic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772816"/>
            <a:ext cx="2438400" cy="2438400"/>
          </a:xfrm>
          <a:prstGeom prst="flowChartAlternateProcess">
            <a:avLst/>
          </a:prstGeom>
          <a:noFill/>
          <a:ln w="28575">
            <a:solidFill>
              <a:schemeClr val="tx1"/>
            </a:solidFill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" sz="9600" b="1" dirty="0" smtClean="0">
                <a:ln w="18000">
                  <a:solidFill>
                    <a:srgbClr val="7030A0"/>
                  </a:solidFill>
                  <a:prstDash val="solid"/>
                  <a:miter lim="800000"/>
                </a:ln>
                <a:noFill/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Jokerman" pitchFamily="82" charset="0"/>
              </a:rPr>
              <a:t>USB</a:t>
            </a:r>
            <a:endParaRPr lang="es-ES" sz="9600" b="1" dirty="0">
              <a:ln w="18000">
                <a:solidFill>
                  <a:srgbClr val="7030A0"/>
                </a:solidFill>
                <a:prstDash val="solid"/>
                <a:miter lim="800000"/>
              </a:ln>
              <a:noFill/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Jokerm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95936" y="2060848"/>
            <a:ext cx="5148064" cy="1800200"/>
          </a:xfr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Clr>
                <a:srgbClr val="00B0F0"/>
              </a:buClr>
              <a:buFont typeface="Webdings" pitchFamily="18" charset="2"/>
              <a:buChar char="8"/>
            </a:pPr>
            <a:r>
              <a:rPr lang="es-ES" b="1" dirty="0" smtClean="0">
                <a:ln w="18000">
                  <a:solidFill>
                    <a:srgbClr val="00B0F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Es un dispositivo de almacenamiento masivo que utiliza memoria</a:t>
            </a:r>
            <a:endParaRPr lang="es-ES" b="1" dirty="0">
              <a:ln w="18000">
                <a:solidFill>
                  <a:srgbClr val="00B0F0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9218" name="Picture 2" descr="http://www.angobl.es/cgi-data/weblog_basic/uploads/2010/02/usb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00808"/>
            <a:ext cx="3024336" cy="2240249"/>
          </a:xfrm>
          <a:prstGeom prst="rect">
            <a:avLst/>
          </a:prstGeom>
          <a:solidFill>
            <a:srgbClr val="FFFFFF">
              <a:shade val="85000"/>
            </a:srgbClr>
          </a:solidFill>
          <a:ln w="57150" cap="sq">
            <a:solidFill>
              <a:srgbClr val="0066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220" name="Picture 4" descr="http://civersam.files.wordpress.com/2008/11/usb_imagen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4365104"/>
            <a:ext cx="2520280" cy="2289854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</p:pic>
      <p:sp>
        <p:nvSpPr>
          <p:cNvPr id="9" name="8 Rectángulo"/>
          <p:cNvSpPr/>
          <p:nvPr/>
        </p:nvSpPr>
        <p:spPr>
          <a:xfrm>
            <a:off x="251520" y="4365104"/>
            <a:ext cx="457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</a:pPr>
            <a:r>
              <a:rPr lang="es-ES" sz="3200" b="1" dirty="0" smtClean="0">
                <a:ln w="18000">
                  <a:solidFill>
                    <a:srgbClr val="00B0F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flash para guardar la información que puede requerir. </a:t>
            </a:r>
            <a:endParaRPr lang="es-ES" sz="3200" b="1" dirty="0">
              <a:ln w="18000">
                <a:solidFill>
                  <a:srgbClr val="00B0F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98052" y="698316"/>
            <a:ext cx="6893450" cy="1778218"/>
          </a:xfrm>
        </p:spPr>
        <p:txBody>
          <a:bodyPr>
            <a:normAutofit lnSpcReduction="10000"/>
          </a:bodyPr>
          <a:lstStyle/>
          <a:p>
            <a:pPr>
              <a:buClr>
                <a:srgbClr val="00B0F0"/>
              </a:buClr>
              <a:buFont typeface="Webdings" pitchFamily="18" charset="2"/>
              <a:buChar char="8"/>
            </a:pPr>
            <a:r>
              <a:rPr lang="es-ES" b="1" dirty="0" smtClean="0">
                <a:ln w="18000">
                  <a:solidFill>
                    <a:srgbClr val="00B0F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La información que a este se le introduzca, puede ser modificada millones de veces durante su vida útil.</a:t>
            </a:r>
            <a:endParaRPr lang="es-ES" b="1" dirty="0" smtClean="0">
              <a:ln w="18000">
                <a:solidFill>
                  <a:srgbClr val="00B0F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5292080" y="4077072"/>
            <a:ext cx="3438576" cy="175432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buClr>
                <a:srgbClr val="00B0F0"/>
              </a:buClr>
              <a:buFont typeface="Webdings" pitchFamily="18" charset="2"/>
              <a:buChar char="8"/>
            </a:pPr>
            <a:r>
              <a:rPr lang="es-ES" sz="3600" b="1" dirty="0" smtClean="0">
                <a:ln w="19050">
                  <a:solidFill>
                    <a:srgbClr val="00B0F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Se conecta mediante un puerto USB </a:t>
            </a:r>
            <a:endParaRPr lang="es-ES" sz="3600" b="1" dirty="0">
              <a:ln w="19050">
                <a:solidFill>
                  <a:srgbClr val="00B0F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2052" name="Picture 4" descr="USB - Ye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988840"/>
            <a:ext cx="2880320" cy="2147414"/>
          </a:xfrm>
          <a:prstGeom prst="foldedCorner">
            <a:avLst/>
          </a:prstGeom>
          <a:noFill/>
          <a:ln w="28575">
            <a:solidFill>
              <a:srgbClr val="0066FF"/>
            </a:solidFill>
          </a:ln>
        </p:spPr>
      </p:pic>
      <p:sp>
        <p:nvSpPr>
          <p:cNvPr id="9" name="8 Flecha izquierda"/>
          <p:cNvSpPr/>
          <p:nvPr/>
        </p:nvSpPr>
        <p:spPr>
          <a:xfrm>
            <a:off x="4283968" y="4797152"/>
            <a:ext cx="1152128" cy="504056"/>
          </a:xfrm>
          <a:prstGeom prst="leftArrow">
            <a:avLst/>
          </a:prstGeom>
          <a:noFill/>
          <a:ln w="285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>
              <a:ln w="18000">
                <a:solidFill>
                  <a:srgbClr val="00B0F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2054" name="Picture 6" descr="http://www.pdatungsteno.com/wp-content/imagenes/hubus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068960"/>
            <a:ext cx="3096344" cy="2730500"/>
          </a:xfrm>
          <a:prstGeom prst="rect">
            <a:avLst/>
          </a:prstGeom>
          <a:noFill/>
          <a:ln w="28575">
            <a:solidFill>
              <a:srgbClr val="0066FF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  <a:softEdge rad="63500"/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Personalizado 4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00B0F0"/>
      </a:accent1>
      <a:accent2>
        <a:srgbClr val="00349E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350</TotalTime>
  <Words>391</Words>
  <Application>Microsoft Office PowerPoint</Application>
  <PresentationFormat>Presentación en pantalla (4:3)</PresentationFormat>
  <Paragraphs>58</Paragraphs>
  <Slides>18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Brío</vt:lpstr>
      <vt:lpstr>DISPOSITIVOs DE MEMORIA </vt:lpstr>
      <vt:lpstr>ROM</vt:lpstr>
      <vt:lpstr>CD ROM</vt:lpstr>
      <vt:lpstr>DVD-ROM</vt:lpstr>
      <vt:lpstr>RAM</vt:lpstr>
      <vt:lpstr>CD RW</vt:lpstr>
      <vt:lpstr>DVD-RW</vt:lpstr>
      <vt:lpstr>USB</vt:lpstr>
      <vt:lpstr>Diapositiva 9</vt:lpstr>
      <vt:lpstr>DISCO DURO</vt:lpstr>
      <vt:lpstr>CD</vt:lpstr>
      <vt:lpstr>Memory Stick</vt:lpstr>
      <vt:lpstr>Diapositiva 13</vt:lpstr>
      <vt:lpstr>cintas magnéticas</vt:lpstr>
      <vt:lpstr>Diapositiva 15</vt:lpstr>
      <vt:lpstr>floppy</vt:lpstr>
      <vt:lpstr>Diapositiva 17</vt:lpstr>
      <vt:lpstr>DISPOSITIVOS DE  MEMORIA</vt:lpstr>
    </vt:vector>
  </TitlesOfParts>
  <Company>SECRETARIA DE EDUCACION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 DE MEMORIA </dc:title>
  <dc:creator>IE GABRIEL GARCIA MARQUEZ</dc:creator>
  <cp:lastModifiedBy>Usuario</cp:lastModifiedBy>
  <cp:revision>85</cp:revision>
  <dcterms:created xsi:type="dcterms:W3CDTF">2011-02-25T13:28:44Z</dcterms:created>
  <dcterms:modified xsi:type="dcterms:W3CDTF">2011-03-14T11:26:30Z</dcterms:modified>
</cp:coreProperties>
</file>