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29"/>
  </p:notesMasterIdLst>
  <p:handoutMasterIdLst>
    <p:handoutMasterId r:id="rId30"/>
  </p:handoutMasterIdLst>
  <p:sldIdLst>
    <p:sldId id="387" r:id="rId2"/>
    <p:sldId id="399" r:id="rId3"/>
    <p:sldId id="401" r:id="rId4"/>
    <p:sldId id="415" r:id="rId5"/>
    <p:sldId id="417" r:id="rId6"/>
    <p:sldId id="413" r:id="rId7"/>
    <p:sldId id="422" r:id="rId8"/>
    <p:sldId id="395" r:id="rId9"/>
    <p:sldId id="394" r:id="rId10"/>
    <p:sldId id="396" r:id="rId11"/>
    <p:sldId id="414" r:id="rId12"/>
    <p:sldId id="397" r:id="rId13"/>
    <p:sldId id="398" r:id="rId14"/>
    <p:sldId id="420" r:id="rId15"/>
    <p:sldId id="430" r:id="rId16"/>
    <p:sldId id="421" r:id="rId17"/>
    <p:sldId id="418" r:id="rId18"/>
    <p:sldId id="391" r:id="rId19"/>
    <p:sldId id="392" r:id="rId20"/>
    <p:sldId id="419" r:id="rId21"/>
    <p:sldId id="423" r:id="rId22"/>
    <p:sldId id="424" r:id="rId23"/>
    <p:sldId id="425" r:id="rId24"/>
    <p:sldId id="426" r:id="rId25"/>
    <p:sldId id="427" r:id="rId26"/>
    <p:sldId id="428" r:id="rId27"/>
    <p:sldId id="429" r:id="rId28"/>
  </p:sldIdLst>
  <p:sldSz cx="9144000" cy="6858000" type="screen4x3"/>
  <p:notesSz cx="6775450" cy="9906000"/>
  <p:defaultTex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9900FF"/>
    <a:srgbClr val="CC0000"/>
    <a:srgbClr val="003399"/>
    <a:srgbClr val="000066"/>
    <a:srgbClr val="0000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605" autoAdjust="0"/>
    <p:restoredTop sz="91652" autoAdjust="0"/>
  </p:normalViewPr>
  <p:slideViewPr>
    <p:cSldViewPr>
      <p:cViewPr>
        <p:scale>
          <a:sx n="81" d="100"/>
          <a:sy n="81" d="100"/>
        </p:scale>
        <p:origin x="-1206" y="-498"/>
      </p:cViewPr>
      <p:guideLst>
        <p:guide orient="horz" pos="4020"/>
        <p:guide orient="horz" pos="890"/>
        <p:guide orient="horz" pos="1434"/>
        <p:guide pos="884"/>
        <p:guide pos="5465"/>
        <p:guide pos="2971"/>
        <p:guide pos="2789"/>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11670"/>
    </p:cViewPr>
  </p:sorterViewPr>
  <p:notesViewPr>
    <p:cSldViewPr>
      <p:cViewPr varScale="1">
        <p:scale>
          <a:sx n="59" d="100"/>
          <a:sy n="59" d="100"/>
        </p:scale>
        <p:origin x="-2556" y="-90"/>
      </p:cViewPr>
      <p:guideLst>
        <p:guide orient="horz" pos="3120"/>
        <p:guide pos="213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04F873-A756-4B96-BD56-83F6EF40088C}"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nl-NL"/>
        </a:p>
      </dgm:t>
    </dgm:pt>
    <dgm:pt modelId="{FC845C34-D0CD-40D9-A00E-CFDF1AB99FA6}">
      <dgm:prSet phldrT="[Text]"/>
      <dgm:spPr/>
      <dgm:t>
        <a:bodyPr/>
        <a:lstStyle/>
        <a:p>
          <a:r>
            <a:rPr lang="nl-NL" dirty="0" err="1" smtClean="0"/>
            <a:t>Self</a:t>
          </a:r>
          <a:r>
            <a:rPr lang="nl-NL" dirty="0" smtClean="0"/>
            <a:t> </a:t>
          </a:r>
          <a:r>
            <a:rPr lang="nl-NL" dirty="0" err="1" smtClean="0"/>
            <a:t>optimizing</a:t>
          </a:r>
          <a:endParaRPr lang="nl-NL" dirty="0"/>
        </a:p>
      </dgm:t>
    </dgm:pt>
    <dgm:pt modelId="{CE9FA651-4247-496D-BED3-5DC502FA18E8}" type="parTrans" cxnId="{C47AB9D1-E812-48DF-9AD2-214F714521DB}">
      <dgm:prSet/>
      <dgm:spPr/>
      <dgm:t>
        <a:bodyPr/>
        <a:lstStyle/>
        <a:p>
          <a:endParaRPr lang="nl-NL"/>
        </a:p>
      </dgm:t>
    </dgm:pt>
    <dgm:pt modelId="{7E463A7B-DA9D-477D-B5A0-D47142A6284E}" type="sibTrans" cxnId="{C47AB9D1-E812-48DF-9AD2-214F714521DB}">
      <dgm:prSet/>
      <dgm:spPr/>
      <dgm:t>
        <a:bodyPr/>
        <a:lstStyle/>
        <a:p>
          <a:endParaRPr lang="nl-NL"/>
        </a:p>
      </dgm:t>
    </dgm:pt>
    <dgm:pt modelId="{422BB02A-6370-4ADE-A3F3-79A71DF70F33}">
      <dgm:prSet phldrT="[Text]"/>
      <dgm:spPr/>
      <dgm:t>
        <a:bodyPr/>
        <a:lstStyle/>
        <a:p>
          <a:r>
            <a:rPr lang="nl-NL" dirty="0" err="1" smtClean="0"/>
            <a:t>Self-healing</a:t>
          </a:r>
          <a:endParaRPr lang="nl-NL" dirty="0"/>
        </a:p>
      </dgm:t>
    </dgm:pt>
    <dgm:pt modelId="{E8638255-FE46-4A15-A650-A13D22E09060}" type="parTrans" cxnId="{93746620-2510-4B06-86BB-B99715CAE40D}">
      <dgm:prSet/>
      <dgm:spPr/>
      <dgm:t>
        <a:bodyPr/>
        <a:lstStyle/>
        <a:p>
          <a:endParaRPr lang="nl-NL"/>
        </a:p>
      </dgm:t>
    </dgm:pt>
    <dgm:pt modelId="{BFE3013A-93DE-4686-894D-DCC6D8E0BD36}" type="sibTrans" cxnId="{93746620-2510-4B06-86BB-B99715CAE40D}">
      <dgm:prSet/>
      <dgm:spPr/>
      <dgm:t>
        <a:bodyPr/>
        <a:lstStyle/>
        <a:p>
          <a:endParaRPr lang="nl-NL"/>
        </a:p>
      </dgm:t>
    </dgm:pt>
    <dgm:pt modelId="{636AD678-C603-46BF-88D2-549242AFCB7C}">
      <dgm:prSet phldrT="[Text]"/>
      <dgm:spPr/>
      <dgm:t>
        <a:bodyPr/>
        <a:lstStyle/>
        <a:p>
          <a:r>
            <a:rPr lang="nl-NL" dirty="0" err="1" smtClean="0"/>
            <a:t>Self-configuring</a:t>
          </a:r>
          <a:endParaRPr lang="nl-NL" dirty="0"/>
        </a:p>
      </dgm:t>
    </dgm:pt>
    <dgm:pt modelId="{1CA1ABF8-4BA5-478F-B239-4FAB1C78B31C}" type="parTrans" cxnId="{937E773F-FD4D-45D4-B625-018635A167E0}">
      <dgm:prSet/>
      <dgm:spPr/>
      <dgm:t>
        <a:bodyPr/>
        <a:lstStyle/>
        <a:p>
          <a:endParaRPr lang="nl-NL"/>
        </a:p>
      </dgm:t>
    </dgm:pt>
    <dgm:pt modelId="{C2E2B832-8C0D-4DE9-BFFF-6EE24FAFCD0B}" type="sibTrans" cxnId="{937E773F-FD4D-45D4-B625-018635A167E0}">
      <dgm:prSet/>
      <dgm:spPr/>
      <dgm:t>
        <a:bodyPr/>
        <a:lstStyle/>
        <a:p>
          <a:endParaRPr lang="nl-NL"/>
        </a:p>
      </dgm:t>
    </dgm:pt>
    <dgm:pt modelId="{A81AEAE0-40D3-4733-810E-5931C5092937}" type="pres">
      <dgm:prSet presAssocID="{8204F873-A756-4B96-BD56-83F6EF40088C}" presName="Name0" presStyleCnt="0">
        <dgm:presLayoutVars>
          <dgm:dir/>
          <dgm:resizeHandles val="exact"/>
        </dgm:presLayoutVars>
      </dgm:prSet>
      <dgm:spPr/>
      <dgm:t>
        <a:bodyPr/>
        <a:lstStyle/>
        <a:p>
          <a:endParaRPr lang="en-GB"/>
        </a:p>
      </dgm:t>
    </dgm:pt>
    <dgm:pt modelId="{399A429B-B841-4022-85B8-0FEDBD876368}" type="pres">
      <dgm:prSet presAssocID="{FC845C34-D0CD-40D9-A00E-CFDF1AB99FA6}" presName="node" presStyleLbl="node1" presStyleIdx="0" presStyleCnt="3">
        <dgm:presLayoutVars>
          <dgm:bulletEnabled val="1"/>
        </dgm:presLayoutVars>
      </dgm:prSet>
      <dgm:spPr/>
      <dgm:t>
        <a:bodyPr/>
        <a:lstStyle/>
        <a:p>
          <a:endParaRPr lang="nl-NL"/>
        </a:p>
      </dgm:t>
    </dgm:pt>
    <dgm:pt modelId="{C6C2ED3C-A54F-4380-969B-8A99446F85AF}" type="pres">
      <dgm:prSet presAssocID="{7E463A7B-DA9D-477D-B5A0-D47142A6284E}" presName="sibTrans" presStyleLbl="sibTrans2D1" presStyleIdx="0" presStyleCnt="3"/>
      <dgm:spPr/>
      <dgm:t>
        <a:bodyPr/>
        <a:lstStyle/>
        <a:p>
          <a:endParaRPr lang="en-GB"/>
        </a:p>
      </dgm:t>
    </dgm:pt>
    <dgm:pt modelId="{44810568-50C5-458D-B568-360F0CF68A9B}" type="pres">
      <dgm:prSet presAssocID="{7E463A7B-DA9D-477D-B5A0-D47142A6284E}" presName="connectorText" presStyleLbl="sibTrans2D1" presStyleIdx="0" presStyleCnt="3"/>
      <dgm:spPr/>
      <dgm:t>
        <a:bodyPr/>
        <a:lstStyle/>
        <a:p>
          <a:endParaRPr lang="en-GB"/>
        </a:p>
      </dgm:t>
    </dgm:pt>
    <dgm:pt modelId="{88D53221-4019-4D6E-B908-978763644411}" type="pres">
      <dgm:prSet presAssocID="{422BB02A-6370-4ADE-A3F3-79A71DF70F33}" presName="node" presStyleLbl="node1" presStyleIdx="1" presStyleCnt="3">
        <dgm:presLayoutVars>
          <dgm:bulletEnabled val="1"/>
        </dgm:presLayoutVars>
      </dgm:prSet>
      <dgm:spPr/>
      <dgm:t>
        <a:bodyPr/>
        <a:lstStyle/>
        <a:p>
          <a:endParaRPr lang="nl-NL"/>
        </a:p>
      </dgm:t>
    </dgm:pt>
    <dgm:pt modelId="{EC52016E-8485-4B17-AE9F-FB2B4C68F564}" type="pres">
      <dgm:prSet presAssocID="{BFE3013A-93DE-4686-894D-DCC6D8E0BD36}" presName="sibTrans" presStyleLbl="sibTrans2D1" presStyleIdx="1" presStyleCnt="3"/>
      <dgm:spPr/>
      <dgm:t>
        <a:bodyPr/>
        <a:lstStyle/>
        <a:p>
          <a:endParaRPr lang="en-GB"/>
        </a:p>
      </dgm:t>
    </dgm:pt>
    <dgm:pt modelId="{0C1CFE51-B474-41C3-A361-73609ED08860}" type="pres">
      <dgm:prSet presAssocID="{BFE3013A-93DE-4686-894D-DCC6D8E0BD36}" presName="connectorText" presStyleLbl="sibTrans2D1" presStyleIdx="1" presStyleCnt="3"/>
      <dgm:spPr/>
      <dgm:t>
        <a:bodyPr/>
        <a:lstStyle/>
        <a:p>
          <a:endParaRPr lang="en-GB"/>
        </a:p>
      </dgm:t>
    </dgm:pt>
    <dgm:pt modelId="{CB1A891A-C1CE-458D-B64A-3ECE5D7272CD}" type="pres">
      <dgm:prSet presAssocID="{636AD678-C603-46BF-88D2-549242AFCB7C}" presName="node" presStyleLbl="node1" presStyleIdx="2" presStyleCnt="3">
        <dgm:presLayoutVars>
          <dgm:bulletEnabled val="1"/>
        </dgm:presLayoutVars>
      </dgm:prSet>
      <dgm:spPr/>
      <dgm:t>
        <a:bodyPr/>
        <a:lstStyle/>
        <a:p>
          <a:endParaRPr lang="nl-NL"/>
        </a:p>
      </dgm:t>
    </dgm:pt>
    <dgm:pt modelId="{23FBB3B6-4346-4F0F-ABB2-B663C72E66F9}" type="pres">
      <dgm:prSet presAssocID="{C2E2B832-8C0D-4DE9-BFFF-6EE24FAFCD0B}" presName="sibTrans" presStyleLbl="sibTrans2D1" presStyleIdx="2" presStyleCnt="3"/>
      <dgm:spPr/>
      <dgm:t>
        <a:bodyPr/>
        <a:lstStyle/>
        <a:p>
          <a:endParaRPr lang="en-GB"/>
        </a:p>
      </dgm:t>
    </dgm:pt>
    <dgm:pt modelId="{2C0AFA67-7EEB-45C2-9CAC-B6C38CF17D18}" type="pres">
      <dgm:prSet presAssocID="{C2E2B832-8C0D-4DE9-BFFF-6EE24FAFCD0B}" presName="connectorText" presStyleLbl="sibTrans2D1" presStyleIdx="2" presStyleCnt="3"/>
      <dgm:spPr/>
      <dgm:t>
        <a:bodyPr/>
        <a:lstStyle/>
        <a:p>
          <a:endParaRPr lang="en-GB"/>
        </a:p>
      </dgm:t>
    </dgm:pt>
  </dgm:ptLst>
  <dgm:cxnLst>
    <dgm:cxn modelId="{47BAF792-EECF-45F0-BEF9-2A2D42473A71}" type="presOf" srcId="{636AD678-C603-46BF-88D2-549242AFCB7C}" destId="{CB1A891A-C1CE-458D-B64A-3ECE5D7272CD}" srcOrd="0" destOrd="0" presId="urn:microsoft.com/office/officeart/2005/8/layout/cycle7"/>
    <dgm:cxn modelId="{C47AB9D1-E812-48DF-9AD2-214F714521DB}" srcId="{8204F873-A756-4B96-BD56-83F6EF40088C}" destId="{FC845C34-D0CD-40D9-A00E-CFDF1AB99FA6}" srcOrd="0" destOrd="0" parTransId="{CE9FA651-4247-496D-BED3-5DC502FA18E8}" sibTransId="{7E463A7B-DA9D-477D-B5A0-D47142A6284E}"/>
    <dgm:cxn modelId="{62114608-63C7-4A69-ABB2-C1BCB8B23550}" type="presOf" srcId="{C2E2B832-8C0D-4DE9-BFFF-6EE24FAFCD0B}" destId="{2C0AFA67-7EEB-45C2-9CAC-B6C38CF17D18}" srcOrd="1" destOrd="0" presId="urn:microsoft.com/office/officeart/2005/8/layout/cycle7"/>
    <dgm:cxn modelId="{937E773F-FD4D-45D4-B625-018635A167E0}" srcId="{8204F873-A756-4B96-BD56-83F6EF40088C}" destId="{636AD678-C603-46BF-88D2-549242AFCB7C}" srcOrd="2" destOrd="0" parTransId="{1CA1ABF8-4BA5-478F-B239-4FAB1C78B31C}" sibTransId="{C2E2B832-8C0D-4DE9-BFFF-6EE24FAFCD0B}"/>
    <dgm:cxn modelId="{E393A3F0-DE62-46E4-BF4A-269EA3460785}" type="presOf" srcId="{8204F873-A756-4B96-BD56-83F6EF40088C}" destId="{A81AEAE0-40D3-4733-810E-5931C5092937}" srcOrd="0" destOrd="0" presId="urn:microsoft.com/office/officeart/2005/8/layout/cycle7"/>
    <dgm:cxn modelId="{93746620-2510-4B06-86BB-B99715CAE40D}" srcId="{8204F873-A756-4B96-BD56-83F6EF40088C}" destId="{422BB02A-6370-4ADE-A3F3-79A71DF70F33}" srcOrd="1" destOrd="0" parTransId="{E8638255-FE46-4A15-A650-A13D22E09060}" sibTransId="{BFE3013A-93DE-4686-894D-DCC6D8E0BD36}"/>
    <dgm:cxn modelId="{51E546C6-7DC3-4C0E-999B-E3566BE2C507}" type="presOf" srcId="{C2E2B832-8C0D-4DE9-BFFF-6EE24FAFCD0B}" destId="{23FBB3B6-4346-4F0F-ABB2-B663C72E66F9}" srcOrd="0" destOrd="0" presId="urn:microsoft.com/office/officeart/2005/8/layout/cycle7"/>
    <dgm:cxn modelId="{88823DC7-1F06-4F3D-9518-0A81E17C5BE6}" type="presOf" srcId="{BFE3013A-93DE-4686-894D-DCC6D8E0BD36}" destId="{0C1CFE51-B474-41C3-A361-73609ED08860}" srcOrd="1" destOrd="0" presId="urn:microsoft.com/office/officeart/2005/8/layout/cycle7"/>
    <dgm:cxn modelId="{8CB48505-1B2F-45B3-A829-8868B69CD2DE}" type="presOf" srcId="{BFE3013A-93DE-4686-894D-DCC6D8E0BD36}" destId="{EC52016E-8485-4B17-AE9F-FB2B4C68F564}" srcOrd="0" destOrd="0" presId="urn:microsoft.com/office/officeart/2005/8/layout/cycle7"/>
    <dgm:cxn modelId="{CAB285D4-A1B3-4E33-B2C0-D7C258DD599D}" type="presOf" srcId="{422BB02A-6370-4ADE-A3F3-79A71DF70F33}" destId="{88D53221-4019-4D6E-B908-978763644411}" srcOrd="0" destOrd="0" presId="urn:microsoft.com/office/officeart/2005/8/layout/cycle7"/>
    <dgm:cxn modelId="{B5AC7957-C396-4DBA-A50E-21D7B481DD0B}" type="presOf" srcId="{7E463A7B-DA9D-477D-B5A0-D47142A6284E}" destId="{44810568-50C5-458D-B568-360F0CF68A9B}" srcOrd="1" destOrd="0" presId="urn:microsoft.com/office/officeart/2005/8/layout/cycle7"/>
    <dgm:cxn modelId="{F4EDFD25-39D0-449C-87B6-A4C1468A8E91}" type="presOf" srcId="{7E463A7B-DA9D-477D-B5A0-D47142A6284E}" destId="{C6C2ED3C-A54F-4380-969B-8A99446F85AF}" srcOrd="0" destOrd="0" presId="urn:microsoft.com/office/officeart/2005/8/layout/cycle7"/>
    <dgm:cxn modelId="{3577CB2F-EFAB-4418-8D87-63D569872BE1}" type="presOf" srcId="{FC845C34-D0CD-40D9-A00E-CFDF1AB99FA6}" destId="{399A429B-B841-4022-85B8-0FEDBD876368}" srcOrd="0" destOrd="0" presId="urn:microsoft.com/office/officeart/2005/8/layout/cycle7"/>
    <dgm:cxn modelId="{5884D0FD-F639-4E0D-9AB5-CFD414C11B74}" type="presParOf" srcId="{A81AEAE0-40D3-4733-810E-5931C5092937}" destId="{399A429B-B841-4022-85B8-0FEDBD876368}" srcOrd="0" destOrd="0" presId="urn:microsoft.com/office/officeart/2005/8/layout/cycle7"/>
    <dgm:cxn modelId="{5EC76A64-276D-451C-B0AA-EECEB1567F0F}" type="presParOf" srcId="{A81AEAE0-40D3-4733-810E-5931C5092937}" destId="{C6C2ED3C-A54F-4380-969B-8A99446F85AF}" srcOrd="1" destOrd="0" presId="urn:microsoft.com/office/officeart/2005/8/layout/cycle7"/>
    <dgm:cxn modelId="{B7738DDE-8ABC-4DCF-83E6-11B0C472D274}" type="presParOf" srcId="{C6C2ED3C-A54F-4380-969B-8A99446F85AF}" destId="{44810568-50C5-458D-B568-360F0CF68A9B}" srcOrd="0" destOrd="0" presId="urn:microsoft.com/office/officeart/2005/8/layout/cycle7"/>
    <dgm:cxn modelId="{4A7A9262-9BC0-4129-9537-08B37BA6EEAB}" type="presParOf" srcId="{A81AEAE0-40D3-4733-810E-5931C5092937}" destId="{88D53221-4019-4D6E-B908-978763644411}" srcOrd="2" destOrd="0" presId="urn:microsoft.com/office/officeart/2005/8/layout/cycle7"/>
    <dgm:cxn modelId="{8AD5F11B-723E-48B3-840B-772B4C2A3B34}" type="presParOf" srcId="{A81AEAE0-40D3-4733-810E-5931C5092937}" destId="{EC52016E-8485-4B17-AE9F-FB2B4C68F564}" srcOrd="3" destOrd="0" presId="urn:microsoft.com/office/officeart/2005/8/layout/cycle7"/>
    <dgm:cxn modelId="{CAD35525-D40A-4DB0-A614-EC886985689C}" type="presParOf" srcId="{EC52016E-8485-4B17-AE9F-FB2B4C68F564}" destId="{0C1CFE51-B474-41C3-A361-73609ED08860}" srcOrd="0" destOrd="0" presId="urn:microsoft.com/office/officeart/2005/8/layout/cycle7"/>
    <dgm:cxn modelId="{C49EA3E2-3414-4ABB-8660-E9578BBFBD8B}" type="presParOf" srcId="{A81AEAE0-40D3-4733-810E-5931C5092937}" destId="{CB1A891A-C1CE-458D-B64A-3ECE5D7272CD}" srcOrd="4" destOrd="0" presId="urn:microsoft.com/office/officeart/2005/8/layout/cycle7"/>
    <dgm:cxn modelId="{EE756448-284D-4502-A65B-2FA24A6C39BF}" type="presParOf" srcId="{A81AEAE0-40D3-4733-810E-5931C5092937}" destId="{23FBB3B6-4346-4F0F-ABB2-B663C72E66F9}" srcOrd="5" destOrd="0" presId="urn:microsoft.com/office/officeart/2005/8/layout/cycle7"/>
    <dgm:cxn modelId="{AFDAAE8E-3B3E-46D6-9DEC-5C798C6FE595}" type="presParOf" srcId="{23FBB3B6-4346-4F0F-ABB2-B663C72E66F9}" destId="{2C0AFA67-7EEB-45C2-9CAC-B6C38CF17D1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A429B-B841-4022-85B8-0FEDBD876368}">
      <dsp:nvSpPr>
        <dsp:cNvPr id="0" name=""/>
        <dsp:cNvSpPr/>
      </dsp:nvSpPr>
      <dsp:spPr>
        <a:xfrm>
          <a:off x="2553130" y="1022"/>
          <a:ext cx="2166077" cy="10830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nl-NL" sz="3000" kern="1200" dirty="0" err="1" smtClean="0"/>
            <a:t>Self</a:t>
          </a:r>
          <a:r>
            <a:rPr lang="nl-NL" sz="3000" kern="1200" dirty="0" smtClean="0"/>
            <a:t> </a:t>
          </a:r>
          <a:r>
            <a:rPr lang="nl-NL" sz="3000" kern="1200" dirty="0" err="1" smtClean="0"/>
            <a:t>optimizing</a:t>
          </a:r>
          <a:endParaRPr lang="nl-NL" sz="3000" kern="1200" dirty="0"/>
        </a:p>
      </dsp:txBody>
      <dsp:txXfrm>
        <a:off x="2584851" y="32743"/>
        <a:ext cx="2102635" cy="1019596"/>
      </dsp:txXfrm>
    </dsp:sp>
    <dsp:sp modelId="{C6C2ED3C-A54F-4380-969B-8A99446F85AF}">
      <dsp:nvSpPr>
        <dsp:cNvPr id="0" name=""/>
        <dsp:cNvSpPr/>
      </dsp:nvSpPr>
      <dsp:spPr>
        <a:xfrm rot="3600000">
          <a:off x="3966289" y="1901205"/>
          <a:ext cx="1127461" cy="379063"/>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l-NL" sz="1700" kern="1200"/>
        </a:p>
      </dsp:txBody>
      <dsp:txXfrm>
        <a:off x="4080008" y="1977018"/>
        <a:ext cx="900023" cy="227437"/>
      </dsp:txXfrm>
    </dsp:sp>
    <dsp:sp modelId="{88D53221-4019-4D6E-B908-978763644411}">
      <dsp:nvSpPr>
        <dsp:cNvPr id="0" name=""/>
        <dsp:cNvSpPr/>
      </dsp:nvSpPr>
      <dsp:spPr>
        <a:xfrm>
          <a:off x="4340832" y="3097413"/>
          <a:ext cx="2166077" cy="108303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nl-NL" sz="3000" kern="1200" dirty="0" err="1" smtClean="0"/>
            <a:t>Self-healing</a:t>
          </a:r>
          <a:endParaRPr lang="nl-NL" sz="3000" kern="1200" dirty="0"/>
        </a:p>
      </dsp:txBody>
      <dsp:txXfrm>
        <a:off x="4372553" y="3129134"/>
        <a:ext cx="2102635" cy="1019596"/>
      </dsp:txXfrm>
    </dsp:sp>
    <dsp:sp modelId="{EC52016E-8485-4B17-AE9F-FB2B4C68F564}">
      <dsp:nvSpPr>
        <dsp:cNvPr id="0" name=""/>
        <dsp:cNvSpPr/>
      </dsp:nvSpPr>
      <dsp:spPr>
        <a:xfrm rot="10800000">
          <a:off x="3072438" y="3449401"/>
          <a:ext cx="1127461" cy="379063"/>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l-NL" sz="1700" kern="1200"/>
        </a:p>
      </dsp:txBody>
      <dsp:txXfrm rot="10800000">
        <a:off x="3186157" y="3525214"/>
        <a:ext cx="900023" cy="227437"/>
      </dsp:txXfrm>
    </dsp:sp>
    <dsp:sp modelId="{CB1A891A-C1CE-458D-B64A-3ECE5D7272CD}">
      <dsp:nvSpPr>
        <dsp:cNvPr id="0" name=""/>
        <dsp:cNvSpPr/>
      </dsp:nvSpPr>
      <dsp:spPr>
        <a:xfrm>
          <a:off x="765428" y="3097413"/>
          <a:ext cx="2166077" cy="108303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nl-NL" sz="3000" kern="1200" dirty="0" err="1" smtClean="0"/>
            <a:t>Self-configuring</a:t>
          </a:r>
          <a:endParaRPr lang="nl-NL" sz="3000" kern="1200" dirty="0"/>
        </a:p>
      </dsp:txBody>
      <dsp:txXfrm>
        <a:off x="797149" y="3129134"/>
        <a:ext cx="2102635" cy="1019596"/>
      </dsp:txXfrm>
    </dsp:sp>
    <dsp:sp modelId="{23FBB3B6-4346-4F0F-ABB2-B663C72E66F9}">
      <dsp:nvSpPr>
        <dsp:cNvPr id="0" name=""/>
        <dsp:cNvSpPr/>
      </dsp:nvSpPr>
      <dsp:spPr>
        <a:xfrm rot="18000000">
          <a:off x="2178587" y="1901205"/>
          <a:ext cx="1127461" cy="379063"/>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l-NL" sz="1700" kern="1200"/>
        </a:p>
      </dsp:txBody>
      <dsp:txXfrm>
        <a:off x="2292306" y="1977018"/>
        <a:ext cx="900023" cy="22743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5288" cy="4953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nl-NL"/>
              <a:t>Titel van de presentatie</a:t>
            </a:r>
          </a:p>
        </p:txBody>
      </p:sp>
      <p:sp>
        <p:nvSpPr>
          <p:cNvPr id="3" name="Tijdelijke aanduiding voor datum 2"/>
          <p:cNvSpPr>
            <a:spLocks noGrp="1"/>
          </p:cNvSpPr>
          <p:nvPr>
            <p:ph type="dt" sz="quarter" idx="1"/>
          </p:nvPr>
        </p:nvSpPr>
        <p:spPr>
          <a:xfrm>
            <a:off x="3838575" y="0"/>
            <a:ext cx="2935288" cy="4953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257A09D-A294-4D4D-97BF-E6B8C521340D}" type="datetime8">
              <a:rPr lang="nl-NL"/>
              <a:pPr>
                <a:defRPr/>
              </a:pPr>
              <a:t>10-12-2012 17:54</a:t>
            </a:fld>
            <a:endParaRPr lang="nl-NL" dirty="0"/>
          </a:p>
        </p:txBody>
      </p:sp>
      <p:sp>
        <p:nvSpPr>
          <p:cNvPr id="4" name="Tijdelijke aanduiding voor voettekst 3"/>
          <p:cNvSpPr>
            <a:spLocks noGrp="1"/>
          </p:cNvSpPr>
          <p:nvPr>
            <p:ph type="ftr" sz="quarter" idx="2"/>
          </p:nvPr>
        </p:nvSpPr>
        <p:spPr>
          <a:xfrm>
            <a:off x="0" y="9409113"/>
            <a:ext cx="2935288" cy="4953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5" name="Tijdelijke aanduiding voor dianummer 4"/>
          <p:cNvSpPr>
            <a:spLocks noGrp="1"/>
          </p:cNvSpPr>
          <p:nvPr>
            <p:ph type="sldNum" sz="quarter" idx="3"/>
          </p:nvPr>
        </p:nvSpPr>
        <p:spPr>
          <a:xfrm>
            <a:off x="3838575" y="9409113"/>
            <a:ext cx="2935288" cy="4953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5DE2AAF-E9AF-4264-837E-EAF857541B49}" type="slidenum">
              <a:rPr lang="nl-NL"/>
              <a:pPr>
                <a:defRPr/>
              </a:pPr>
              <a:t>‹#›</a:t>
            </a:fld>
            <a:endParaRPr lang="nl-NL" dirty="0"/>
          </a:p>
        </p:txBody>
      </p:sp>
    </p:spTree>
    <p:extLst>
      <p:ext uri="{BB962C8B-B14F-4D97-AF65-F5344CB8AC3E}">
        <p14:creationId xmlns:p14="http://schemas.microsoft.com/office/powerpoint/2010/main" val="74294733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5288" cy="4953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nl-NL"/>
              <a:t>Titel van de presentatie</a:t>
            </a:r>
          </a:p>
        </p:txBody>
      </p:sp>
      <p:sp>
        <p:nvSpPr>
          <p:cNvPr id="3" name="Tijdelijke aanduiding voor datum 2"/>
          <p:cNvSpPr>
            <a:spLocks noGrp="1"/>
          </p:cNvSpPr>
          <p:nvPr>
            <p:ph type="dt" idx="1"/>
          </p:nvPr>
        </p:nvSpPr>
        <p:spPr>
          <a:xfrm>
            <a:off x="3838575" y="0"/>
            <a:ext cx="2935288" cy="4953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7EF2CCD-40EB-4C0E-9669-E250ACCBEC62}" type="datetime8">
              <a:rPr lang="nl-NL"/>
              <a:pPr>
                <a:defRPr/>
              </a:pPr>
              <a:t>10-12-2012 17:54</a:t>
            </a:fld>
            <a:endParaRPr lang="nl-NL" dirty="0"/>
          </a:p>
        </p:txBody>
      </p:sp>
      <p:sp>
        <p:nvSpPr>
          <p:cNvPr id="4" name="Tijdelijke aanduiding voor dia-afbeelding 3"/>
          <p:cNvSpPr>
            <a:spLocks noGrp="1" noRot="1" noChangeAspect="1"/>
          </p:cNvSpPr>
          <p:nvPr>
            <p:ph type="sldImg" idx="2"/>
          </p:nvPr>
        </p:nvSpPr>
        <p:spPr>
          <a:xfrm>
            <a:off x="911225" y="742950"/>
            <a:ext cx="4953000" cy="3714750"/>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677863" y="4705350"/>
            <a:ext cx="5419725" cy="4457700"/>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9409113"/>
            <a:ext cx="2935288" cy="4953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38575" y="9409113"/>
            <a:ext cx="2935288" cy="4953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B52C273-B041-4DF6-A9D2-750E85BCCE15}" type="slidenum">
              <a:rPr lang="nl-NL"/>
              <a:pPr>
                <a:defRPr/>
              </a:pPr>
              <a:t>‹#›</a:t>
            </a:fld>
            <a:endParaRPr lang="nl-NL" dirty="0"/>
          </a:p>
        </p:txBody>
      </p:sp>
    </p:spTree>
    <p:extLst>
      <p:ext uri="{BB962C8B-B14F-4D97-AF65-F5344CB8AC3E}">
        <p14:creationId xmlns:p14="http://schemas.microsoft.com/office/powerpoint/2010/main" val="4016316499"/>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uldia met TNO logofilm -">
    <p:spTree>
      <p:nvGrpSpPr>
        <p:cNvPr id="1" name=""/>
        <p:cNvGrpSpPr/>
        <p:nvPr/>
      </p:nvGrpSpPr>
      <p:grpSpPr>
        <a:xfrm>
          <a:off x="0" y="0"/>
          <a:ext cx="0" cy="0"/>
          <a:chOff x="0" y="0"/>
          <a:chExt cx="0" cy="0"/>
        </a:xfrm>
      </p:grpSpPr>
      <p:sp>
        <p:nvSpPr>
          <p:cNvPr id="2" name="Rechthoek 7"/>
          <p:cNvSpPr/>
          <p:nvPr userDrawn="1"/>
        </p:nvSpPr>
        <p:spPr bwMode="white">
          <a:xfrm>
            <a:off x="1187450" y="820738"/>
            <a:ext cx="71438" cy="6037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 name="Rechthoek 9"/>
          <p:cNvSpPr/>
          <p:nvPr userDrawn="1"/>
        </p:nvSpPr>
        <p:spPr bwMode="white">
          <a:xfrm>
            <a:off x="4678363" y="0"/>
            <a:ext cx="73025"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4" name="Afbeelding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7825" y="3500438"/>
            <a:ext cx="8405813"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datum 3"/>
          <p:cNvSpPr>
            <a:spLocks noGrp="1"/>
          </p:cNvSpPr>
          <p:nvPr>
            <p:ph type="dt" sz="half" idx="10"/>
          </p:nvPr>
        </p:nvSpPr>
        <p:spPr/>
        <p:txBody>
          <a:bodyPr rtlCol="0"/>
          <a:lstStyle>
            <a:lvl1pPr fontAlgn="auto">
              <a:spcBef>
                <a:spcPts val="0"/>
              </a:spcBef>
              <a:spcAft>
                <a:spcPts val="0"/>
              </a:spcAft>
              <a:defRPr>
                <a:latin typeface="Arial" pitchFamily="34" charset="0"/>
                <a:cs typeface="Arial" pitchFamily="34" charset="0"/>
              </a:defRPr>
            </a:lvl1pPr>
          </a:lstStyle>
          <a:p>
            <a:pPr>
              <a:defRPr/>
            </a:pPr>
            <a:fld id="{98AA1911-24F5-4BD0-8230-B57CF9D5A02E}" type="datetime1">
              <a:rPr lang="nl-NL" smtClean="0"/>
              <a:t>10-12-2012</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3434A65B-796A-4A62-A621-A33F3D600459}" type="slidenum">
              <a:rPr lang="nl-NL"/>
              <a:pPr>
                <a:defRPr/>
              </a:pPr>
              <a:t>‹#›</a:t>
            </a:fld>
            <a:endParaRPr lang="nl-NL"/>
          </a:p>
        </p:txBody>
      </p:sp>
    </p:spTree>
    <p:extLst>
      <p:ext uri="{BB962C8B-B14F-4D97-AF65-F5344CB8AC3E}">
        <p14:creationId xmlns:p14="http://schemas.microsoft.com/office/powerpoint/2010/main" val="118320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met TNO logofilm -">
    <p:spTree>
      <p:nvGrpSpPr>
        <p:cNvPr id="1" name=""/>
        <p:cNvGrpSpPr/>
        <p:nvPr/>
      </p:nvGrpSpPr>
      <p:grpSpPr>
        <a:xfrm>
          <a:off x="0" y="0"/>
          <a:ext cx="0" cy="0"/>
          <a:chOff x="0" y="0"/>
          <a:chExt cx="0" cy="0"/>
        </a:xfrm>
      </p:grpSpPr>
      <p:sp>
        <p:nvSpPr>
          <p:cNvPr id="4" name="Rechthoek 7"/>
          <p:cNvSpPr/>
          <p:nvPr userDrawn="1"/>
        </p:nvSpPr>
        <p:spPr bwMode="white">
          <a:xfrm>
            <a:off x="1187450" y="2509838"/>
            <a:ext cx="71438" cy="431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 name="Rechthoek 9"/>
          <p:cNvSpPr/>
          <p:nvPr userDrawn="1"/>
        </p:nvSpPr>
        <p:spPr bwMode="white">
          <a:xfrm>
            <a:off x="4678363" y="0"/>
            <a:ext cx="73025"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 name="Titel 1"/>
          <p:cNvSpPr>
            <a:spLocks noGrp="1"/>
          </p:cNvSpPr>
          <p:nvPr>
            <p:ph type="ctrTitle"/>
          </p:nvPr>
        </p:nvSpPr>
        <p:spPr>
          <a:xfrm>
            <a:off x="1403350" y="1303200"/>
            <a:ext cx="7272338" cy="900000"/>
          </a:xfrm>
        </p:spPr>
        <p:txBody>
          <a:bodyPr/>
          <a:lstStyle>
            <a:lvl1pPr>
              <a:lnSpc>
                <a:spcPts val="3200"/>
              </a:lnSpc>
              <a:defRPr sz="2800"/>
            </a:lvl1pPr>
          </a:lstStyle>
          <a:p>
            <a:r>
              <a:rPr lang="nl-NL" smtClean="0"/>
              <a:t>Klik om de stijl te bewerken</a:t>
            </a:r>
            <a:endParaRPr lang="nl-NL" dirty="0"/>
          </a:p>
        </p:txBody>
      </p:sp>
      <p:sp>
        <p:nvSpPr>
          <p:cNvPr id="3" name="Ondertitel 2"/>
          <p:cNvSpPr>
            <a:spLocks noGrp="1"/>
          </p:cNvSpPr>
          <p:nvPr>
            <p:ph type="subTitle" idx="1"/>
          </p:nvPr>
        </p:nvSpPr>
        <p:spPr>
          <a:xfrm>
            <a:off x="1403350" y="2348880"/>
            <a:ext cx="7272338" cy="360000"/>
          </a:xfrm>
        </p:spPr>
        <p:txBody>
          <a:bodyPr/>
          <a:lstStyle>
            <a:lvl1pPr marL="0" indent="0" algn="l">
              <a:lnSpc>
                <a:spcPts val="1600"/>
              </a:lnSpc>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6" name="Tijdelijke aanduiding voor datum 3"/>
          <p:cNvSpPr>
            <a:spLocks noGrp="1"/>
          </p:cNvSpPr>
          <p:nvPr>
            <p:ph type="dt" sz="half" idx="10"/>
          </p:nvPr>
        </p:nvSpPr>
        <p:spPr/>
        <p:txBody>
          <a:bodyPr/>
          <a:lstStyle>
            <a:lvl1pPr>
              <a:defRPr smtClean="0"/>
            </a:lvl1pPr>
          </a:lstStyle>
          <a:p>
            <a:pPr>
              <a:defRPr/>
            </a:pPr>
            <a:r>
              <a:rPr lang="nl-NL" smtClean="0"/>
              <a:t>10 januari 2011</a:t>
            </a:r>
            <a:endParaRPr lang="nl-NL"/>
          </a:p>
        </p:txBody>
      </p:sp>
      <p:sp>
        <p:nvSpPr>
          <p:cNvPr id="7" name="Tijdelijke aanduiding voor voettekst 4"/>
          <p:cNvSpPr>
            <a:spLocks noGrp="1"/>
          </p:cNvSpPr>
          <p:nvPr>
            <p:ph type="ftr" sz="quarter" idx="11"/>
          </p:nvPr>
        </p:nvSpPr>
        <p:spPr/>
        <p:txBody>
          <a:bodyPr/>
          <a:lstStyle>
            <a:lvl1pPr>
              <a:defRPr smtClean="0"/>
            </a:lvl1pPr>
          </a:lstStyle>
          <a:p>
            <a:pPr>
              <a:defRPr/>
            </a:pPr>
            <a:r>
              <a:rPr lang="nl-NL" smtClean="0"/>
              <a:t>TNO Nieuwe huisstijl</a:t>
            </a:r>
            <a:endParaRPr lang="nl-NL"/>
          </a:p>
        </p:txBody>
      </p:sp>
      <p:sp>
        <p:nvSpPr>
          <p:cNvPr id="8" name="Tijdelijke aanduiding voor dianummer 5"/>
          <p:cNvSpPr>
            <a:spLocks noGrp="1"/>
          </p:cNvSpPr>
          <p:nvPr>
            <p:ph type="sldNum" sz="quarter" idx="12"/>
          </p:nvPr>
        </p:nvSpPr>
        <p:spPr/>
        <p:txBody>
          <a:bodyPr/>
          <a:lstStyle>
            <a:lvl1pPr>
              <a:defRPr/>
            </a:lvl1pPr>
          </a:lstStyle>
          <a:p>
            <a:pPr>
              <a:defRPr/>
            </a:pPr>
            <a:fld id="{F1C38ACE-022B-4527-B0B7-14D575E288FC}" type="slidenum">
              <a:rPr lang="nl-NL"/>
              <a:pPr>
                <a:defRPr/>
              </a:pPr>
              <a:t>‹#›</a:t>
            </a:fld>
            <a:endParaRPr lang="nl-NL"/>
          </a:p>
        </p:txBody>
      </p:sp>
    </p:spTree>
    <p:extLst>
      <p:ext uri="{BB962C8B-B14F-4D97-AF65-F5344CB8AC3E}">
        <p14:creationId xmlns:p14="http://schemas.microsoft.com/office/powerpoint/2010/main" val="481436931"/>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NO titel en object/opsomming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a:xfrm>
            <a:off x="1403350" y="2199600"/>
            <a:ext cx="7272338" cy="4182150"/>
          </a:xfrm>
        </p:spPr>
        <p:txBody>
          <a:bodyPr/>
          <a:lstStyle>
            <a:lvl1pPr marL="185738" indent="-185738">
              <a:buFontTx/>
              <a:buBlip>
                <a:blip r:embed="rId2"/>
              </a:buBlip>
              <a:defRPr/>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rtlCol="0"/>
          <a:lstStyle>
            <a:lvl1pPr fontAlgn="auto">
              <a:spcBef>
                <a:spcPts val="0"/>
              </a:spcBef>
              <a:spcAft>
                <a:spcPts val="0"/>
              </a:spcAft>
              <a:defRPr>
                <a:latin typeface="Arial" pitchFamily="34" charset="0"/>
                <a:cs typeface="Arial" pitchFamily="34" charset="0"/>
              </a:defRPr>
            </a:lvl1pPr>
          </a:lstStyle>
          <a:p>
            <a:pPr>
              <a:defRPr/>
            </a:pPr>
            <a:fld id="{3F8096A3-A16D-45A4-A131-A4C34679DE60}" type="datetime1">
              <a:rPr lang="nl-NL" smtClean="0"/>
              <a:t>10-12-2012</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DB44BE1-EDD3-43F4-AE97-ED8C81AAF8B2}" type="slidenum">
              <a:rPr lang="nl-NL"/>
              <a:pPr>
                <a:defRPr/>
              </a:pPr>
              <a:t>‹#›</a:t>
            </a:fld>
            <a:endParaRPr lang="nl-NL"/>
          </a:p>
        </p:txBody>
      </p:sp>
    </p:spTree>
    <p:extLst>
      <p:ext uri="{BB962C8B-B14F-4D97-AF65-F5344CB8AC3E}">
        <p14:creationId xmlns:p14="http://schemas.microsoft.com/office/powerpoint/2010/main" val="82844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6" name="Tijdelijke aanduiding voor inhoud 2"/>
          <p:cNvSpPr>
            <a:spLocks noGrp="1"/>
          </p:cNvSpPr>
          <p:nvPr>
            <p:ph idx="13"/>
          </p:nvPr>
        </p:nvSpPr>
        <p:spPr>
          <a:xfrm>
            <a:off x="1403350" y="4293096"/>
            <a:ext cx="3024188" cy="2088654"/>
          </a:xfrm>
          <a:effectLst>
            <a:outerShdw blurRad="127000" dist="25400" dir="2700000" algn="ctr" rotWithShape="0">
              <a:schemeClr val="tx1">
                <a:alpha val="55000"/>
              </a:schemeClr>
            </a:outerShdw>
          </a:effectLst>
        </p:spPr>
        <p:txBody>
          <a:bodyPr/>
          <a:lstStyle>
            <a:lvl1pPr marL="0" indent="0">
              <a:buFontTx/>
              <a:buNone/>
              <a:defRPr baseline="0"/>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en-US" dirty="0" smtClean="0"/>
              <a:t>Click to edit Master text styles</a:t>
            </a:r>
          </a:p>
        </p:txBody>
      </p:sp>
      <p:sp>
        <p:nvSpPr>
          <p:cNvPr id="4" name="Tijdelijke aanduiding voor datum 2"/>
          <p:cNvSpPr>
            <a:spLocks noGrp="1"/>
          </p:cNvSpPr>
          <p:nvPr>
            <p:ph type="dt" sz="half" idx="14"/>
          </p:nvPr>
        </p:nvSpPr>
        <p:spPr/>
        <p:txBody>
          <a:bodyPr rtlCol="0"/>
          <a:lstStyle>
            <a:lvl1pPr fontAlgn="auto">
              <a:spcBef>
                <a:spcPts val="0"/>
              </a:spcBef>
              <a:spcAft>
                <a:spcPts val="0"/>
              </a:spcAft>
              <a:defRPr>
                <a:latin typeface="Arial" pitchFamily="34" charset="0"/>
                <a:cs typeface="Arial" pitchFamily="34" charset="0"/>
              </a:defRPr>
            </a:lvl1pPr>
          </a:lstStyle>
          <a:p>
            <a:pPr>
              <a:defRPr/>
            </a:pPr>
            <a:fld id="{0E29E9DA-0565-4746-8932-E0E82AA414B1}" type="datetime1">
              <a:rPr lang="nl-NL" smtClean="0"/>
              <a:t>10-12-2012</a:t>
            </a:fld>
            <a:endParaRPr lang="nl-NL"/>
          </a:p>
        </p:txBody>
      </p:sp>
      <p:sp>
        <p:nvSpPr>
          <p:cNvPr id="5" name="Tijdelijke aanduiding voor voettekst 3"/>
          <p:cNvSpPr>
            <a:spLocks noGrp="1"/>
          </p:cNvSpPr>
          <p:nvPr>
            <p:ph type="ftr" sz="quarter" idx="15"/>
          </p:nvPr>
        </p:nvSpPr>
        <p:spPr/>
        <p:txBody>
          <a:bodyPr/>
          <a:lstStyle>
            <a:lvl1pPr>
              <a:defRPr/>
            </a:lvl1pPr>
          </a:lstStyle>
          <a:p>
            <a:pPr>
              <a:defRPr/>
            </a:pPr>
            <a:endParaRPr lang="nl-NL"/>
          </a:p>
        </p:txBody>
      </p:sp>
      <p:sp>
        <p:nvSpPr>
          <p:cNvPr id="7" name="Tijdelijke aanduiding voor dianummer 4"/>
          <p:cNvSpPr>
            <a:spLocks noGrp="1"/>
          </p:cNvSpPr>
          <p:nvPr>
            <p:ph type="sldNum" sz="quarter" idx="16"/>
          </p:nvPr>
        </p:nvSpPr>
        <p:spPr/>
        <p:txBody>
          <a:bodyPr/>
          <a:lstStyle>
            <a:lvl1pPr>
              <a:defRPr/>
            </a:lvl1pPr>
          </a:lstStyle>
          <a:p>
            <a:pPr>
              <a:defRPr/>
            </a:pPr>
            <a:fld id="{0C726E0F-8001-4544-AED6-F7B7A970F4F4}" type="slidenum">
              <a:rPr lang="nl-NL"/>
              <a:pPr>
                <a:defRPr/>
              </a:pPr>
              <a:t>‹#›</a:t>
            </a:fld>
            <a:endParaRPr lang="nl-NL"/>
          </a:p>
        </p:txBody>
      </p:sp>
    </p:spTree>
    <p:extLst>
      <p:ext uri="{BB962C8B-B14F-4D97-AF65-F5344CB8AC3E}">
        <p14:creationId xmlns:p14="http://schemas.microsoft.com/office/powerpoint/2010/main" val="146057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NO titel en smal object/opsomming -">
    <p:spTree>
      <p:nvGrpSpPr>
        <p:cNvPr id="1" name=""/>
        <p:cNvGrpSpPr/>
        <p:nvPr/>
      </p:nvGrpSpPr>
      <p:grpSpPr>
        <a:xfrm>
          <a:off x="0" y="0"/>
          <a:ext cx="0" cy="0"/>
          <a:chOff x="0" y="0"/>
          <a:chExt cx="0" cy="0"/>
        </a:xfrm>
      </p:grpSpPr>
      <p:sp>
        <p:nvSpPr>
          <p:cNvPr id="2" name="Titel 1"/>
          <p:cNvSpPr>
            <a:spLocks noGrp="1"/>
          </p:cNvSpPr>
          <p:nvPr>
            <p:ph type="title"/>
          </p:nvPr>
        </p:nvSpPr>
        <p:spPr>
          <a:xfrm>
            <a:off x="4716462" y="1342800"/>
            <a:ext cx="3959225" cy="720000"/>
          </a:xfr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716462" y="2199600"/>
            <a:ext cx="3959225" cy="4182150"/>
          </a:xfrm>
        </p:spPr>
        <p:txBody>
          <a:bodyPr/>
          <a:lstStyle>
            <a:lvl1pPr marL="185738" indent="-185738">
              <a:buFontTx/>
              <a:buBlip>
                <a:blip r:embed="rId2"/>
              </a:buBlip>
              <a:defRPr/>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7" name="Tijdelijke aanduiding voor inhoud 2"/>
          <p:cNvSpPr>
            <a:spLocks noGrp="1"/>
          </p:cNvSpPr>
          <p:nvPr>
            <p:ph idx="13"/>
          </p:nvPr>
        </p:nvSpPr>
        <p:spPr>
          <a:xfrm>
            <a:off x="1403350" y="1412875"/>
            <a:ext cx="3024188" cy="4968875"/>
          </a:xfrm>
          <a:effectLst>
            <a:outerShdw blurRad="127000" dist="25400" dir="2700000" algn="ctr" rotWithShape="0">
              <a:schemeClr val="tx1">
                <a:alpha val="55000"/>
              </a:schemeClr>
            </a:outerShdw>
          </a:effectLst>
        </p:spPr>
        <p:txBody>
          <a:bodyPr/>
          <a:lstStyle>
            <a:lvl1pPr marL="0" indent="0">
              <a:buFontTx/>
              <a:buNone/>
              <a:defRPr baseline="0"/>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en-US" dirty="0" smtClean="0"/>
              <a:t>Click to edit Master text styles</a:t>
            </a:r>
          </a:p>
        </p:txBody>
      </p:sp>
      <p:sp>
        <p:nvSpPr>
          <p:cNvPr id="5" name="Tijdelijke aanduiding voor datum 3"/>
          <p:cNvSpPr>
            <a:spLocks noGrp="1"/>
          </p:cNvSpPr>
          <p:nvPr>
            <p:ph type="dt" sz="half" idx="14"/>
          </p:nvPr>
        </p:nvSpPr>
        <p:spPr/>
        <p:txBody>
          <a:bodyPr rtlCol="0"/>
          <a:lstStyle>
            <a:lvl1pPr fontAlgn="auto">
              <a:spcBef>
                <a:spcPts val="0"/>
              </a:spcBef>
              <a:spcAft>
                <a:spcPts val="0"/>
              </a:spcAft>
              <a:defRPr>
                <a:latin typeface="Arial" pitchFamily="34" charset="0"/>
                <a:cs typeface="Arial" pitchFamily="34" charset="0"/>
              </a:defRPr>
            </a:lvl1pPr>
          </a:lstStyle>
          <a:p>
            <a:pPr>
              <a:defRPr/>
            </a:pPr>
            <a:fld id="{D5E4B236-A262-4121-BD27-64A6C23E36E2}" type="datetime1">
              <a:rPr lang="nl-NL" smtClean="0"/>
              <a:t>10-12-2012</a:t>
            </a:fld>
            <a:endParaRPr lang="nl-NL"/>
          </a:p>
        </p:txBody>
      </p:sp>
      <p:sp>
        <p:nvSpPr>
          <p:cNvPr id="6" name="Tijdelijke aanduiding voor voettekst 4"/>
          <p:cNvSpPr>
            <a:spLocks noGrp="1"/>
          </p:cNvSpPr>
          <p:nvPr>
            <p:ph type="ftr" sz="quarter" idx="15"/>
          </p:nvPr>
        </p:nvSpPr>
        <p:spPr/>
        <p:txBody>
          <a:bodyPr/>
          <a:lstStyle>
            <a:lvl1pPr>
              <a:defRPr/>
            </a:lvl1pPr>
          </a:lstStyle>
          <a:p>
            <a:pPr>
              <a:defRPr/>
            </a:pPr>
            <a:endParaRPr lang="nl-NL"/>
          </a:p>
        </p:txBody>
      </p:sp>
      <p:sp>
        <p:nvSpPr>
          <p:cNvPr id="8" name="Tijdelijke aanduiding voor dianummer 5"/>
          <p:cNvSpPr>
            <a:spLocks noGrp="1"/>
          </p:cNvSpPr>
          <p:nvPr>
            <p:ph type="sldNum" sz="quarter" idx="16"/>
          </p:nvPr>
        </p:nvSpPr>
        <p:spPr/>
        <p:txBody>
          <a:bodyPr/>
          <a:lstStyle>
            <a:lvl1pPr>
              <a:defRPr/>
            </a:lvl1pPr>
          </a:lstStyle>
          <a:p>
            <a:pPr>
              <a:defRPr/>
            </a:pPr>
            <a:fld id="{2DF61D9D-1ADB-4DC1-A930-21211F3B411F}" type="slidenum">
              <a:rPr lang="nl-NL"/>
              <a:pPr>
                <a:defRPr/>
              </a:pPr>
              <a:t>‹#›</a:t>
            </a:fld>
            <a:endParaRPr lang="nl-NL"/>
          </a:p>
        </p:txBody>
      </p:sp>
    </p:spTree>
    <p:extLst>
      <p:ext uri="{BB962C8B-B14F-4D97-AF65-F5344CB8AC3E}">
        <p14:creationId xmlns:p14="http://schemas.microsoft.com/office/powerpoint/2010/main" val="277260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NO titel en smal object/tekst -">
    <p:spTree>
      <p:nvGrpSpPr>
        <p:cNvPr id="1" name=""/>
        <p:cNvGrpSpPr/>
        <p:nvPr/>
      </p:nvGrpSpPr>
      <p:grpSpPr>
        <a:xfrm>
          <a:off x="0" y="0"/>
          <a:ext cx="0" cy="0"/>
          <a:chOff x="0" y="0"/>
          <a:chExt cx="0" cy="0"/>
        </a:xfrm>
      </p:grpSpPr>
      <p:sp>
        <p:nvSpPr>
          <p:cNvPr id="2" name="Titel 1"/>
          <p:cNvSpPr>
            <a:spLocks noGrp="1"/>
          </p:cNvSpPr>
          <p:nvPr>
            <p:ph type="title"/>
          </p:nvPr>
        </p:nvSpPr>
        <p:spPr>
          <a:xfrm>
            <a:off x="4716462" y="1342800"/>
            <a:ext cx="3959225" cy="720000"/>
          </a:xfrm>
        </p:spPr>
        <p:txBody>
          <a:bodyPr/>
          <a:lstStyle/>
          <a:p>
            <a:r>
              <a:rPr lang="nl-NL" smtClean="0"/>
              <a:t>Klik om de stijl te bewerken</a:t>
            </a:r>
            <a:endParaRPr lang="nl-NL" dirty="0"/>
          </a:p>
        </p:txBody>
      </p:sp>
      <p:sp>
        <p:nvSpPr>
          <p:cNvPr id="3" name="Tijdelijke aanduiding voor inhoud 2"/>
          <p:cNvSpPr>
            <a:spLocks noGrp="1"/>
          </p:cNvSpPr>
          <p:nvPr>
            <p:ph idx="1"/>
          </p:nvPr>
        </p:nvSpPr>
        <p:spPr>
          <a:xfrm>
            <a:off x="4716462" y="2199600"/>
            <a:ext cx="3959225" cy="4182150"/>
          </a:xfrm>
        </p:spPr>
        <p:txBody>
          <a:bodyPr/>
          <a:lstStyle>
            <a:lvl1pPr marL="0" indent="0">
              <a:buFontTx/>
              <a:buNone/>
              <a:defRPr/>
            </a:lvl1pPr>
            <a:lvl2pPr marL="185738" indent="0">
              <a:buFontTx/>
              <a:buNone/>
              <a:defRPr/>
            </a:lvl2pPr>
            <a:lvl3pPr marL="355600" indent="0">
              <a:buFontTx/>
              <a:buNone/>
              <a:defRPr/>
            </a:lvl3pPr>
            <a:lvl4pPr marL="542925" indent="0">
              <a:buFontTx/>
              <a:buNone/>
              <a:defRPr/>
            </a:lvl4pPr>
            <a:lvl5pPr marL="714375" indent="0">
              <a:buFontTx/>
              <a:buNone/>
              <a:defRPr/>
            </a:lvl5pPr>
          </a:lstStyle>
          <a:p>
            <a:pPr lvl="0"/>
            <a:r>
              <a:rPr lang="nl-NL" smtClean="0"/>
              <a:t>Klik om de modelstijlen te bewerken</a:t>
            </a:r>
          </a:p>
        </p:txBody>
      </p:sp>
      <p:sp>
        <p:nvSpPr>
          <p:cNvPr id="7" name="Tijdelijke aanduiding voor inhoud 2"/>
          <p:cNvSpPr>
            <a:spLocks noGrp="1"/>
          </p:cNvSpPr>
          <p:nvPr>
            <p:ph idx="13"/>
          </p:nvPr>
        </p:nvSpPr>
        <p:spPr>
          <a:xfrm>
            <a:off x="1403350" y="1412875"/>
            <a:ext cx="3024188" cy="4968875"/>
          </a:xfrm>
          <a:effectLst>
            <a:outerShdw blurRad="127000" dist="25400" dir="2700000" algn="ctr" rotWithShape="0">
              <a:schemeClr val="tx1">
                <a:alpha val="55000"/>
              </a:schemeClr>
            </a:outerShdw>
          </a:effectLst>
        </p:spPr>
        <p:txBody>
          <a:bodyPr/>
          <a:lstStyle>
            <a:lvl1pPr marL="0" indent="0">
              <a:buFontTx/>
              <a:buNone/>
              <a:defRPr baseline="0"/>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en-US" dirty="0" smtClean="0"/>
              <a:t>Click to edit Master text styles</a:t>
            </a:r>
          </a:p>
        </p:txBody>
      </p:sp>
      <p:sp>
        <p:nvSpPr>
          <p:cNvPr id="5" name="Tijdelijke aanduiding voor datum 3"/>
          <p:cNvSpPr>
            <a:spLocks noGrp="1"/>
          </p:cNvSpPr>
          <p:nvPr>
            <p:ph type="dt" sz="half" idx="14"/>
          </p:nvPr>
        </p:nvSpPr>
        <p:spPr/>
        <p:txBody>
          <a:bodyPr rtlCol="0"/>
          <a:lstStyle>
            <a:lvl1pPr fontAlgn="auto">
              <a:spcBef>
                <a:spcPts val="0"/>
              </a:spcBef>
              <a:spcAft>
                <a:spcPts val="0"/>
              </a:spcAft>
              <a:defRPr>
                <a:latin typeface="Arial" pitchFamily="34" charset="0"/>
                <a:cs typeface="Arial" pitchFamily="34" charset="0"/>
              </a:defRPr>
            </a:lvl1pPr>
          </a:lstStyle>
          <a:p>
            <a:pPr>
              <a:defRPr/>
            </a:pPr>
            <a:fld id="{627B2748-14DC-44ED-A021-7CD0C69FEA12}" type="datetime1">
              <a:rPr lang="nl-NL" smtClean="0"/>
              <a:t>10-12-2012</a:t>
            </a:fld>
            <a:endParaRPr lang="nl-NL"/>
          </a:p>
        </p:txBody>
      </p:sp>
      <p:sp>
        <p:nvSpPr>
          <p:cNvPr id="6" name="Tijdelijke aanduiding voor voettekst 4"/>
          <p:cNvSpPr>
            <a:spLocks noGrp="1"/>
          </p:cNvSpPr>
          <p:nvPr>
            <p:ph type="ftr" sz="quarter" idx="15"/>
          </p:nvPr>
        </p:nvSpPr>
        <p:spPr/>
        <p:txBody>
          <a:bodyPr/>
          <a:lstStyle>
            <a:lvl1pPr>
              <a:defRPr/>
            </a:lvl1pPr>
          </a:lstStyle>
          <a:p>
            <a:pPr>
              <a:defRPr/>
            </a:pPr>
            <a:endParaRPr lang="nl-NL"/>
          </a:p>
        </p:txBody>
      </p:sp>
      <p:sp>
        <p:nvSpPr>
          <p:cNvPr id="8" name="Tijdelijke aanduiding voor dianummer 5"/>
          <p:cNvSpPr>
            <a:spLocks noGrp="1"/>
          </p:cNvSpPr>
          <p:nvPr>
            <p:ph type="sldNum" sz="quarter" idx="16"/>
          </p:nvPr>
        </p:nvSpPr>
        <p:spPr/>
        <p:txBody>
          <a:bodyPr/>
          <a:lstStyle>
            <a:lvl1pPr>
              <a:defRPr/>
            </a:lvl1pPr>
          </a:lstStyle>
          <a:p>
            <a:pPr>
              <a:defRPr/>
            </a:pPr>
            <a:fld id="{A3E776DE-5283-4549-9FFE-5FABACFF5DF8}" type="slidenum">
              <a:rPr lang="nl-NL"/>
              <a:pPr>
                <a:defRPr/>
              </a:pPr>
              <a:t>‹#›</a:t>
            </a:fld>
            <a:endParaRPr lang="nl-NL"/>
          </a:p>
        </p:txBody>
      </p:sp>
    </p:spTree>
    <p:extLst>
      <p:ext uri="{BB962C8B-B14F-4D97-AF65-F5344CB8AC3E}">
        <p14:creationId xmlns:p14="http://schemas.microsoft.com/office/powerpoint/2010/main" val="276311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NO object -">
    <p:spTree>
      <p:nvGrpSpPr>
        <p:cNvPr id="1" name=""/>
        <p:cNvGrpSpPr/>
        <p:nvPr/>
      </p:nvGrpSpPr>
      <p:grpSpPr>
        <a:xfrm>
          <a:off x="0" y="0"/>
          <a:ext cx="0" cy="0"/>
          <a:chOff x="0" y="0"/>
          <a:chExt cx="0" cy="0"/>
        </a:xfrm>
      </p:grpSpPr>
      <p:sp>
        <p:nvSpPr>
          <p:cNvPr id="6" name="Tijdelijke aanduiding voor inhoud 2"/>
          <p:cNvSpPr>
            <a:spLocks noGrp="1"/>
          </p:cNvSpPr>
          <p:nvPr>
            <p:ph idx="13"/>
          </p:nvPr>
        </p:nvSpPr>
        <p:spPr>
          <a:xfrm>
            <a:off x="1403350" y="1412875"/>
            <a:ext cx="7272338" cy="4968875"/>
          </a:xfrm>
          <a:effectLst>
            <a:outerShdw blurRad="127000" dist="25400" dir="2700000" algn="ctr" rotWithShape="0">
              <a:schemeClr val="tx1">
                <a:alpha val="55000"/>
              </a:schemeClr>
            </a:outerShdw>
          </a:effectLst>
        </p:spPr>
        <p:txBody>
          <a:bodyPr/>
          <a:lstStyle>
            <a:lvl1pPr marL="0" indent="0">
              <a:buFontTx/>
              <a:buNone/>
              <a:defRPr baseline="0"/>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en-US" dirty="0" smtClean="0"/>
              <a:t>Click to edit Master text styles</a:t>
            </a:r>
          </a:p>
        </p:txBody>
      </p:sp>
      <p:sp>
        <p:nvSpPr>
          <p:cNvPr id="3" name="Tijdelijke aanduiding voor datum 1"/>
          <p:cNvSpPr>
            <a:spLocks noGrp="1"/>
          </p:cNvSpPr>
          <p:nvPr>
            <p:ph type="dt" sz="half" idx="14"/>
          </p:nvPr>
        </p:nvSpPr>
        <p:spPr/>
        <p:txBody>
          <a:bodyPr rtlCol="0"/>
          <a:lstStyle>
            <a:lvl1pPr fontAlgn="auto">
              <a:spcBef>
                <a:spcPts val="0"/>
              </a:spcBef>
              <a:spcAft>
                <a:spcPts val="0"/>
              </a:spcAft>
              <a:defRPr>
                <a:latin typeface="Arial" pitchFamily="34" charset="0"/>
                <a:cs typeface="Arial" pitchFamily="34" charset="0"/>
              </a:defRPr>
            </a:lvl1pPr>
          </a:lstStyle>
          <a:p>
            <a:pPr>
              <a:defRPr/>
            </a:pPr>
            <a:fld id="{75F2EC2B-8120-4993-B313-EAA11F843B15}" type="datetime1">
              <a:rPr lang="nl-NL" smtClean="0"/>
              <a:t>10-12-2012</a:t>
            </a:fld>
            <a:endParaRPr lang="nl-NL" dirty="0"/>
          </a:p>
        </p:txBody>
      </p:sp>
      <p:sp>
        <p:nvSpPr>
          <p:cNvPr id="4" name="Tijdelijke aanduiding voor voettekst 2"/>
          <p:cNvSpPr>
            <a:spLocks noGrp="1"/>
          </p:cNvSpPr>
          <p:nvPr>
            <p:ph type="ftr" sz="quarter" idx="15"/>
          </p:nvPr>
        </p:nvSpPr>
        <p:spPr/>
        <p:txBody>
          <a:bodyPr/>
          <a:lstStyle>
            <a:lvl1pPr>
              <a:defRPr/>
            </a:lvl1pPr>
          </a:lstStyle>
          <a:p>
            <a:pPr>
              <a:defRPr/>
            </a:pPr>
            <a:endParaRPr lang="nl-NL"/>
          </a:p>
        </p:txBody>
      </p:sp>
      <p:sp>
        <p:nvSpPr>
          <p:cNvPr id="5" name="Tijdelijke aanduiding voor dianummer 3"/>
          <p:cNvSpPr>
            <a:spLocks noGrp="1"/>
          </p:cNvSpPr>
          <p:nvPr>
            <p:ph type="sldNum" sz="quarter" idx="16"/>
          </p:nvPr>
        </p:nvSpPr>
        <p:spPr/>
        <p:txBody>
          <a:bodyPr/>
          <a:lstStyle>
            <a:lvl1pPr>
              <a:defRPr/>
            </a:lvl1pPr>
          </a:lstStyle>
          <a:p>
            <a:pPr>
              <a:defRPr/>
            </a:pPr>
            <a:fld id="{BD49E925-6405-46F9-BEB4-A962CBC9007E}" type="slidenum">
              <a:rPr lang="nl-NL"/>
              <a:pPr>
                <a:defRPr/>
              </a:pPr>
              <a:t>‹#›</a:t>
            </a:fld>
            <a:endParaRPr lang="nl-NL" dirty="0"/>
          </a:p>
        </p:txBody>
      </p:sp>
    </p:spTree>
    <p:extLst>
      <p:ext uri="{BB962C8B-B14F-4D97-AF65-F5344CB8AC3E}">
        <p14:creationId xmlns:p14="http://schemas.microsoft.com/office/powerpoint/2010/main" val="98269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NO titel met fotobeeld -">
    <p:spTree>
      <p:nvGrpSpPr>
        <p:cNvPr id="1" name=""/>
        <p:cNvGrpSpPr/>
        <p:nvPr/>
      </p:nvGrpSpPr>
      <p:grpSpPr>
        <a:xfrm>
          <a:off x="0" y="0"/>
          <a:ext cx="0" cy="0"/>
          <a:chOff x="0" y="0"/>
          <a:chExt cx="0" cy="0"/>
        </a:xfrm>
      </p:grpSpPr>
      <p:sp>
        <p:nvSpPr>
          <p:cNvPr id="2" name="Titel 1"/>
          <p:cNvSpPr>
            <a:spLocks noGrp="1"/>
          </p:cNvSpPr>
          <p:nvPr>
            <p:ph type="title"/>
          </p:nvPr>
        </p:nvSpPr>
        <p:spPr>
          <a:xfrm>
            <a:off x="1403350" y="1412875"/>
            <a:ext cx="7272338" cy="4968875"/>
          </a:xfrm>
        </p:spPr>
        <p:txBody>
          <a:bodyPr/>
          <a:lstStyle>
            <a:lvl1pPr>
              <a:lnSpc>
                <a:spcPts val="18800"/>
              </a:lnSpc>
              <a:defRPr sz="20000">
                <a:blipFill dpi="0" rotWithShape="1">
                  <a:blip r:embed="rId2">
                    <a:extLst/>
                  </a:blip>
                  <a:srcRect/>
                  <a:tile tx="0" ty="0" sx="100000" sy="100000" flip="none" algn="tl"/>
                </a:blipFill>
                <a:effectLst>
                  <a:outerShdw blurRad="82550" dist="19050" dir="2700000" algn="ctr" rotWithShape="0">
                    <a:schemeClr val="tx1">
                      <a:alpha val="55000"/>
                    </a:schemeClr>
                  </a:outerShdw>
                </a:effectLst>
              </a:defRPr>
            </a:lvl1pPr>
          </a:lstStyle>
          <a:p>
            <a:r>
              <a:rPr lang="nl-NL" smtClean="0"/>
              <a:t>Klik om de stijl te bewerken</a:t>
            </a:r>
            <a:endParaRPr lang="nl-NL" dirty="0"/>
          </a:p>
        </p:txBody>
      </p:sp>
      <p:sp>
        <p:nvSpPr>
          <p:cNvPr id="3" name="Tijdelijke aanduiding voor datum 2"/>
          <p:cNvSpPr>
            <a:spLocks noGrp="1"/>
          </p:cNvSpPr>
          <p:nvPr>
            <p:ph type="dt" sz="half" idx="10"/>
          </p:nvPr>
        </p:nvSpPr>
        <p:spPr/>
        <p:txBody>
          <a:bodyPr rtlCol="0"/>
          <a:lstStyle>
            <a:lvl1pPr fontAlgn="auto">
              <a:spcBef>
                <a:spcPts val="0"/>
              </a:spcBef>
              <a:spcAft>
                <a:spcPts val="0"/>
              </a:spcAft>
              <a:defRPr>
                <a:latin typeface="Arial" pitchFamily="34" charset="0"/>
                <a:cs typeface="Arial" pitchFamily="34" charset="0"/>
              </a:defRPr>
            </a:lvl1pPr>
          </a:lstStyle>
          <a:p>
            <a:pPr>
              <a:defRPr/>
            </a:pPr>
            <a:fld id="{BDFE5324-676E-459D-847B-765CBE088E52}" type="datetime1">
              <a:rPr lang="nl-NL" smtClean="0"/>
              <a:t>10-12-2012</a:t>
            </a:fld>
            <a:endParaRPr lang="nl-NL"/>
          </a:p>
        </p:txBody>
      </p:sp>
      <p:sp>
        <p:nvSpPr>
          <p:cNvPr id="4" name="Tijdelijke aanduiding voor voettekst 3"/>
          <p:cNvSpPr>
            <a:spLocks noGrp="1"/>
          </p:cNvSpPr>
          <p:nvPr>
            <p:ph type="ftr" sz="quarter" idx="11"/>
          </p:nvPr>
        </p:nvSpPr>
        <p:spPr/>
        <p:txBody>
          <a:bodyPr/>
          <a:lstStyle>
            <a:lvl1pPr>
              <a:defRPr/>
            </a:lvl1pPr>
          </a:lstStyle>
          <a:p>
            <a:pPr>
              <a:defRPr/>
            </a:pPr>
            <a:endParaRPr lang="nl-NL"/>
          </a:p>
        </p:txBody>
      </p:sp>
      <p:sp>
        <p:nvSpPr>
          <p:cNvPr id="5" name="Tijdelijke aanduiding voor dianummer 4"/>
          <p:cNvSpPr>
            <a:spLocks noGrp="1"/>
          </p:cNvSpPr>
          <p:nvPr>
            <p:ph type="sldNum" sz="quarter" idx="12"/>
          </p:nvPr>
        </p:nvSpPr>
        <p:spPr/>
        <p:txBody>
          <a:bodyPr/>
          <a:lstStyle>
            <a:lvl1pPr>
              <a:defRPr/>
            </a:lvl1pPr>
          </a:lstStyle>
          <a:p>
            <a:pPr>
              <a:defRPr/>
            </a:pPr>
            <a:fld id="{8BE4E983-26B7-4C88-B9E0-6C9232CA2F95}" type="slidenum">
              <a:rPr lang="nl-NL"/>
              <a:pPr>
                <a:defRPr/>
              </a:pPr>
              <a:t>‹#›</a:t>
            </a:fld>
            <a:endParaRPr lang="nl-NL"/>
          </a:p>
        </p:txBody>
      </p:sp>
    </p:spTree>
    <p:extLst>
      <p:ext uri="{BB962C8B-B14F-4D97-AF65-F5344CB8AC3E}">
        <p14:creationId xmlns:p14="http://schemas.microsoft.com/office/powerpoint/2010/main" val="3820054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 Target="../slides/slide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549275"/>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jdelijke aanduiding voor titel 1"/>
          <p:cNvSpPr>
            <a:spLocks noGrp="1"/>
          </p:cNvSpPr>
          <p:nvPr>
            <p:ph type="title"/>
          </p:nvPr>
        </p:nvSpPr>
        <p:spPr bwMode="auto">
          <a:xfrm>
            <a:off x="1403350" y="1343025"/>
            <a:ext cx="72723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Klik om de stijl te bewerken</a:t>
            </a:r>
          </a:p>
        </p:txBody>
      </p:sp>
      <p:sp>
        <p:nvSpPr>
          <p:cNvPr id="1028" name="Tijdelijke aanduiding voor tekst 2"/>
          <p:cNvSpPr>
            <a:spLocks noGrp="1"/>
          </p:cNvSpPr>
          <p:nvPr>
            <p:ph type="body" idx="1"/>
          </p:nvPr>
        </p:nvSpPr>
        <p:spPr bwMode="auto">
          <a:xfrm>
            <a:off x="1403350" y="2200275"/>
            <a:ext cx="7272338"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816475" y="263525"/>
            <a:ext cx="1800225" cy="106363"/>
          </a:xfrm>
          <a:prstGeom prst="rect">
            <a:avLst/>
          </a:prstGeom>
        </p:spPr>
        <p:txBody>
          <a:bodyPr vert="horz" wrap="square" lIns="0" tIns="0" rIns="0" bIns="0" numCol="1" anchor="t" anchorCtr="0" compatLnSpc="1">
            <a:prstTxWarp prst="textNoShape">
              <a:avLst/>
            </a:prstTxWarp>
          </a:bodyPr>
          <a:lstStyle>
            <a:lvl1pPr>
              <a:defRPr sz="700" smtClean="0">
                <a:latin typeface="Arial" charset="0"/>
                <a:cs typeface="Arial" charset="0"/>
              </a:defRPr>
            </a:lvl1pPr>
          </a:lstStyle>
          <a:p>
            <a:pPr>
              <a:defRPr/>
            </a:pPr>
            <a:r>
              <a:rPr lang="nl-NL" smtClean="0"/>
              <a:t>10 januari 2011</a:t>
            </a:r>
            <a:endParaRPr lang="nl-NL"/>
          </a:p>
        </p:txBody>
      </p:sp>
      <p:sp>
        <p:nvSpPr>
          <p:cNvPr id="5" name="Tijdelijke aanduiding voor voettekst 4"/>
          <p:cNvSpPr>
            <a:spLocks noGrp="1"/>
          </p:cNvSpPr>
          <p:nvPr>
            <p:ph type="ftr" sz="quarter" idx="3"/>
          </p:nvPr>
        </p:nvSpPr>
        <p:spPr>
          <a:xfrm>
            <a:off x="4816475" y="371475"/>
            <a:ext cx="1800225" cy="106363"/>
          </a:xfrm>
          <a:prstGeom prst="rect">
            <a:avLst/>
          </a:prstGeom>
        </p:spPr>
        <p:txBody>
          <a:bodyPr vert="horz" wrap="square" lIns="0" tIns="0" rIns="0" bIns="0" numCol="1" anchor="t" anchorCtr="0" compatLnSpc="1">
            <a:prstTxWarp prst="textNoShape">
              <a:avLst/>
            </a:prstTxWarp>
          </a:bodyPr>
          <a:lstStyle>
            <a:lvl1pPr>
              <a:defRPr sz="700" smtClean="0">
                <a:latin typeface="Arial" charset="0"/>
                <a:cs typeface="Arial" charset="0"/>
              </a:defRPr>
            </a:lvl1pPr>
          </a:lstStyle>
          <a:p>
            <a:pPr>
              <a:defRPr/>
            </a:pPr>
            <a:r>
              <a:rPr lang="nl-NL" smtClean="0"/>
              <a:t>TNO Nieuwe huisstijl</a:t>
            </a:r>
            <a:endParaRPr lang="nl-NL"/>
          </a:p>
        </p:txBody>
      </p:sp>
      <p:sp>
        <p:nvSpPr>
          <p:cNvPr id="6" name="Tijdelijke aanduiding voor dianummer 5"/>
          <p:cNvSpPr>
            <a:spLocks noGrp="1"/>
          </p:cNvSpPr>
          <p:nvPr>
            <p:ph type="sldNum" sz="quarter" idx="4"/>
          </p:nvPr>
        </p:nvSpPr>
        <p:spPr>
          <a:xfrm>
            <a:off x="4816475" y="153988"/>
            <a:ext cx="1800225" cy="106362"/>
          </a:xfrm>
          <a:prstGeom prst="rect">
            <a:avLst/>
          </a:prstGeom>
        </p:spPr>
        <p:txBody>
          <a:bodyPr vert="horz" lIns="0" tIns="0" rIns="0" bIns="0" rtlCol="0" anchor="t" anchorCtr="0"/>
          <a:lstStyle>
            <a:lvl1pPr algn="l" fontAlgn="auto">
              <a:spcBef>
                <a:spcPts val="0"/>
              </a:spcBef>
              <a:spcAft>
                <a:spcPts val="0"/>
              </a:spcAft>
              <a:defRPr sz="700">
                <a:solidFill>
                  <a:schemeClr val="tx1"/>
                </a:solidFill>
                <a:latin typeface="Arial" pitchFamily="34" charset="0"/>
                <a:cs typeface="Arial" pitchFamily="34" charset="0"/>
              </a:defRPr>
            </a:lvl1pPr>
          </a:lstStyle>
          <a:p>
            <a:pPr>
              <a:defRPr/>
            </a:pPr>
            <a:fld id="{00FB1126-EE1A-409A-9066-4DAFFED1A910}" type="slidenum">
              <a:rPr lang="nl-NL"/>
              <a:pPr>
                <a:defRPr/>
              </a:pPr>
              <a:t>‹#›</a:t>
            </a:fld>
            <a:endParaRPr lang="nl-NL" dirty="0"/>
          </a:p>
        </p:txBody>
      </p:sp>
      <p:cxnSp>
        <p:nvCxnSpPr>
          <p:cNvPr id="8" name="Rechte verbindingslijn 7"/>
          <p:cNvCxnSpPr/>
          <p:nvPr/>
        </p:nvCxnSpPr>
        <p:spPr>
          <a:xfrm flipV="1">
            <a:off x="247650" y="161925"/>
            <a:ext cx="0" cy="539750"/>
          </a:xfrm>
          <a:prstGeom prst="line">
            <a:avLst/>
          </a:prstGeom>
          <a:ln w="3175"/>
        </p:spPr>
        <p:style>
          <a:lnRef idx="1">
            <a:schemeClr val="dk1"/>
          </a:lnRef>
          <a:fillRef idx="0">
            <a:schemeClr val="dk1"/>
          </a:fillRef>
          <a:effectRef idx="0">
            <a:schemeClr val="dk1"/>
          </a:effectRef>
          <a:fontRef idx="minor">
            <a:schemeClr val="tx1"/>
          </a:fontRef>
        </p:style>
      </p:cxnSp>
      <p:cxnSp>
        <p:nvCxnSpPr>
          <p:cNvPr id="9" name="Rechte verbindingslijn 8"/>
          <p:cNvCxnSpPr/>
          <p:nvPr/>
        </p:nvCxnSpPr>
        <p:spPr>
          <a:xfrm flipV="1">
            <a:off x="1220788" y="831850"/>
            <a:ext cx="0" cy="5549900"/>
          </a:xfrm>
          <a:prstGeom prst="line">
            <a:avLst/>
          </a:prstGeom>
          <a:ln w="1270"/>
        </p:spPr>
        <p:style>
          <a:lnRef idx="1">
            <a:schemeClr val="dk1"/>
          </a:lnRef>
          <a:fillRef idx="0">
            <a:schemeClr val="dk1"/>
          </a:fillRef>
          <a:effectRef idx="0">
            <a:schemeClr val="dk1"/>
          </a:effectRef>
          <a:fontRef idx="minor">
            <a:schemeClr val="tx1"/>
          </a:fontRef>
        </p:style>
      </p:cxnSp>
      <p:cxnSp>
        <p:nvCxnSpPr>
          <p:cNvPr id="10" name="Rechte verbindingslijn 9"/>
          <p:cNvCxnSpPr/>
          <p:nvPr/>
        </p:nvCxnSpPr>
        <p:spPr>
          <a:xfrm flipV="1">
            <a:off x="2336800" y="161925"/>
            <a:ext cx="0" cy="539750"/>
          </a:xfrm>
          <a:prstGeom prst="line">
            <a:avLst/>
          </a:prstGeom>
          <a:ln w="3175"/>
        </p:spPr>
        <p:style>
          <a:lnRef idx="1">
            <a:schemeClr val="dk1"/>
          </a:lnRef>
          <a:fillRef idx="0">
            <a:schemeClr val="dk1"/>
          </a:fillRef>
          <a:effectRef idx="0">
            <a:schemeClr val="dk1"/>
          </a:effectRef>
          <a:fontRef idx="minor">
            <a:schemeClr val="tx1"/>
          </a:fontRef>
        </p:style>
      </p:cxnSp>
      <p:pic>
        <p:nvPicPr>
          <p:cNvPr id="11" name="Afbeelding 10">
            <a:hlinkClick r:id="rId11" action="ppaction://hlinksldjump"/>
          </p:cNvPr>
          <p:cNvPicPr>
            <a:picLocks noChangeAspect="1"/>
          </p:cNvPicPr>
          <p:nvPr/>
        </p:nvPicPr>
        <p:blipFill>
          <a:blip r:embed="rId12"/>
          <a:stretch>
            <a:fillRect/>
          </a:stretch>
        </p:blipFill>
        <p:spPr>
          <a:xfrm>
            <a:off x="357188" y="161925"/>
            <a:ext cx="619125" cy="493713"/>
          </a:xfrm>
          <a:prstGeom prst="rect">
            <a:avLst/>
          </a:prstGeom>
          <a:blipFill>
            <a:blip r:embed="rId13"/>
            <a:stretch>
              <a:fillRect/>
            </a:stretch>
          </a:blipFill>
          <a:effectLst>
            <a:outerShdw blurRad="101600" dist="12700" dir="2700000" algn="ctr" rotWithShape="0">
              <a:prstClr val="black">
                <a:alpha val="50000"/>
              </a:prstClr>
            </a:outerShdw>
          </a:effectLst>
        </p:spPr>
      </p:pic>
      <p:pic>
        <p:nvPicPr>
          <p:cNvPr id="12" name="Afbeelding 11">
            <a:hlinkClick r:id="rId11" action="ppaction://hlinksldjump"/>
          </p:cNvPr>
          <p:cNvPicPr>
            <a:picLocks noChangeAspect="1"/>
          </p:cNvPicPr>
          <p:nvPr/>
        </p:nvPicPr>
        <p:blipFill>
          <a:blip r:embed="rId12"/>
          <a:stretch>
            <a:fillRect/>
          </a:stretch>
        </p:blipFill>
        <p:spPr>
          <a:xfrm>
            <a:off x="2444750" y="161925"/>
            <a:ext cx="619125" cy="493713"/>
          </a:xfrm>
          <a:prstGeom prst="rect">
            <a:avLst/>
          </a:prstGeom>
          <a:blipFill>
            <a:blip r:embed="rId14"/>
            <a:stretch>
              <a:fillRect/>
            </a:stretch>
          </a:blipFill>
          <a:effectLst>
            <a:outerShdw blurRad="101600" dist="12700" dir="2700000" algn="ctr" rotWithShape="0">
              <a:prstClr val="black">
                <a:alpha val="50000"/>
              </a:prstClr>
            </a:outerShdw>
          </a:effectLst>
        </p:spPr>
      </p:pic>
      <p:cxnSp>
        <p:nvCxnSpPr>
          <p:cNvPr id="15" name="Rechte verbindingslijn 14"/>
          <p:cNvCxnSpPr/>
          <p:nvPr/>
        </p:nvCxnSpPr>
        <p:spPr>
          <a:xfrm flipV="1">
            <a:off x="4708525" y="161925"/>
            <a:ext cx="0" cy="539750"/>
          </a:xfrm>
          <a:prstGeom prst="line">
            <a:avLst/>
          </a:prstGeom>
          <a:ln w="3175"/>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iming>
    <p:tnLst>
      <p:par>
        <p:cTn id="1" dur="indefinite" restart="never" nodeType="tmRoot"/>
      </p:par>
    </p:tnLst>
  </p:timing>
  <p:hf hdr="0"/>
  <p:txStyles>
    <p:titleStyle>
      <a:lvl1pPr algn="l" rtl="0" eaLnBrk="0" fontAlgn="base" hangingPunct="0">
        <a:lnSpc>
          <a:spcPts val="2800"/>
        </a:lnSpc>
        <a:spcBef>
          <a:spcPct val="0"/>
        </a:spcBef>
        <a:spcAft>
          <a:spcPct val="0"/>
        </a:spcAft>
        <a:defRPr sz="2400" b="1" kern="1200">
          <a:solidFill>
            <a:schemeClr val="tx1"/>
          </a:solidFill>
          <a:latin typeface="Arial" pitchFamily="34" charset="0"/>
          <a:ea typeface="+mj-ea"/>
          <a:cs typeface="Arial" pitchFamily="34" charset="0"/>
        </a:defRPr>
      </a:lvl1pPr>
      <a:lvl2pPr algn="l" rtl="0" eaLnBrk="0" fontAlgn="base" hangingPunct="0">
        <a:lnSpc>
          <a:spcPts val="2800"/>
        </a:lnSpc>
        <a:spcBef>
          <a:spcPct val="0"/>
        </a:spcBef>
        <a:spcAft>
          <a:spcPct val="0"/>
        </a:spcAft>
        <a:defRPr sz="2400" b="1">
          <a:solidFill>
            <a:schemeClr val="tx1"/>
          </a:solidFill>
          <a:latin typeface="Arial" charset="0"/>
          <a:cs typeface="Arial" charset="0"/>
        </a:defRPr>
      </a:lvl2pPr>
      <a:lvl3pPr algn="l" rtl="0" eaLnBrk="0" fontAlgn="base" hangingPunct="0">
        <a:lnSpc>
          <a:spcPts val="2800"/>
        </a:lnSpc>
        <a:spcBef>
          <a:spcPct val="0"/>
        </a:spcBef>
        <a:spcAft>
          <a:spcPct val="0"/>
        </a:spcAft>
        <a:defRPr sz="2400" b="1">
          <a:solidFill>
            <a:schemeClr val="tx1"/>
          </a:solidFill>
          <a:latin typeface="Arial" charset="0"/>
          <a:cs typeface="Arial" charset="0"/>
        </a:defRPr>
      </a:lvl3pPr>
      <a:lvl4pPr algn="l" rtl="0" eaLnBrk="0" fontAlgn="base" hangingPunct="0">
        <a:lnSpc>
          <a:spcPts val="2800"/>
        </a:lnSpc>
        <a:spcBef>
          <a:spcPct val="0"/>
        </a:spcBef>
        <a:spcAft>
          <a:spcPct val="0"/>
        </a:spcAft>
        <a:defRPr sz="2400" b="1">
          <a:solidFill>
            <a:schemeClr val="tx1"/>
          </a:solidFill>
          <a:latin typeface="Arial" charset="0"/>
          <a:cs typeface="Arial" charset="0"/>
        </a:defRPr>
      </a:lvl4pPr>
      <a:lvl5pPr algn="l" rtl="0" eaLnBrk="0" fontAlgn="base" hangingPunct="0">
        <a:lnSpc>
          <a:spcPts val="2800"/>
        </a:lnSpc>
        <a:spcBef>
          <a:spcPct val="0"/>
        </a:spcBef>
        <a:spcAft>
          <a:spcPct val="0"/>
        </a:spcAft>
        <a:defRPr sz="2400" b="1">
          <a:solidFill>
            <a:schemeClr val="tx1"/>
          </a:solidFill>
          <a:latin typeface="Arial" charset="0"/>
          <a:cs typeface="Arial" charset="0"/>
        </a:defRPr>
      </a:lvl5pPr>
      <a:lvl6pPr marL="457200" algn="l" rtl="0" fontAlgn="base">
        <a:lnSpc>
          <a:spcPts val="2800"/>
        </a:lnSpc>
        <a:spcBef>
          <a:spcPct val="0"/>
        </a:spcBef>
        <a:spcAft>
          <a:spcPct val="0"/>
        </a:spcAft>
        <a:defRPr sz="2400" b="1">
          <a:solidFill>
            <a:schemeClr val="tx1"/>
          </a:solidFill>
          <a:latin typeface="Arial" charset="0"/>
          <a:cs typeface="Arial" charset="0"/>
        </a:defRPr>
      </a:lvl6pPr>
      <a:lvl7pPr marL="914400" algn="l" rtl="0" fontAlgn="base">
        <a:lnSpc>
          <a:spcPts val="2800"/>
        </a:lnSpc>
        <a:spcBef>
          <a:spcPct val="0"/>
        </a:spcBef>
        <a:spcAft>
          <a:spcPct val="0"/>
        </a:spcAft>
        <a:defRPr sz="2400" b="1">
          <a:solidFill>
            <a:schemeClr val="tx1"/>
          </a:solidFill>
          <a:latin typeface="Arial" charset="0"/>
          <a:cs typeface="Arial" charset="0"/>
        </a:defRPr>
      </a:lvl7pPr>
      <a:lvl8pPr marL="1371600" algn="l" rtl="0" fontAlgn="base">
        <a:lnSpc>
          <a:spcPts val="2800"/>
        </a:lnSpc>
        <a:spcBef>
          <a:spcPct val="0"/>
        </a:spcBef>
        <a:spcAft>
          <a:spcPct val="0"/>
        </a:spcAft>
        <a:defRPr sz="2400" b="1">
          <a:solidFill>
            <a:schemeClr val="tx1"/>
          </a:solidFill>
          <a:latin typeface="Arial" charset="0"/>
          <a:cs typeface="Arial" charset="0"/>
        </a:defRPr>
      </a:lvl8pPr>
      <a:lvl9pPr marL="1828800" algn="l" rtl="0" fontAlgn="base">
        <a:lnSpc>
          <a:spcPts val="2800"/>
        </a:lnSpc>
        <a:spcBef>
          <a:spcPct val="0"/>
        </a:spcBef>
        <a:spcAft>
          <a:spcPct val="0"/>
        </a:spcAft>
        <a:defRPr sz="2400" b="1">
          <a:solidFill>
            <a:schemeClr val="tx1"/>
          </a:solidFill>
          <a:latin typeface="Arial" charset="0"/>
          <a:cs typeface="Arial" charset="0"/>
        </a:defRPr>
      </a:lvl9pPr>
    </p:titleStyle>
    <p:bodyStyle>
      <a:lvl1pPr marL="185738" indent="-185738" algn="l" rtl="0" eaLnBrk="0" fontAlgn="base" hangingPunct="0">
        <a:lnSpc>
          <a:spcPts val="2813"/>
        </a:lnSpc>
        <a:spcBef>
          <a:spcPct val="0"/>
        </a:spcBef>
        <a:spcAft>
          <a:spcPct val="0"/>
        </a:spcAft>
        <a:buBlip>
          <a:blip r:embed="rId15"/>
        </a:buBlip>
        <a:defRPr kern="1200">
          <a:solidFill>
            <a:schemeClr val="tx1"/>
          </a:solidFill>
          <a:latin typeface="Arial" pitchFamily="34" charset="0"/>
          <a:ea typeface="+mn-ea"/>
          <a:cs typeface="Arial" pitchFamily="34" charset="0"/>
        </a:defRPr>
      </a:lvl1pPr>
      <a:lvl2pPr marL="357188" indent="-171450" algn="l" rtl="0" eaLnBrk="0" fontAlgn="base" hangingPunct="0">
        <a:lnSpc>
          <a:spcPts val="2813"/>
        </a:lnSpc>
        <a:spcBef>
          <a:spcPct val="0"/>
        </a:spcBef>
        <a:spcAft>
          <a:spcPct val="0"/>
        </a:spcAft>
        <a:buBlip>
          <a:blip r:embed="rId15"/>
        </a:buBlip>
        <a:defRPr kern="1200">
          <a:solidFill>
            <a:schemeClr val="tx1"/>
          </a:solidFill>
          <a:latin typeface="Arial" pitchFamily="34" charset="0"/>
          <a:ea typeface="+mn-ea"/>
          <a:cs typeface="Arial" pitchFamily="34" charset="0"/>
        </a:defRPr>
      </a:lvl2pPr>
      <a:lvl3pPr marL="542925" indent="-185738" algn="l" rtl="0" eaLnBrk="0" fontAlgn="base" hangingPunct="0">
        <a:lnSpc>
          <a:spcPts val="2813"/>
        </a:lnSpc>
        <a:spcBef>
          <a:spcPct val="0"/>
        </a:spcBef>
        <a:spcAft>
          <a:spcPct val="0"/>
        </a:spcAft>
        <a:buBlip>
          <a:blip r:embed="rId15"/>
        </a:buBlip>
        <a:defRPr kern="1200">
          <a:solidFill>
            <a:schemeClr val="tx1"/>
          </a:solidFill>
          <a:latin typeface="Arial" pitchFamily="34" charset="0"/>
          <a:ea typeface="+mn-ea"/>
          <a:cs typeface="Arial" pitchFamily="34" charset="0"/>
        </a:defRPr>
      </a:lvl3pPr>
      <a:lvl4pPr marL="715963" indent="-173038" algn="l" rtl="0" eaLnBrk="0" fontAlgn="base" hangingPunct="0">
        <a:lnSpc>
          <a:spcPts val="2813"/>
        </a:lnSpc>
        <a:spcBef>
          <a:spcPct val="0"/>
        </a:spcBef>
        <a:spcAft>
          <a:spcPct val="0"/>
        </a:spcAft>
        <a:buBlip>
          <a:blip r:embed="rId15"/>
        </a:buBlip>
        <a:defRPr kern="1200">
          <a:solidFill>
            <a:schemeClr val="tx1"/>
          </a:solidFill>
          <a:latin typeface="Arial" pitchFamily="34" charset="0"/>
          <a:ea typeface="+mn-ea"/>
          <a:cs typeface="Arial" pitchFamily="34" charset="0"/>
        </a:defRPr>
      </a:lvl4pPr>
      <a:lvl5pPr marL="901700" indent="-185738" algn="l" rtl="0" eaLnBrk="0" fontAlgn="base" hangingPunct="0">
        <a:lnSpc>
          <a:spcPts val="2813"/>
        </a:lnSpc>
        <a:spcBef>
          <a:spcPct val="0"/>
        </a:spcBef>
        <a:spcAft>
          <a:spcPct val="0"/>
        </a:spcAft>
        <a:buBlip>
          <a:blip r:embed="rId15"/>
        </a:buBlip>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png"/><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7.wmf"/><Relationship Id="rId4" Type="http://schemas.openxmlformats.org/officeDocument/2006/relationships/oleObject" Target="../embeddings/oleObject1.bin"/><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ctrTitle" idx="4294967295"/>
          </p:nvPr>
        </p:nvSpPr>
        <p:spPr>
          <a:xfrm>
            <a:off x="1341438" y="1346200"/>
            <a:ext cx="7561262" cy="498475"/>
          </a:xfrm>
        </p:spPr>
        <p:txBody>
          <a:bodyPr/>
          <a:lstStyle/>
          <a:p>
            <a:pPr eaLnBrk="1" hangingPunct="1">
              <a:lnSpc>
                <a:spcPts val="3200"/>
              </a:lnSpc>
            </a:pPr>
            <a:r>
              <a:rPr lang="en-GB" sz="2600" dirty="0" smtClean="0"/>
              <a:t>Self-Organization in Energy Smart Grids</a:t>
            </a:r>
          </a:p>
        </p:txBody>
      </p:sp>
      <p:sp>
        <p:nvSpPr>
          <p:cNvPr id="10243" name="Ondertitel 2"/>
          <p:cNvSpPr>
            <a:spLocks/>
          </p:cNvSpPr>
          <p:nvPr/>
        </p:nvSpPr>
        <p:spPr bwMode="auto">
          <a:xfrm>
            <a:off x="1403350" y="1844675"/>
            <a:ext cx="72723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ts val="1600"/>
              </a:lnSpc>
            </a:pPr>
            <a:endParaRPr lang="en-GB" b="1" dirty="0" smtClean="0"/>
          </a:p>
          <a:p>
            <a:pPr>
              <a:lnSpc>
                <a:spcPts val="1600"/>
              </a:lnSpc>
            </a:pPr>
            <a:r>
              <a:rPr lang="en-GB" b="1" dirty="0" smtClean="0"/>
              <a:t>Initial set-up for use case description</a:t>
            </a:r>
          </a:p>
          <a:p>
            <a:pPr>
              <a:lnSpc>
                <a:spcPts val="1600"/>
              </a:lnSpc>
            </a:pPr>
            <a:endParaRPr lang="en-GB" b="1" dirty="0" smtClean="0"/>
          </a:p>
          <a:p>
            <a:pPr>
              <a:lnSpc>
                <a:spcPts val="1600"/>
              </a:lnSpc>
            </a:pPr>
            <a:r>
              <a:rPr lang="en-GB" b="1" dirty="0" smtClean="0"/>
              <a:t>INTERNE TERUGKOPPELING AAN ZOAS PROJECTTEAM </a:t>
            </a:r>
            <a:endParaRPr lang="en-GB" b="1" dirty="0"/>
          </a:p>
        </p:txBody>
      </p:sp>
      <p:sp>
        <p:nvSpPr>
          <p:cNvPr id="10244" name="Ondertitel 2"/>
          <p:cNvSpPr>
            <a:spLocks/>
          </p:cNvSpPr>
          <p:nvPr/>
        </p:nvSpPr>
        <p:spPr bwMode="auto">
          <a:xfrm>
            <a:off x="1403350" y="5734050"/>
            <a:ext cx="7272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sz="1100" b="1" dirty="0" smtClean="0"/>
              <a:t>Hans van den Berg, Peter Heskes, Koen Kok, Frank Phillipson, Max Schreuder, Richard Westerga</a:t>
            </a:r>
          </a:p>
          <a:p>
            <a:pPr>
              <a:lnSpc>
                <a:spcPts val="1600"/>
              </a:lnSpc>
            </a:pPr>
            <a:endParaRPr lang="en-GB" sz="1400" dirty="0" smtClean="0"/>
          </a:p>
          <a:p>
            <a:pPr>
              <a:lnSpc>
                <a:spcPts val="1600"/>
              </a:lnSpc>
            </a:pPr>
            <a:r>
              <a:rPr lang="en-GB" sz="1400" dirty="0" smtClean="0"/>
              <a:t>11 </a:t>
            </a:r>
            <a:r>
              <a:rPr lang="en-GB" sz="1400" dirty="0" err="1" smtClean="0"/>
              <a:t>december</a:t>
            </a:r>
            <a:r>
              <a:rPr lang="en-GB" sz="1400" dirty="0" smtClean="0"/>
              <a:t> 2012</a:t>
            </a:r>
            <a:endParaRPr lang="en-GB" sz="1400" dirty="0"/>
          </a:p>
        </p:txBody>
      </p:sp>
      <p:sp>
        <p:nvSpPr>
          <p:cNvPr id="10245" name="AutoShape 7" descr="2Q=="/>
          <p:cNvSpPr>
            <a:spLocks noChangeAspect="1" noChangeArrowheads="1"/>
          </p:cNvSpPr>
          <p:nvPr/>
        </p:nvSpPr>
        <p:spPr bwMode="auto">
          <a:xfrm>
            <a:off x="3319463" y="2514600"/>
            <a:ext cx="2505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10246" name="AutoShape 9" descr="9k="/>
          <p:cNvSpPr>
            <a:spLocks noChangeAspect="1" noChangeArrowheads="1"/>
          </p:cNvSpPr>
          <p:nvPr/>
        </p:nvSpPr>
        <p:spPr bwMode="auto">
          <a:xfrm>
            <a:off x="3438525" y="2676525"/>
            <a:ext cx="22669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10247" name="AutoShape 10" descr="9k="/>
          <p:cNvSpPr>
            <a:spLocks noChangeAspect="1" noChangeArrowheads="1"/>
          </p:cNvSpPr>
          <p:nvPr/>
        </p:nvSpPr>
        <p:spPr bwMode="auto">
          <a:xfrm>
            <a:off x="3438525" y="2676525"/>
            <a:ext cx="22669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10248" name="AutoShape 11" descr="Z"/>
          <p:cNvSpPr>
            <a:spLocks noChangeAspect="1" noChangeArrowheads="1"/>
          </p:cNvSpPr>
          <p:nvPr/>
        </p:nvSpPr>
        <p:spPr bwMode="auto">
          <a:xfrm>
            <a:off x="3262313" y="25574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10249" name="AutoShape 12" descr="Z"/>
          <p:cNvSpPr>
            <a:spLocks noChangeAspect="1" noChangeArrowheads="1"/>
          </p:cNvSpPr>
          <p:nvPr/>
        </p:nvSpPr>
        <p:spPr bwMode="auto">
          <a:xfrm>
            <a:off x="3262313" y="25574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10250" name="AutoShape 13" descr="9k="/>
          <p:cNvSpPr>
            <a:spLocks noChangeAspect="1" noChangeArrowheads="1"/>
          </p:cNvSpPr>
          <p:nvPr/>
        </p:nvSpPr>
        <p:spPr bwMode="auto">
          <a:xfrm>
            <a:off x="3262313" y="25574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10251" name="AutoShape 14" descr="9k="/>
          <p:cNvSpPr>
            <a:spLocks noChangeAspect="1" noChangeArrowheads="1"/>
          </p:cNvSpPr>
          <p:nvPr/>
        </p:nvSpPr>
        <p:spPr bwMode="auto">
          <a:xfrm>
            <a:off x="3257550" y="2557463"/>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10252" name="AutoShape 16" descr="Z"/>
          <p:cNvSpPr>
            <a:spLocks noChangeAspect="1" noChangeArrowheads="1"/>
          </p:cNvSpPr>
          <p:nvPr/>
        </p:nvSpPr>
        <p:spPr bwMode="auto">
          <a:xfrm>
            <a:off x="3338513" y="25050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10253" name="AutoShape 17" descr="Z"/>
          <p:cNvSpPr>
            <a:spLocks noChangeAspect="1" noChangeArrowheads="1"/>
          </p:cNvSpPr>
          <p:nvPr/>
        </p:nvSpPr>
        <p:spPr bwMode="auto">
          <a:xfrm>
            <a:off x="3338513" y="25050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10254" name="AutoShape 18" descr="Z"/>
          <p:cNvSpPr>
            <a:spLocks noChangeAspect="1" noChangeArrowheads="1"/>
          </p:cNvSpPr>
          <p:nvPr/>
        </p:nvSpPr>
        <p:spPr bwMode="auto">
          <a:xfrm>
            <a:off x="9612313" y="2276475"/>
            <a:ext cx="20288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pic>
        <p:nvPicPr>
          <p:cNvPr id="10255"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2852738"/>
            <a:ext cx="3806825" cy="253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6"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088" y="2852738"/>
            <a:ext cx="3162300" cy="253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dirty="0" smtClean="0"/>
              <a:t>Questions / challenges</a:t>
            </a:r>
          </a:p>
        </p:txBody>
      </p:sp>
      <p:sp>
        <p:nvSpPr>
          <p:cNvPr id="18435" name="Content Placeholder 2"/>
          <p:cNvSpPr>
            <a:spLocks noGrp="1"/>
          </p:cNvSpPr>
          <p:nvPr>
            <p:ph idx="1"/>
          </p:nvPr>
        </p:nvSpPr>
        <p:spPr>
          <a:xfrm>
            <a:off x="1403350" y="1989138"/>
            <a:ext cx="7272338" cy="4181475"/>
          </a:xfrm>
        </p:spPr>
        <p:txBody>
          <a:bodyPr/>
          <a:lstStyle/>
          <a:p>
            <a:r>
              <a:rPr lang="en-GB" dirty="0" smtClean="0"/>
              <a:t>Presented approach is distributed, but: </a:t>
            </a:r>
          </a:p>
          <a:p>
            <a:pPr lvl="2"/>
            <a:r>
              <a:rPr lang="en-GB" dirty="0" smtClean="0"/>
              <a:t>How do you decide what is the span of control of one EMS?</a:t>
            </a:r>
          </a:p>
          <a:p>
            <a:pPr lvl="2"/>
            <a:r>
              <a:rPr lang="en-GB" dirty="0" smtClean="0"/>
              <a:t>Do the EMS’s communicate or is it a hierarchical system?</a:t>
            </a:r>
          </a:p>
          <a:p>
            <a:pPr lvl="2"/>
            <a:r>
              <a:rPr lang="en-GB" dirty="0" smtClean="0"/>
              <a:t>Can an EMS act on the ‘imbalance’ market?</a:t>
            </a:r>
          </a:p>
          <a:p>
            <a:pPr lvl="2"/>
            <a:r>
              <a:rPr lang="en-GB" dirty="0" smtClean="0"/>
              <a:t>How do you take care of the individual interests of all parties?</a:t>
            </a:r>
          </a:p>
          <a:p>
            <a:pPr lvl="2"/>
            <a:r>
              <a:rPr lang="en-GB" dirty="0" smtClean="0"/>
              <a:t>How to cope with disruptions and attacks? </a:t>
            </a:r>
          </a:p>
          <a:p>
            <a:pPr lvl="2"/>
            <a:r>
              <a:rPr lang="en-GB" dirty="0" smtClean="0"/>
              <a:t>How to act in various system states?</a:t>
            </a:r>
          </a:p>
          <a:p>
            <a:pPr lvl="2"/>
            <a:r>
              <a:rPr lang="en-GB" dirty="0" smtClean="0"/>
              <a:t>Can individual parties make their own decisions, against the system?</a:t>
            </a:r>
          </a:p>
          <a:p>
            <a:pPr lvl="2"/>
            <a:r>
              <a:rPr lang="en-GB" dirty="0" smtClean="0"/>
              <a:t>How about islanding?</a:t>
            </a:r>
          </a:p>
        </p:txBody>
      </p:sp>
      <p:sp>
        <p:nvSpPr>
          <p:cNvPr id="1843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dirty="0" smtClean="0"/>
              <a:t>10 </a:t>
            </a:r>
            <a:r>
              <a:rPr lang="en-GB" dirty="0" err="1" smtClean="0"/>
              <a:t>januari</a:t>
            </a:r>
            <a:r>
              <a:rPr lang="en-GB" dirty="0" smtClean="0"/>
              <a:t> 2011</a:t>
            </a:r>
          </a:p>
        </p:txBody>
      </p:sp>
      <p:sp>
        <p:nvSpPr>
          <p:cNvPr id="1843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BB27A57D-1F43-4AAF-9567-89801060E23F}" type="slidenum">
              <a:rPr lang="en-GB" smtClean="0"/>
              <a:pPr eaLnBrk="1" fontAlgn="base" hangingPunct="1">
                <a:spcBef>
                  <a:spcPct val="0"/>
                </a:spcBef>
                <a:spcAft>
                  <a:spcPct val="0"/>
                </a:spcAft>
              </a:pPr>
              <a:t>9</a:t>
            </a:fld>
            <a:endParaRPr lang="en-GB" dirty="0" smtClean="0"/>
          </a:p>
        </p:txBody>
      </p:sp>
      <p:sp>
        <p:nvSpPr>
          <p:cNvPr id="2" name="Footer Placeholder 1"/>
          <p:cNvSpPr>
            <a:spLocks noGrp="1"/>
          </p:cNvSpPr>
          <p:nvPr>
            <p:ph type="ftr" sz="quarter" idx="11"/>
          </p:nvPr>
        </p:nvSpPr>
        <p:spPr/>
        <p:txBody>
          <a:bodyPr/>
          <a:lstStyle/>
          <a:p>
            <a:pPr>
              <a:defRPr/>
            </a:pPr>
            <a:r>
              <a:rPr lang="en-GB" dirty="0" smtClean="0"/>
              <a:t>M Bouman 
TNO </a:t>
            </a:r>
            <a:r>
              <a:rPr lang="en-GB" dirty="0" err="1" smtClean="0"/>
              <a:t>Nieuwe</a:t>
            </a:r>
            <a:r>
              <a:rPr lang="en-GB" dirty="0" smtClean="0"/>
              <a:t> </a:t>
            </a:r>
            <a:r>
              <a:rPr lang="en-GB" dirty="0" err="1" smtClean="0"/>
              <a:t>huisstijl</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Roadmap of investigation</a:t>
            </a:r>
            <a:endParaRPr lang="en-GB" dirty="0"/>
          </a:p>
        </p:txBody>
      </p:sp>
      <p:sp>
        <p:nvSpPr>
          <p:cNvPr id="4" name="Date Placeholder 3"/>
          <p:cNvSpPr>
            <a:spLocks noGrp="1"/>
          </p:cNvSpPr>
          <p:nvPr>
            <p:ph type="dt" sz="half" idx="10"/>
          </p:nvPr>
        </p:nvSpPr>
        <p:spPr/>
        <p:txBody>
          <a:bodyPr/>
          <a:lstStyle/>
          <a:p>
            <a:pPr>
              <a:defRPr/>
            </a:pPr>
            <a:r>
              <a:rPr lang="en-GB" dirty="0" smtClean="0"/>
              <a:t>10 </a:t>
            </a:r>
            <a:r>
              <a:rPr lang="en-GB" dirty="0" err="1" smtClean="0"/>
              <a:t>januari</a:t>
            </a:r>
            <a:r>
              <a:rPr lang="en-GB" dirty="0" smtClean="0"/>
              <a:t> 2011</a:t>
            </a:r>
            <a:endParaRPr lang="en-GB" dirty="0"/>
          </a:p>
        </p:txBody>
      </p:sp>
      <p:sp>
        <p:nvSpPr>
          <p:cNvPr id="6" name="Slide Number Placeholder 5"/>
          <p:cNvSpPr>
            <a:spLocks noGrp="1"/>
          </p:cNvSpPr>
          <p:nvPr>
            <p:ph type="sldNum" sz="quarter" idx="12"/>
          </p:nvPr>
        </p:nvSpPr>
        <p:spPr/>
        <p:txBody>
          <a:bodyPr/>
          <a:lstStyle/>
          <a:p>
            <a:pPr>
              <a:defRPr/>
            </a:pPr>
            <a:fld id="{5DB44BE1-EDD3-43F4-AE97-ED8C81AAF8B2}" type="slidenum">
              <a:rPr lang="en-GB" smtClean="0"/>
              <a:pPr>
                <a:defRPr/>
              </a:pPr>
              <a:t>10</a:t>
            </a:fld>
            <a:endParaRPr lang="en-GB" dirty="0"/>
          </a:p>
        </p:txBody>
      </p:sp>
      <p:pic>
        <p:nvPicPr>
          <p:cNvPr id="2050" name="Picture 2" descr="http://images.icnetwork.co.uk/upl/nebusiness/jan2010/9/8/a-sign-symbol-logo-for-the-future-way-ahead-exit-sky-992917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564904"/>
            <a:ext cx="4381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GB" dirty="0" smtClean="0"/>
              <a:t>M Bouman 
TNO </a:t>
            </a:r>
            <a:r>
              <a:rPr lang="en-GB" dirty="0" err="1" smtClean="0"/>
              <a:t>Nieuwe</a:t>
            </a:r>
            <a:r>
              <a:rPr lang="en-GB" dirty="0" smtClean="0"/>
              <a:t> </a:t>
            </a:r>
            <a:r>
              <a:rPr lang="en-GB" dirty="0" err="1" smtClean="0"/>
              <a:t>huisstijl</a:t>
            </a:r>
            <a:endParaRPr lang="en-GB" dirty="0"/>
          </a:p>
        </p:txBody>
      </p:sp>
    </p:spTree>
    <p:extLst>
      <p:ext uri="{BB962C8B-B14F-4D97-AF65-F5344CB8AC3E}">
        <p14:creationId xmlns:p14="http://schemas.microsoft.com/office/powerpoint/2010/main" val="367017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dirty="0" smtClean="0"/>
              <a:t>Scenarios to investigate</a:t>
            </a:r>
          </a:p>
        </p:txBody>
      </p:sp>
      <p:sp>
        <p:nvSpPr>
          <p:cNvPr id="3" name="Content Placeholder 2"/>
          <p:cNvSpPr>
            <a:spLocks noGrp="1"/>
          </p:cNvSpPr>
          <p:nvPr>
            <p:ph idx="1"/>
          </p:nvPr>
        </p:nvSpPr>
        <p:spPr>
          <a:xfrm>
            <a:off x="1403648" y="1988840"/>
            <a:ext cx="7272338" cy="4181475"/>
          </a:xfrm>
        </p:spPr>
        <p:txBody>
          <a:bodyPr/>
          <a:lstStyle/>
          <a:p>
            <a:pPr marL="0" indent="0">
              <a:buFontTx/>
              <a:buNone/>
            </a:pPr>
            <a:r>
              <a:rPr lang="en-GB" dirty="0" smtClean="0"/>
              <a:t>These questions and challenges lead to three interesting scenarios to investigate: </a:t>
            </a:r>
          </a:p>
          <a:p>
            <a:pPr marL="357187" lvl="2" indent="0">
              <a:buFontTx/>
              <a:buAutoNum type="arabicPeriod"/>
            </a:pPr>
            <a:r>
              <a:rPr lang="en-GB" sz="1400" b="1" dirty="0" smtClean="0"/>
              <a:t>Hierarchical approach</a:t>
            </a:r>
            <a:r>
              <a:rPr lang="en-GB" sz="1400" dirty="0" smtClean="0"/>
              <a:t>: if there are several aggregators on fixed positions in the network and those aggregators get all the information from the nodes below them and they control those nodes, how does the hierarchical structure work?</a:t>
            </a:r>
          </a:p>
          <a:p>
            <a:pPr marL="357187" lvl="2" indent="0">
              <a:buFontTx/>
              <a:buAutoNum type="arabicPeriod"/>
            </a:pPr>
            <a:r>
              <a:rPr lang="en-GB" sz="1400" b="1" dirty="0" smtClean="0"/>
              <a:t>Self-organizing hierarchical approach</a:t>
            </a:r>
            <a:r>
              <a:rPr lang="en-GB" sz="1400" dirty="0" smtClean="0"/>
              <a:t>: location of the aggregator is not fixed, but all ‘nodes’ in the network can adapt this role, reacting on the state of the network. How does the network organize this?</a:t>
            </a:r>
          </a:p>
          <a:p>
            <a:pPr marL="357187" lvl="2" indent="0">
              <a:buFontTx/>
              <a:buAutoNum type="arabicPeriod"/>
            </a:pPr>
            <a:r>
              <a:rPr lang="en-GB" sz="1400" b="1" dirty="0" smtClean="0"/>
              <a:t>Self-organizing non-hierarchical </a:t>
            </a:r>
            <a:r>
              <a:rPr lang="en-GB" sz="1400" b="1" dirty="0" err="1" smtClean="0"/>
              <a:t>prosumers</a:t>
            </a:r>
            <a:r>
              <a:rPr lang="en-GB" sz="1400" dirty="0" smtClean="0"/>
              <a:t>: all the nodes that consumes or produces electricity control only their own </a:t>
            </a:r>
            <a:r>
              <a:rPr lang="en-GB" sz="1400" dirty="0" err="1" smtClean="0"/>
              <a:t>behavior</a:t>
            </a:r>
            <a:r>
              <a:rPr lang="en-GB" sz="1400" dirty="0" smtClean="0"/>
              <a:t>, based on the information of the </a:t>
            </a:r>
            <a:r>
              <a:rPr lang="en-GB" sz="1400" dirty="0" err="1" smtClean="0"/>
              <a:t>neighbors</a:t>
            </a:r>
            <a:r>
              <a:rPr lang="en-GB" sz="1400" dirty="0" smtClean="0"/>
              <a:t> or peers. No central management level existing.</a:t>
            </a:r>
          </a:p>
        </p:txBody>
      </p:sp>
      <p:sp>
        <p:nvSpPr>
          <p:cNvPr id="1946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dirty="0" smtClean="0"/>
              <a:t>10 </a:t>
            </a:r>
            <a:r>
              <a:rPr lang="en-GB" dirty="0" err="1" smtClean="0"/>
              <a:t>januari</a:t>
            </a:r>
            <a:r>
              <a:rPr lang="en-GB" dirty="0" smtClean="0"/>
              <a:t> 2011</a:t>
            </a:r>
          </a:p>
        </p:txBody>
      </p:sp>
      <p:sp>
        <p:nvSpPr>
          <p:cNvPr id="1946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C65418C4-5674-46C7-8609-163C8D8E65E8}" type="slidenum">
              <a:rPr lang="en-GB" smtClean="0"/>
              <a:pPr eaLnBrk="1" fontAlgn="base" hangingPunct="1">
                <a:spcBef>
                  <a:spcPct val="0"/>
                </a:spcBef>
                <a:spcAft>
                  <a:spcPct val="0"/>
                </a:spcAft>
              </a:pPr>
              <a:t>11</a:t>
            </a:fld>
            <a:endParaRPr lang="en-GB" dirty="0" smtClean="0"/>
          </a:p>
        </p:txBody>
      </p:sp>
      <p:sp>
        <p:nvSpPr>
          <p:cNvPr id="2" name="Footer Placeholder 1"/>
          <p:cNvSpPr>
            <a:spLocks noGrp="1"/>
          </p:cNvSpPr>
          <p:nvPr>
            <p:ph type="ftr" sz="quarter" idx="11"/>
          </p:nvPr>
        </p:nvSpPr>
        <p:spPr/>
        <p:txBody>
          <a:bodyPr/>
          <a:lstStyle/>
          <a:p>
            <a:pPr>
              <a:defRPr/>
            </a:pPr>
            <a:r>
              <a:rPr lang="en-GB" dirty="0" smtClean="0"/>
              <a:t>M Bouman 
TNO </a:t>
            </a:r>
            <a:r>
              <a:rPr lang="en-GB" dirty="0" err="1" smtClean="0"/>
              <a:t>Nieuwe</a:t>
            </a:r>
            <a:r>
              <a:rPr lang="en-GB" dirty="0" smtClean="0"/>
              <a:t> </a:t>
            </a:r>
            <a:r>
              <a:rPr lang="en-GB" dirty="0" err="1" smtClean="0"/>
              <a:t>huisstijl</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dirty="0" smtClean="0"/>
              <a:t>Approach	</a:t>
            </a:r>
          </a:p>
        </p:txBody>
      </p:sp>
      <p:sp>
        <p:nvSpPr>
          <p:cNvPr id="20483" name="Content Placeholder 2"/>
          <p:cNvSpPr>
            <a:spLocks noGrp="1"/>
          </p:cNvSpPr>
          <p:nvPr>
            <p:ph idx="1"/>
          </p:nvPr>
        </p:nvSpPr>
        <p:spPr>
          <a:xfrm>
            <a:off x="1403350" y="2200275"/>
            <a:ext cx="7272338" cy="4181475"/>
          </a:xfrm>
        </p:spPr>
        <p:txBody>
          <a:bodyPr/>
          <a:lstStyle/>
          <a:p>
            <a:r>
              <a:rPr lang="en-GB" dirty="0" smtClean="0"/>
              <a:t>All scenarios can be explored incrementally:</a:t>
            </a:r>
          </a:p>
          <a:p>
            <a:pPr lvl="1"/>
            <a:r>
              <a:rPr lang="en-GB" dirty="0" smtClean="0"/>
              <a:t>Start with only demand/supply matching.</a:t>
            </a:r>
          </a:p>
          <a:p>
            <a:pPr lvl="1"/>
            <a:r>
              <a:rPr lang="en-GB" dirty="0" smtClean="0"/>
              <a:t>Add pricing schemes of the real market and reaction to pricing schemes – including acting on the ‘imbalance’ market.</a:t>
            </a:r>
          </a:p>
          <a:p>
            <a:pPr lvl="1"/>
            <a:r>
              <a:rPr lang="en-GB" dirty="0" smtClean="0"/>
              <a:t>Add actors behaviour – how does the system work under  </a:t>
            </a:r>
            <a:r>
              <a:rPr lang="en-GB" dirty="0" err="1" smtClean="0"/>
              <a:t>compatitive</a:t>
            </a:r>
            <a:r>
              <a:rPr lang="en-GB" dirty="0" smtClean="0"/>
              <a:t> or collaborative behaviour. </a:t>
            </a:r>
          </a:p>
          <a:p>
            <a:pPr lvl="1"/>
            <a:endParaRPr lang="en-GB" dirty="0" smtClean="0"/>
          </a:p>
          <a:p>
            <a:pPr lvl="1"/>
            <a:r>
              <a:rPr lang="en-GB" dirty="0" smtClean="0"/>
              <a:t>Test on use case: how does the use case (general idea about the near future) fits into this framework?</a:t>
            </a:r>
          </a:p>
          <a:p>
            <a:pPr lvl="1"/>
            <a:endParaRPr lang="en-GB" dirty="0" smtClean="0"/>
          </a:p>
        </p:txBody>
      </p:sp>
      <p:sp>
        <p:nvSpPr>
          <p:cNvPr id="2048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dirty="0" smtClean="0"/>
              <a:t>10 </a:t>
            </a:r>
            <a:r>
              <a:rPr lang="en-GB" dirty="0" err="1" smtClean="0"/>
              <a:t>januari</a:t>
            </a:r>
            <a:r>
              <a:rPr lang="en-GB" dirty="0" smtClean="0"/>
              <a:t> 2011</a:t>
            </a:r>
          </a:p>
        </p:txBody>
      </p:sp>
      <p:sp>
        <p:nvSpPr>
          <p:cNvPr id="2048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9633E85D-440B-4F21-8B33-4E41B1FE7111}" type="slidenum">
              <a:rPr lang="en-GB" smtClean="0"/>
              <a:pPr eaLnBrk="1" fontAlgn="base" hangingPunct="1">
                <a:spcBef>
                  <a:spcPct val="0"/>
                </a:spcBef>
                <a:spcAft>
                  <a:spcPct val="0"/>
                </a:spcAft>
              </a:pPr>
              <a:t>12</a:t>
            </a:fld>
            <a:endParaRPr lang="en-GB" dirty="0" smtClean="0"/>
          </a:p>
        </p:txBody>
      </p:sp>
      <p:sp>
        <p:nvSpPr>
          <p:cNvPr id="2" name="Footer Placeholder 1"/>
          <p:cNvSpPr>
            <a:spLocks noGrp="1"/>
          </p:cNvSpPr>
          <p:nvPr>
            <p:ph type="ftr" sz="quarter" idx="11"/>
          </p:nvPr>
        </p:nvSpPr>
        <p:spPr/>
        <p:txBody>
          <a:bodyPr/>
          <a:lstStyle/>
          <a:p>
            <a:pPr>
              <a:defRPr/>
            </a:pPr>
            <a:r>
              <a:rPr lang="en-GB" dirty="0" smtClean="0"/>
              <a:t>M Bouman 
TNO </a:t>
            </a:r>
            <a:r>
              <a:rPr lang="en-GB" dirty="0" err="1" smtClean="0"/>
              <a:t>Nieuwe</a:t>
            </a:r>
            <a:r>
              <a:rPr lang="en-GB" dirty="0" smtClean="0"/>
              <a:t> </a:t>
            </a:r>
            <a:r>
              <a:rPr lang="en-GB" dirty="0" err="1" smtClean="0"/>
              <a:t>huisstijl</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Case Description I</a:t>
            </a:r>
            <a:endParaRPr lang="en-GB" dirty="0"/>
          </a:p>
        </p:txBody>
      </p:sp>
      <p:sp>
        <p:nvSpPr>
          <p:cNvPr id="4" name="Date Placeholder 3"/>
          <p:cNvSpPr>
            <a:spLocks noGrp="1"/>
          </p:cNvSpPr>
          <p:nvPr>
            <p:ph type="dt" sz="half" idx="10"/>
          </p:nvPr>
        </p:nvSpPr>
        <p:spPr/>
        <p:txBody>
          <a:bodyPr/>
          <a:lstStyle/>
          <a:p>
            <a:pPr>
              <a:defRPr/>
            </a:pPr>
            <a:r>
              <a:rPr lang="en-GB" dirty="0" smtClean="0"/>
              <a:t>10 </a:t>
            </a:r>
            <a:r>
              <a:rPr lang="en-GB" dirty="0" err="1" smtClean="0"/>
              <a:t>januari</a:t>
            </a:r>
            <a:r>
              <a:rPr lang="en-GB" dirty="0" smtClean="0"/>
              <a:t> 2011</a:t>
            </a:r>
            <a:endParaRPr lang="en-GB" dirty="0"/>
          </a:p>
        </p:txBody>
      </p:sp>
      <p:sp>
        <p:nvSpPr>
          <p:cNvPr id="6" name="Slide Number Placeholder 5"/>
          <p:cNvSpPr>
            <a:spLocks noGrp="1"/>
          </p:cNvSpPr>
          <p:nvPr>
            <p:ph type="sldNum" sz="quarter" idx="12"/>
          </p:nvPr>
        </p:nvSpPr>
        <p:spPr/>
        <p:txBody>
          <a:bodyPr/>
          <a:lstStyle/>
          <a:p>
            <a:pPr>
              <a:defRPr/>
            </a:pPr>
            <a:fld id="{5DB44BE1-EDD3-43F4-AE97-ED8C81AAF8B2}" type="slidenum">
              <a:rPr lang="en-GB" smtClean="0"/>
              <a:pPr>
                <a:defRPr/>
              </a:pPr>
              <a:t>13</a:t>
            </a:fld>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5421" y="5157192"/>
            <a:ext cx="159067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406370"/>
            <a:ext cx="17049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825" y="3429000"/>
            <a:ext cx="16954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255568" y="2249955"/>
            <a:ext cx="3888432" cy="954107"/>
          </a:xfrm>
          <a:prstGeom prst="rect">
            <a:avLst/>
          </a:prstGeom>
        </p:spPr>
        <p:txBody>
          <a:bodyPr wrap="square">
            <a:spAutoFit/>
          </a:bodyPr>
          <a:lstStyle/>
          <a:p>
            <a:r>
              <a:rPr lang="en-GB" sz="1400" b="1" dirty="0" smtClean="0"/>
              <a:t>ESCO</a:t>
            </a:r>
            <a:r>
              <a:rPr lang="en-GB" sz="1400" dirty="0" smtClean="0"/>
              <a:t>s optimize their position on the wholesale markets and runs a VPP sending (price) signals to their contracted </a:t>
            </a:r>
            <a:r>
              <a:rPr lang="en-GB" sz="1400" dirty="0" err="1" smtClean="0"/>
              <a:t>prosumer</a:t>
            </a:r>
            <a:r>
              <a:rPr lang="en-GB" sz="1400" dirty="0" smtClean="0"/>
              <a:t> customers. </a:t>
            </a:r>
            <a:endParaRPr lang="en-GB" sz="1400" dirty="0"/>
          </a:p>
        </p:txBody>
      </p:sp>
      <p:sp>
        <p:nvSpPr>
          <p:cNvPr id="10" name="Rectangle 9"/>
          <p:cNvSpPr/>
          <p:nvPr/>
        </p:nvSpPr>
        <p:spPr>
          <a:xfrm>
            <a:off x="1475656" y="2033634"/>
            <a:ext cx="3347864" cy="1169551"/>
          </a:xfrm>
          <a:prstGeom prst="rect">
            <a:avLst/>
          </a:prstGeom>
        </p:spPr>
        <p:txBody>
          <a:bodyPr wrap="square">
            <a:spAutoFit/>
          </a:bodyPr>
          <a:lstStyle/>
          <a:p>
            <a:r>
              <a:rPr lang="en-GB" sz="1400" b="1" dirty="0" smtClean="0"/>
              <a:t>DSO</a:t>
            </a:r>
            <a:r>
              <a:rPr lang="en-GB" sz="1400" dirty="0" smtClean="0"/>
              <a:t> performs active distribution management in order to handle network overload situations and to reduce network losses  and sends (price) signals to the </a:t>
            </a:r>
            <a:r>
              <a:rPr lang="en-GB" sz="1400" dirty="0" err="1" smtClean="0"/>
              <a:t>prosumers</a:t>
            </a:r>
            <a:r>
              <a:rPr lang="en-GB" sz="1400" dirty="0" smtClean="0"/>
              <a:t>.</a:t>
            </a:r>
            <a:endParaRPr lang="en-GB" sz="1400" dirty="0"/>
          </a:p>
        </p:txBody>
      </p:sp>
      <p:sp>
        <p:nvSpPr>
          <p:cNvPr id="11" name="Rectangle 10"/>
          <p:cNvSpPr/>
          <p:nvPr/>
        </p:nvSpPr>
        <p:spPr>
          <a:xfrm>
            <a:off x="3237188" y="5947767"/>
            <a:ext cx="3172663" cy="369332"/>
          </a:xfrm>
          <a:prstGeom prst="rect">
            <a:avLst/>
          </a:prstGeom>
        </p:spPr>
        <p:txBody>
          <a:bodyPr wrap="none">
            <a:spAutoFit/>
          </a:bodyPr>
          <a:lstStyle/>
          <a:p>
            <a:r>
              <a:rPr lang="en-GB" dirty="0" smtClean="0"/>
              <a:t>End-customer (or </a:t>
            </a:r>
            <a:r>
              <a:rPr lang="en-GB" dirty="0" err="1" smtClean="0"/>
              <a:t>Prosumer</a:t>
            </a:r>
            <a:r>
              <a:rPr lang="en-GB" dirty="0" smtClean="0"/>
              <a:t>)</a:t>
            </a:r>
            <a:endParaRPr lang="en-GB" dirty="0"/>
          </a:p>
        </p:txBody>
      </p:sp>
      <p:cxnSp>
        <p:nvCxnSpPr>
          <p:cNvPr id="13" name="Straight Arrow Connector 12"/>
          <p:cNvCxnSpPr/>
          <p:nvPr/>
        </p:nvCxnSpPr>
        <p:spPr>
          <a:xfrm>
            <a:off x="3563888" y="4221088"/>
            <a:ext cx="79208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823520" y="4221088"/>
            <a:ext cx="1044624"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51920" y="4283804"/>
            <a:ext cx="1620957" cy="369332"/>
          </a:xfrm>
          <a:prstGeom prst="rect">
            <a:avLst/>
          </a:prstGeom>
          <a:noFill/>
        </p:spPr>
        <p:txBody>
          <a:bodyPr wrap="none" rtlCol="0">
            <a:spAutoFit/>
          </a:bodyPr>
          <a:lstStyle/>
          <a:p>
            <a:r>
              <a:rPr lang="en-GB" dirty="0" smtClean="0"/>
              <a:t>(price) signals</a:t>
            </a:r>
            <a:endParaRPr lang="en-GB" dirty="0"/>
          </a:p>
        </p:txBody>
      </p:sp>
      <p:sp>
        <p:nvSpPr>
          <p:cNvPr id="3" name="Footer Placeholder 2"/>
          <p:cNvSpPr>
            <a:spLocks noGrp="1"/>
          </p:cNvSpPr>
          <p:nvPr>
            <p:ph type="ftr" sz="quarter" idx="11"/>
          </p:nvPr>
        </p:nvSpPr>
        <p:spPr/>
        <p:txBody>
          <a:bodyPr/>
          <a:lstStyle/>
          <a:p>
            <a:pPr>
              <a:defRPr/>
            </a:pPr>
            <a:r>
              <a:rPr lang="en-GB" dirty="0" smtClean="0"/>
              <a:t>M Bouman 
TNO </a:t>
            </a:r>
            <a:r>
              <a:rPr lang="en-GB" dirty="0" err="1" smtClean="0"/>
              <a:t>Nieuwe</a:t>
            </a:r>
            <a:r>
              <a:rPr lang="en-GB" dirty="0" smtClean="0"/>
              <a:t> </a:t>
            </a:r>
            <a:r>
              <a:rPr lang="en-GB" dirty="0" err="1" smtClean="0"/>
              <a:t>huisstijl</a:t>
            </a:r>
            <a:endParaRPr lang="en-GB" dirty="0"/>
          </a:p>
        </p:txBody>
      </p:sp>
    </p:spTree>
    <p:extLst>
      <p:ext uri="{BB962C8B-B14F-4D97-AF65-F5344CB8AC3E}">
        <p14:creationId xmlns:p14="http://schemas.microsoft.com/office/powerpoint/2010/main" val="850374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Case Description II: Micro-Grid</a:t>
            </a:r>
            <a:endParaRPr lang="en-GB" dirty="0"/>
          </a:p>
        </p:txBody>
      </p:sp>
      <p:sp>
        <p:nvSpPr>
          <p:cNvPr id="4" name="Date Placeholder 3"/>
          <p:cNvSpPr>
            <a:spLocks noGrp="1"/>
          </p:cNvSpPr>
          <p:nvPr>
            <p:ph type="dt" sz="half" idx="10"/>
          </p:nvPr>
        </p:nvSpPr>
        <p:spPr/>
        <p:txBody>
          <a:bodyPr/>
          <a:lstStyle/>
          <a:p>
            <a:pPr>
              <a:defRPr/>
            </a:pPr>
            <a:r>
              <a:rPr lang="en-GB" dirty="0" smtClean="0"/>
              <a:t>10 </a:t>
            </a:r>
            <a:r>
              <a:rPr lang="en-GB" dirty="0" err="1" smtClean="0"/>
              <a:t>januari</a:t>
            </a:r>
            <a:r>
              <a:rPr lang="en-GB" dirty="0" smtClean="0"/>
              <a:t> 2011</a:t>
            </a:r>
            <a:endParaRPr lang="en-GB" dirty="0"/>
          </a:p>
        </p:txBody>
      </p:sp>
      <p:sp>
        <p:nvSpPr>
          <p:cNvPr id="6" name="Slide Number Placeholder 5"/>
          <p:cNvSpPr>
            <a:spLocks noGrp="1"/>
          </p:cNvSpPr>
          <p:nvPr>
            <p:ph type="sldNum" sz="quarter" idx="12"/>
          </p:nvPr>
        </p:nvSpPr>
        <p:spPr/>
        <p:txBody>
          <a:bodyPr/>
          <a:lstStyle/>
          <a:p>
            <a:pPr>
              <a:defRPr/>
            </a:pPr>
            <a:fld id="{5DB44BE1-EDD3-43F4-AE97-ED8C81AAF8B2}" type="slidenum">
              <a:rPr lang="en-GB" smtClean="0"/>
              <a:pPr>
                <a:defRPr/>
              </a:pPr>
              <a:t>14</a:t>
            </a:fld>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869" y="3848799"/>
            <a:ext cx="159067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869" y="2151791"/>
            <a:ext cx="16954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427984" y="3982476"/>
            <a:ext cx="4244572" cy="523220"/>
          </a:xfrm>
          <a:prstGeom prst="rect">
            <a:avLst/>
          </a:prstGeom>
        </p:spPr>
        <p:txBody>
          <a:bodyPr wrap="square">
            <a:spAutoFit/>
          </a:bodyPr>
          <a:lstStyle/>
          <a:p>
            <a:r>
              <a:rPr lang="en-GB" sz="1400" b="1" dirty="0" smtClean="0"/>
              <a:t>Local Network</a:t>
            </a:r>
            <a:r>
              <a:rPr lang="en-GB" sz="1400" dirty="0" smtClean="0"/>
              <a:t> goes into </a:t>
            </a:r>
            <a:r>
              <a:rPr lang="en-GB" sz="1400" b="1" dirty="0" smtClean="0"/>
              <a:t>Island Mode</a:t>
            </a:r>
            <a:r>
              <a:rPr lang="en-GB" sz="1400" dirty="0" smtClean="0"/>
              <a:t> and runs through as a </a:t>
            </a:r>
            <a:r>
              <a:rPr lang="en-GB" sz="1400" b="1" dirty="0" smtClean="0"/>
              <a:t>Micro-Grid.</a:t>
            </a:r>
            <a:endParaRPr lang="en-GB" sz="1400" dirty="0"/>
          </a:p>
        </p:txBody>
      </p:sp>
      <p:sp>
        <p:nvSpPr>
          <p:cNvPr id="10" name="Rectangle 9"/>
          <p:cNvSpPr/>
          <p:nvPr/>
        </p:nvSpPr>
        <p:spPr>
          <a:xfrm>
            <a:off x="4427984" y="2151791"/>
            <a:ext cx="3704004" cy="1169551"/>
          </a:xfrm>
          <a:prstGeom prst="rect">
            <a:avLst/>
          </a:prstGeom>
        </p:spPr>
        <p:txBody>
          <a:bodyPr wrap="square">
            <a:spAutoFit/>
          </a:bodyPr>
          <a:lstStyle/>
          <a:p>
            <a:r>
              <a:rPr lang="en-GB" sz="1400" b="1" dirty="0" smtClean="0"/>
              <a:t>Electricity </a:t>
            </a:r>
            <a:r>
              <a:rPr lang="en-GB" sz="1400" b="1" dirty="0"/>
              <a:t>Supply </a:t>
            </a:r>
            <a:r>
              <a:rPr lang="en-GB" sz="1400" dirty="0" smtClean="0"/>
              <a:t>becomes </a:t>
            </a:r>
            <a:r>
              <a:rPr lang="en-GB" sz="1400" dirty="0"/>
              <a:t>unstable, e.g. due to:</a:t>
            </a:r>
          </a:p>
          <a:p>
            <a:pPr marL="285750" indent="-285750">
              <a:buFont typeface="Arial" panose="020B0604020202020204" pitchFamily="34" charset="0"/>
              <a:buChar char="•"/>
            </a:pPr>
            <a:r>
              <a:rPr lang="en-GB" sz="1400" dirty="0" smtClean="0"/>
              <a:t>Fall-out of a Power </a:t>
            </a:r>
            <a:r>
              <a:rPr lang="en-GB" sz="1400" dirty="0"/>
              <a:t>Plant</a:t>
            </a:r>
          </a:p>
          <a:p>
            <a:pPr marL="285750" indent="-285750">
              <a:buFont typeface="Arial" panose="020B0604020202020204" pitchFamily="34" charset="0"/>
              <a:buChar char="•"/>
            </a:pPr>
            <a:r>
              <a:rPr lang="en-GB" sz="1400" dirty="0"/>
              <a:t>Short circuit</a:t>
            </a:r>
          </a:p>
          <a:p>
            <a:pPr marL="285750" indent="-285750">
              <a:buFont typeface="Arial" panose="020B0604020202020204" pitchFamily="34" charset="0"/>
              <a:buChar char="•"/>
            </a:pPr>
            <a:r>
              <a:rPr lang="en-GB" sz="1400" dirty="0"/>
              <a:t>Damage due to digging</a:t>
            </a:r>
          </a:p>
        </p:txBody>
      </p:sp>
      <p:cxnSp>
        <p:nvCxnSpPr>
          <p:cNvPr id="13" name="Straight Arrow Connector 12"/>
          <p:cNvCxnSpPr/>
          <p:nvPr/>
        </p:nvCxnSpPr>
        <p:spPr>
          <a:xfrm>
            <a:off x="3237188" y="3056666"/>
            <a:ext cx="0" cy="804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n-GB" dirty="0" smtClean="0"/>
              <a:t>M Bouman 
TNO </a:t>
            </a:r>
            <a:r>
              <a:rPr lang="en-GB" dirty="0" err="1" smtClean="0"/>
              <a:t>Nieuwe</a:t>
            </a:r>
            <a:r>
              <a:rPr lang="en-GB" dirty="0" smtClean="0"/>
              <a:t> </a:t>
            </a:r>
            <a:r>
              <a:rPr lang="en-GB" dirty="0" err="1" smtClean="0"/>
              <a:t>huisstijl</a:t>
            </a:r>
            <a:endParaRPr lang="en-GB" dirty="0"/>
          </a:p>
        </p:txBody>
      </p:sp>
      <p:sp>
        <p:nvSpPr>
          <p:cNvPr id="12" name="Lightning Bolt 11"/>
          <p:cNvSpPr/>
          <p:nvPr/>
        </p:nvSpPr>
        <p:spPr>
          <a:xfrm>
            <a:off x="3030675" y="3134801"/>
            <a:ext cx="483837" cy="582211"/>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425425" y="4941168"/>
            <a:ext cx="7200800" cy="1169551"/>
          </a:xfrm>
          <a:prstGeom prst="rect">
            <a:avLst/>
          </a:prstGeom>
        </p:spPr>
        <p:txBody>
          <a:bodyPr wrap="square">
            <a:spAutoFit/>
          </a:bodyPr>
          <a:lstStyle/>
          <a:p>
            <a:r>
              <a:rPr lang="en-GB" sz="1400" b="1" i="1" dirty="0" smtClean="0"/>
              <a:t>Self-organisational issues:</a:t>
            </a:r>
          </a:p>
          <a:p>
            <a:pPr marL="285750" indent="-285750">
              <a:buFont typeface="Arial" panose="020B0604020202020204" pitchFamily="34" charset="0"/>
              <a:buChar char="•"/>
            </a:pPr>
            <a:r>
              <a:rPr lang="en-US" sz="1400" dirty="0"/>
              <a:t>On which level to disconnect? Single building, </a:t>
            </a:r>
            <a:r>
              <a:rPr lang="en-US" sz="1400" dirty="0" smtClean="0"/>
              <a:t>street, city</a:t>
            </a:r>
            <a:r>
              <a:rPr lang="en-US" sz="1400" dirty="0"/>
              <a:t>, </a:t>
            </a:r>
            <a:r>
              <a:rPr lang="en-US" sz="1400" dirty="0" smtClean="0"/>
              <a:t>region</a:t>
            </a:r>
            <a:r>
              <a:rPr lang="en-US" sz="1400" dirty="0"/>
              <a:t>? Bigger is more </a:t>
            </a:r>
            <a:r>
              <a:rPr lang="en-US" sz="1400" dirty="0" smtClean="0"/>
              <a:t>stable.</a:t>
            </a:r>
          </a:p>
          <a:p>
            <a:pPr marL="285750" indent="-285750">
              <a:buFont typeface="Arial" panose="020B0604020202020204" pitchFamily="34" charset="0"/>
              <a:buChar char="•"/>
            </a:pPr>
            <a:r>
              <a:rPr lang="en-US" sz="1400" dirty="0" smtClean="0"/>
              <a:t>Operation of the island: balancing on different timescales.</a:t>
            </a:r>
          </a:p>
          <a:p>
            <a:pPr marL="285750" indent="-285750">
              <a:buFont typeface="Arial" panose="020B0604020202020204" pitchFamily="34" charset="0"/>
              <a:buChar char="•"/>
            </a:pPr>
            <a:r>
              <a:rPr lang="en-US" sz="1400" dirty="0" smtClean="0"/>
              <a:t>Bottom-up restoration: Join </a:t>
            </a:r>
            <a:r>
              <a:rPr lang="en-US" sz="1400" dirty="0"/>
              <a:t>adjacent islands together to form bigger islands</a:t>
            </a:r>
            <a:r>
              <a:rPr lang="en-US" sz="1400" dirty="0" smtClean="0"/>
              <a:t>.</a:t>
            </a:r>
            <a:endParaRPr lang="en-GB" sz="1400" dirty="0"/>
          </a:p>
        </p:txBody>
      </p:sp>
    </p:spTree>
    <p:extLst>
      <p:ext uri="{BB962C8B-B14F-4D97-AF65-F5344CB8AC3E}">
        <p14:creationId xmlns:p14="http://schemas.microsoft.com/office/powerpoint/2010/main" val="2030759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Vervolgacties</a:t>
            </a:r>
            <a:endParaRPr lang="en-GB" dirty="0"/>
          </a:p>
        </p:txBody>
      </p:sp>
      <p:sp>
        <p:nvSpPr>
          <p:cNvPr id="3" name="Content Placeholder 2"/>
          <p:cNvSpPr>
            <a:spLocks noGrp="1"/>
          </p:cNvSpPr>
          <p:nvPr>
            <p:ph idx="1"/>
          </p:nvPr>
        </p:nvSpPr>
        <p:spPr/>
        <p:txBody>
          <a:bodyPr/>
          <a:lstStyle/>
          <a:p>
            <a:r>
              <a:rPr lang="en-GB" dirty="0" err="1" smtClean="0"/>
              <a:t>Verdere</a:t>
            </a:r>
            <a:r>
              <a:rPr lang="en-GB" dirty="0" smtClean="0"/>
              <a:t> </a:t>
            </a:r>
            <a:r>
              <a:rPr lang="en-GB" dirty="0" err="1" smtClean="0"/>
              <a:t>uitwerking</a:t>
            </a:r>
            <a:r>
              <a:rPr lang="en-GB" dirty="0" smtClean="0"/>
              <a:t> van </a:t>
            </a:r>
            <a:r>
              <a:rPr lang="en-GB" dirty="0" err="1" smtClean="0"/>
              <a:t>inzichten</a:t>
            </a:r>
            <a:r>
              <a:rPr lang="en-GB" dirty="0" smtClean="0"/>
              <a:t> en </a:t>
            </a:r>
            <a:r>
              <a:rPr lang="en-GB" dirty="0" err="1" smtClean="0"/>
              <a:t>vastleggen</a:t>
            </a:r>
            <a:endParaRPr lang="en-GB" dirty="0" smtClean="0"/>
          </a:p>
          <a:p>
            <a:endParaRPr lang="en-GB" dirty="0" smtClean="0"/>
          </a:p>
          <a:p>
            <a:r>
              <a:rPr lang="en-GB" dirty="0" err="1" smtClean="0"/>
              <a:t>Vervolg-werksessie</a:t>
            </a:r>
            <a:r>
              <a:rPr lang="en-GB" dirty="0" smtClean="0"/>
              <a:t> met </a:t>
            </a:r>
            <a:r>
              <a:rPr lang="en-GB" dirty="0" err="1" smtClean="0"/>
              <a:t>Alliander</a:t>
            </a:r>
            <a:r>
              <a:rPr lang="en-GB" dirty="0"/>
              <a:t> </a:t>
            </a:r>
            <a:r>
              <a:rPr lang="en-GB" dirty="0" smtClean="0"/>
              <a:t>(</a:t>
            </a:r>
            <a:r>
              <a:rPr lang="en-GB" dirty="0" err="1" smtClean="0"/>
              <a:t>Liander</a:t>
            </a:r>
            <a:r>
              <a:rPr lang="en-GB" dirty="0" smtClean="0"/>
              <a:t> Asset Management, </a:t>
            </a:r>
            <a:r>
              <a:rPr lang="en-GB" dirty="0" err="1" smtClean="0"/>
              <a:t>afdeling</a:t>
            </a:r>
            <a:r>
              <a:rPr lang="en-GB" dirty="0" smtClean="0"/>
              <a:t> </a:t>
            </a:r>
            <a:r>
              <a:rPr lang="en-GB" dirty="0" err="1" smtClean="0"/>
              <a:t>Innovatie</a:t>
            </a:r>
            <a:r>
              <a:rPr lang="en-GB" dirty="0" smtClean="0"/>
              <a:t>)</a:t>
            </a:r>
          </a:p>
          <a:p>
            <a:endParaRPr lang="en-GB" dirty="0" smtClean="0"/>
          </a:p>
          <a:p>
            <a:r>
              <a:rPr lang="en-GB" dirty="0" err="1" smtClean="0"/>
              <a:t>Betrekken</a:t>
            </a:r>
            <a:r>
              <a:rPr lang="en-GB" dirty="0" smtClean="0"/>
              <a:t> </a:t>
            </a:r>
            <a:r>
              <a:rPr lang="en-GB" dirty="0" err="1" smtClean="0"/>
              <a:t>andere</a:t>
            </a:r>
            <a:r>
              <a:rPr lang="en-GB" dirty="0" smtClean="0"/>
              <a:t> </a:t>
            </a:r>
            <a:r>
              <a:rPr lang="en-GB" dirty="0" err="1" smtClean="0"/>
              <a:t>netbeheerders</a:t>
            </a:r>
            <a:r>
              <a:rPr lang="en-GB" dirty="0" smtClean="0"/>
              <a:t> via de </a:t>
            </a:r>
            <a:r>
              <a:rPr lang="en-GB" dirty="0" err="1" smtClean="0"/>
              <a:t>werkgroep</a:t>
            </a:r>
            <a:r>
              <a:rPr lang="en-GB" dirty="0" smtClean="0"/>
              <a:t> Smart Grids van </a:t>
            </a:r>
            <a:r>
              <a:rPr lang="en-GB" dirty="0" err="1" smtClean="0"/>
              <a:t>Netbeheer</a:t>
            </a:r>
            <a:r>
              <a:rPr lang="en-GB" dirty="0" smtClean="0"/>
              <a:t> Nederland (2013)</a:t>
            </a:r>
          </a:p>
          <a:p>
            <a:endParaRPr lang="en-GB" dirty="0" smtClean="0"/>
          </a:p>
          <a:p>
            <a:r>
              <a:rPr lang="en-GB" dirty="0" err="1" smtClean="0"/>
              <a:t>Vervolgonderzoek</a:t>
            </a:r>
            <a:r>
              <a:rPr lang="en-GB" dirty="0" smtClean="0"/>
              <a:t> </a:t>
            </a:r>
            <a:r>
              <a:rPr lang="en-GB" dirty="0" err="1" smtClean="0"/>
              <a:t>i.s.m</a:t>
            </a:r>
            <a:r>
              <a:rPr lang="en-GB" dirty="0" smtClean="0"/>
              <a:t>. </a:t>
            </a:r>
            <a:r>
              <a:rPr lang="en-GB" dirty="0" err="1" smtClean="0"/>
              <a:t>marktpartij</a:t>
            </a:r>
            <a:r>
              <a:rPr lang="en-GB" dirty="0" smtClean="0"/>
              <a:t>(en) (2013)</a:t>
            </a:r>
          </a:p>
          <a:p>
            <a:pPr marL="0" indent="0">
              <a:buNone/>
            </a:pPr>
            <a:endParaRPr lang="en-GB" dirty="0" smtClean="0"/>
          </a:p>
        </p:txBody>
      </p:sp>
      <p:sp>
        <p:nvSpPr>
          <p:cNvPr id="4" name="Date Placeholder 3"/>
          <p:cNvSpPr>
            <a:spLocks noGrp="1"/>
          </p:cNvSpPr>
          <p:nvPr>
            <p:ph type="dt" sz="half" idx="10"/>
          </p:nvPr>
        </p:nvSpPr>
        <p:spPr/>
        <p:txBody>
          <a:bodyPr/>
          <a:lstStyle/>
          <a:p>
            <a:pPr>
              <a:defRPr/>
            </a:pPr>
            <a:r>
              <a:rPr lang="en-GB" dirty="0" smtClean="0"/>
              <a:t>10 </a:t>
            </a:r>
            <a:r>
              <a:rPr lang="en-GB" dirty="0" err="1" smtClean="0"/>
              <a:t>januari</a:t>
            </a:r>
            <a:r>
              <a:rPr lang="en-GB" dirty="0" smtClean="0"/>
              <a:t> 2011</a:t>
            </a:r>
            <a:endParaRPr lang="en-GB" dirty="0"/>
          </a:p>
        </p:txBody>
      </p:sp>
      <p:sp>
        <p:nvSpPr>
          <p:cNvPr id="6" name="Slide Number Placeholder 5"/>
          <p:cNvSpPr>
            <a:spLocks noGrp="1"/>
          </p:cNvSpPr>
          <p:nvPr>
            <p:ph type="sldNum" sz="quarter" idx="12"/>
          </p:nvPr>
        </p:nvSpPr>
        <p:spPr/>
        <p:txBody>
          <a:bodyPr/>
          <a:lstStyle/>
          <a:p>
            <a:pPr>
              <a:defRPr/>
            </a:pPr>
            <a:fld id="{5DB44BE1-EDD3-43F4-AE97-ED8C81AAF8B2}" type="slidenum">
              <a:rPr lang="en-GB" smtClean="0"/>
              <a:pPr>
                <a:defRPr/>
              </a:pPr>
              <a:t>15</a:t>
            </a:fld>
            <a:endParaRPr lang="en-GB" dirty="0"/>
          </a:p>
        </p:txBody>
      </p:sp>
      <p:sp>
        <p:nvSpPr>
          <p:cNvPr id="5" name="Footer Placeholder 4"/>
          <p:cNvSpPr>
            <a:spLocks noGrp="1"/>
          </p:cNvSpPr>
          <p:nvPr>
            <p:ph type="ftr" sz="quarter" idx="11"/>
          </p:nvPr>
        </p:nvSpPr>
        <p:spPr/>
        <p:txBody>
          <a:bodyPr/>
          <a:lstStyle/>
          <a:p>
            <a:pPr>
              <a:defRPr/>
            </a:pPr>
            <a:r>
              <a:rPr lang="en-GB" dirty="0" smtClean="0"/>
              <a:t>M Bouman 
TNO </a:t>
            </a:r>
            <a:r>
              <a:rPr lang="en-GB" dirty="0" err="1" smtClean="0"/>
              <a:t>Nieuwe</a:t>
            </a:r>
            <a:r>
              <a:rPr lang="en-GB" dirty="0" smtClean="0"/>
              <a:t> </a:t>
            </a:r>
            <a:r>
              <a:rPr lang="en-GB" dirty="0" err="1" smtClean="0"/>
              <a:t>huisstijl</a:t>
            </a:r>
            <a:endParaRPr lang="en-GB" dirty="0"/>
          </a:p>
        </p:txBody>
      </p:sp>
    </p:spTree>
    <p:extLst>
      <p:ext uri="{BB962C8B-B14F-4D97-AF65-F5344CB8AC3E}">
        <p14:creationId xmlns:p14="http://schemas.microsoft.com/office/powerpoint/2010/main" val="3740419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RESERVE SLIDES</a:t>
            </a:r>
            <a:endParaRPr lang="en-GB" dirty="0"/>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pPr>
              <a:defRPr/>
            </a:pPr>
            <a:r>
              <a:rPr lang="en-GB" dirty="0" smtClean="0"/>
              <a:t>10 </a:t>
            </a:r>
            <a:r>
              <a:rPr lang="en-GB" dirty="0" err="1" smtClean="0"/>
              <a:t>januari</a:t>
            </a:r>
            <a:r>
              <a:rPr lang="en-GB" dirty="0" smtClean="0"/>
              <a:t> 2011</a:t>
            </a:r>
            <a:endParaRPr lang="en-GB" dirty="0"/>
          </a:p>
        </p:txBody>
      </p:sp>
      <p:sp>
        <p:nvSpPr>
          <p:cNvPr id="6" name="Slide Number Placeholder 5"/>
          <p:cNvSpPr>
            <a:spLocks noGrp="1"/>
          </p:cNvSpPr>
          <p:nvPr>
            <p:ph type="sldNum" sz="quarter" idx="12"/>
          </p:nvPr>
        </p:nvSpPr>
        <p:spPr/>
        <p:txBody>
          <a:bodyPr/>
          <a:lstStyle/>
          <a:p>
            <a:pPr>
              <a:defRPr/>
            </a:pPr>
            <a:fld id="{5DB44BE1-EDD3-43F4-AE97-ED8C81AAF8B2}" type="slidenum">
              <a:rPr lang="en-GB" smtClean="0"/>
              <a:pPr>
                <a:defRPr/>
              </a:pPr>
              <a:t>16</a:t>
            </a:fld>
            <a:endParaRPr lang="en-GB" dirty="0"/>
          </a:p>
        </p:txBody>
      </p:sp>
      <p:sp>
        <p:nvSpPr>
          <p:cNvPr id="5" name="Footer Placeholder 4"/>
          <p:cNvSpPr>
            <a:spLocks noGrp="1"/>
          </p:cNvSpPr>
          <p:nvPr>
            <p:ph type="ftr" sz="quarter" idx="11"/>
          </p:nvPr>
        </p:nvSpPr>
        <p:spPr/>
        <p:txBody>
          <a:bodyPr/>
          <a:lstStyle/>
          <a:p>
            <a:pPr>
              <a:defRPr/>
            </a:pPr>
            <a:r>
              <a:rPr lang="en-GB" dirty="0" smtClean="0"/>
              <a:t>M Bouman 
TNO </a:t>
            </a:r>
            <a:r>
              <a:rPr lang="en-GB" dirty="0" err="1" smtClean="0"/>
              <a:t>Nieuwe</a:t>
            </a:r>
            <a:r>
              <a:rPr lang="en-GB" dirty="0" smtClean="0"/>
              <a:t> </a:t>
            </a:r>
            <a:r>
              <a:rPr lang="en-GB" dirty="0" err="1" smtClean="0"/>
              <a:t>huisstijl</a:t>
            </a:r>
            <a:endParaRPr lang="en-GB" dirty="0"/>
          </a:p>
        </p:txBody>
      </p:sp>
    </p:spTree>
    <p:extLst>
      <p:ext uri="{BB962C8B-B14F-4D97-AF65-F5344CB8AC3E}">
        <p14:creationId xmlns:p14="http://schemas.microsoft.com/office/powerpoint/2010/main" val="2564868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403350" y="1052513"/>
            <a:ext cx="7272338" cy="719137"/>
          </a:xfrm>
        </p:spPr>
        <p:txBody>
          <a:bodyPr/>
          <a:lstStyle/>
          <a:p>
            <a:r>
              <a:rPr lang="en-GB" dirty="0" smtClean="0"/>
              <a:t>A self-optimizing, self-configuring and self-healing energy smart grid</a:t>
            </a:r>
          </a:p>
        </p:txBody>
      </p:sp>
      <p:sp>
        <p:nvSpPr>
          <p:cNvPr id="13315" name="Content Placeholder 2"/>
          <p:cNvSpPr>
            <a:spLocks noGrp="1"/>
          </p:cNvSpPr>
          <p:nvPr>
            <p:ph idx="1"/>
          </p:nvPr>
        </p:nvSpPr>
        <p:spPr>
          <a:xfrm>
            <a:off x="1403350" y="2060575"/>
            <a:ext cx="7272338" cy="4608513"/>
          </a:xfrm>
        </p:spPr>
        <p:txBody>
          <a:bodyPr/>
          <a:lstStyle/>
          <a:p>
            <a:pPr>
              <a:defRPr/>
            </a:pPr>
            <a:r>
              <a:rPr lang="en-GB" sz="2000" dirty="0" smtClean="0"/>
              <a:t>Self-optimizing</a:t>
            </a:r>
          </a:p>
          <a:p>
            <a:pPr lvl="1">
              <a:defRPr/>
            </a:pPr>
            <a:r>
              <a:rPr lang="en-GB" dirty="0" smtClean="0"/>
              <a:t>distributed control of demand and supply, driven by an appropriate mechanism, such that (optimal) equilibrium of the system is maintained</a:t>
            </a:r>
          </a:p>
          <a:p>
            <a:pPr lvl="2">
              <a:defRPr/>
            </a:pPr>
            <a:r>
              <a:rPr lang="en-GB" sz="1600" dirty="0" smtClean="0"/>
              <a:t>mechanism should provide the right incentives to producers and consumers</a:t>
            </a:r>
          </a:p>
          <a:p>
            <a:pPr lvl="2">
              <a:defRPr/>
            </a:pPr>
            <a:r>
              <a:rPr lang="en-GB" sz="1600" dirty="0" smtClean="0"/>
              <a:t>individual (or groups of) producers can decide to increase or decrease production (within certain limits and under some uncertainty)</a:t>
            </a:r>
          </a:p>
          <a:p>
            <a:pPr lvl="2">
              <a:defRPr/>
            </a:pPr>
            <a:r>
              <a:rPr lang="en-GB" sz="1600" dirty="0" smtClean="0"/>
              <a:t>individual (or groups of) consumers can decide to postpone or bring forward (part of) their demand </a:t>
            </a:r>
          </a:p>
          <a:p>
            <a:pPr lvl="2">
              <a:defRPr/>
            </a:pPr>
            <a:r>
              <a:rPr lang="en-GB" sz="1600" dirty="0" smtClean="0"/>
              <a:t>limited options for storage of energy</a:t>
            </a:r>
          </a:p>
          <a:p>
            <a:pPr>
              <a:defRPr/>
            </a:pPr>
            <a:endParaRPr lang="en-GB" dirty="0" smtClean="0"/>
          </a:p>
          <a:p>
            <a:pPr marL="0" indent="0">
              <a:buFontTx/>
              <a:buNone/>
              <a:defRPr/>
            </a:pPr>
            <a:r>
              <a:rPr lang="en-GB" dirty="0" smtClean="0"/>
              <a:t>Note:  the term “optimal equilibrium” requires further specification ….</a:t>
            </a:r>
          </a:p>
          <a:p>
            <a:pPr>
              <a:defRPr/>
            </a:pPr>
            <a:endParaRPr lang="en-GB" dirty="0" smtClean="0"/>
          </a:p>
        </p:txBody>
      </p:sp>
      <p:sp>
        <p:nvSpPr>
          <p:cNvPr id="1331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7C67A374-AFEC-49FC-A220-5E16C86C0F5A}" type="slidenum">
              <a:rPr lang="en-GB" smtClean="0"/>
              <a:pPr eaLnBrk="1" fontAlgn="base" hangingPunct="1">
                <a:spcBef>
                  <a:spcPct val="0"/>
                </a:spcBef>
                <a:spcAft>
                  <a:spcPct val="0"/>
                </a:spcAft>
              </a:pPr>
              <a:t>17</a:t>
            </a:fld>
            <a:endParaRPr lang="en-GB" dirty="0" smtClean="0"/>
          </a:p>
        </p:txBody>
      </p:sp>
      <p:sp>
        <p:nvSpPr>
          <p:cNvPr id="13320"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dirty="0" smtClean="0"/>
              <a:t>10 </a:t>
            </a:r>
            <a:r>
              <a:rPr lang="en-GB" dirty="0" err="1" smtClean="0"/>
              <a:t>januari</a:t>
            </a:r>
            <a:r>
              <a:rPr lang="en-GB" dirty="0" smtClean="0"/>
              <a:t> 2011</a:t>
            </a:r>
          </a:p>
        </p:txBody>
      </p:sp>
      <p:sp>
        <p:nvSpPr>
          <p:cNvPr id="2" name="Footer Placeholder 1"/>
          <p:cNvSpPr>
            <a:spLocks noGrp="1"/>
          </p:cNvSpPr>
          <p:nvPr>
            <p:ph type="ftr" sz="quarter" idx="11"/>
          </p:nvPr>
        </p:nvSpPr>
        <p:spPr/>
        <p:txBody>
          <a:bodyPr/>
          <a:lstStyle/>
          <a:p>
            <a:pPr>
              <a:defRPr/>
            </a:pPr>
            <a:r>
              <a:rPr lang="en-GB" dirty="0" smtClean="0"/>
              <a:t>M Bouman 
TNO </a:t>
            </a:r>
            <a:r>
              <a:rPr lang="en-GB" dirty="0" err="1" smtClean="0"/>
              <a:t>Nieuwe</a:t>
            </a:r>
            <a:r>
              <a:rPr lang="en-GB" dirty="0" smtClean="0"/>
              <a:t> </a:t>
            </a:r>
            <a:r>
              <a:rPr lang="en-GB" dirty="0" err="1" smtClean="0"/>
              <a:t>huisstijl</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03350" y="1052513"/>
            <a:ext cx="7272338" cy="719137"/>
          </a:xfrm>
        </p:spPr>
        <p:txBody>
          <a:bodyPr/>
          <a:lstStyle/>
          <a:p>
            <a:r>
              <a:rPr lang="en-GB" dirty="0" smtClean="0"/>
              <a:t>A self-optimizing, self-configuring and self-healing energy smart grid</a:t>
            </a:r>
          </a:p>
        </p:txBody>
      </p:sp>
      <p:sp>
        <p:nvSpPr>
          <p:cNvPr id="14339" name="Content Placeholder 2"/>
          <p:cNvSpPr>
            <a:spLocks noGrp="1"/>
          </p:cNvSpPr>
          <p:nvPr>
            <p:ph idx="1"/>
          </p:nvPr>
        </p:nvSpPr>
        <p:spPr>
          <a:xfrm>
            <a:off x="1403350" y="2060575"/>
            <a:ext cx="7272338" cy="4608513"/>
          </a:xfrm>
        </p:spPr>
        <p:txBody>
          <a:bodyPr/>
          <a:lstStyle/>
          <a:p>
            <a:r>
              <a:rPr lang="en-GB" sz="2000" dirty="0" smtClean="0"/>
              <a:t>Self-configuring</a:t>
            </a:r>
          </a:p>
          <a:p>
            <a:pPr lvl="1"/>
            <a:r>
              <a:rPr lang="en-GB" dirty="0" smtClean="0"/>
              <a:t>Additional producers and consumers can be ‘seamlessly’ integrated (i.e. new and existing ‘participants’ adapt their </a:t>
            </a:r>
            <a:r>
              <a:rPr lang="en-GB" dirty="0" err="1" smtClean="0"/>
              <a:t>behavior</a:t>
            </a:r>
            <a:r>
              <a:rPr lang="en-GB" dirty="0" smtClean="0"/>
              <a:t> automatically to the new situation, and the system shifts to a new optimal equilibrium)</a:t>
            </a:r>
          </a:p>
          <a:p>
            <a:pPr lvl="2"/>
            <a:r>
              <a:rPr lang="en-GB" sz="1600" dirty="0" smtClean="0"/>
              <a:t>similar requirements when producers/consumers are ‘removed’ from the system</a:t>
            </a:r>
          </a:p>
          <a:p>
            <a:endParaRPr lang="en-GB" sz="2000" dirty="0" smtClean="0"/>
          </a:p>
          <a:p>
            <a:r>
              <a:rPr lang="en-GB" sz="2000" dirty="0" smtClean="0"/>
              <a:t>Self-healing</a:t>
            </a:r>
          </a:p>
          <a:p>
            <a:pPr lvl="1"/>
            <a:r>
              <a:rPr lang="en-GB" dirty="0" smtClean="0"/>
              <a:t>The system adapts automatically (‘as good as possible’) to failure of one or more energy producers and/or energy transport facilities </a:t>
            </a:r>
            <a:r>
              <a:rPr lang="en-GB" dirty="0" smtClean="0">
                <a:sym typeface="Wingdings" pitchFamily="2" charset="2"/>
              </a:rPr>
              <a:t></a:t>
            </a:r>
            <a:r>
              <a:rPr lang="en-GB" dirty="0" smtClean="0"/>
              <a:t> new optimal equilibrium</a:t>
            </a:r>
          </a:p>
          <a:p>
            <a:endParaRPr lang="en-GB" sz="2000" dirty="0" smtClean="0"/>
          </a:p>
          <a:p>
            <a:endParaRPr lang="en-GB" dirty="0" smtClean="0"/>
          </a:p>
        </p:txBody>
      </p:sp>
      <p:sp>
        <p:nvSpPr>
          <p:cNvPr id="1434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3A5B86B8-D4FB-4DEE-8852-93F4FF5F635D}" type="slidenum">
              <a:rPr lang="en-GB" smtClean="0"/>
              <a:pPr eaLnBrk="1" fontAlgn="base" hangingPunct="1">
                <a:spcBef>
                  <a:spcPct val="0"/>
                </a:spcBef>
                <a:spcAft>
                  <a:spcPct val="0"/>
                </a:spcAft>
              </a:pPr>
              <a:t>18</a:t>
            </a:fld>
            <a:endParaRPr lang="en-GB" dirty="0" smtClean="0"/>
          </a:p>
        </p:txBody>
      </p:sp>
      <p:sp>
        <p:nvSpPr>
          <p:cNvPr id="14341"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dirty="0" smtClean="0"/>
              <a:t>10 </a:t>
            </a:r>
            <a:r>
              <a:rPr lang="en-GB" dirty="0" err="1" smtClean="0"/>
              <a:t>januari</a:t>
            </a:r>
            <a:r>
              <a:rPr lang="en-GB" dirty="0" smtClean="0"/>
              <a:t> 2011</a:t>
            </a:r>
          </a:p>
        </p:txBody>
      </p:sp>
      <p:sp>
        <p:nvSpPr>
          <p:cNvPr id="2" name="Footer Placeholder 1"/>
          <p:cNvSpPr>
            <a:spLocks noGrp="1"/>
          </p:cNvSpPr>
          <p:nvPr>
            <p:ph type="ftr" sz="quarter" idx="11"/>
          </p:nvPr>
        </p:nvSpPr>
        <p:spPr/>
        <p:txBody>
          <a:bodyPr/>
          <a:lstStyle/>
          <a:p>
            <a:pPr>
              <a:defRPr/>
            </a:pPr>
            <a:r>
              <a:rPr lang="en-GB" dirty="0" smtClean="0"/>
              <a:t>M Bouman 
TNO </a:t>
            </a:r>
            <a:r>
              <a:rPr lang="en-GB" dirty="0" err="1" smtClean="0"/>
              <a:t>Nieuwe</a:t>
            </a:r>
            <a:r>
              <a:rPr lang="en-GB" dirty="0" smtClean="0"/>
              <a:t> </a:t>
            </a:r>
            <a:r>
              <a:rPr lang="en-GB" dirty="0" err="1" smtClean="0"/>
              <a:t>huisstijl</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dirty="0" smtClean="0"/>
              <a:t>Self-Organization in Smart Grids / why?</a:t>
            </a:r>
          </a:p>
        </p:txBody>
      </p:sp>
      <p:sp>
        <p:nvSpPr>
          <p:cNvPr id="2150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E3CA80B1-DFF6-4DDF-BC07-BAD28A579B68}" type="slidenum">
              <a:rPr lang="en-GB" smtClean="0"/>
              <a:pPr eaLnBrk="1" fontAlgn="base" hangingPunct="1">
                <a:spcBef>
                  <a:spcPct val="0"/>
                </a:spcBef>
                <a:spcAft>
                  <a:spcPct val="0"/>
                </a:spcAft>
              </a:pPr>
              <a:t>1</a:t>
            </a:fld>
            <a:endParaRPr lang="en-GB" dirty="0" smtClean="0"/>
          </a:p>
        </p:txBody>
      </p:sp>
      <p:sp>
        <p:nvSpPr>
          <p:cNvPr id="11283" name="Content Placeholder 2"/>
          <p:cNvSpPr>
            <a:spLocks noGrp="1"/>
          </p:cNvSpPr>
          <p:nvPr>
            <p:ph idx="1"/>
          </p:nvPr>
        </p:nvSpPr>
        <p:spPr>
          <a:xfrm>
            <a:off x="1403350" y="2060575"/>
            <a:ext cx="7489825" cy="4464050"/>
          </a:xfrm>
        </p:spPr>
        <p:txBody>
          <a:bodyPr/>
          <a:lstStyle/>
          <a:p>
            <a:pPr>
              <a:defRPr/>
            </a:pPr>
            <a:r>
              <a:rPr lang="en-GB" sz="2000" dirty="0" smtClean="0">
                <a:latin typeface="Arial" charset="0"/>
                <a:cs typeface="Arial" charset="0"/>
              </a:rPr>
              <a:t>Trends</a:t>
            </a:r>
          </a:p>
          <a:p>
            <a:pPr lvl="1">
              <a:defRPr/>
            </a:pPr>
            <a:r>
              <a:rPr lang="en-GB" sz="1600" dirty="0" smtClean="0">
                <a:latin typeface="Arial" charset="0"/>
                <a:cs typeface="Arial" charset="0"/>
              </a:rPr>
              <a:t>distributed energy production, also from stochastic energy sources</a:t>
            </a:r>
          </a:p>
          <a:p>
            <a:pPr lvl="1">
              <a:defRPr/>
            </a:pPr>
            <a:r>
              <a:rPr lang="en-GB" sz="1600" dirty="0" smtClean="0">
                <a:latin typeface="Arial" charset="0"/>
                <a:cs typeface="Arial" charset="0"/>
              </a:rPr>
              <a:t>new, huge, simultaneously operating loads (e.g. EV, Heat pumps)</a:t>
            </a:r>
          </a:p>
          <a:p>
            <a:pPr lvl="1">
              <a:defRPr/>
            </a:pPr>
            <a:r>
              <a:rPr lang="en-GB" sz="1600" dirty="0" smtClean="0">
                <a:latin typeface="Arial" charset="0"/>
                <a:cs typeface="Arial" charset="0"/>
              </a:rPr>
              <a:t>use of flexibility and energy storage options</a:t>
            </a:r>
          </a:p>
          <a:p>
            <a:pPr lvl="1">
              <a:defRPr/>
            </a:pPr>
            <a:r>
              <a:rPr lang="en-GB" sz="1600" dirty="0" smtClean="0">
                <a:latin typeface="Arial" charset="0"/>
                <a:cs typeface="Arial" charset="0"/>
              </a:rPr>
              <a:t>lack of technical personnel</a:t>
            </a:r>
          </a:p>
          <a:p>
            <a:pPr lvl="1">
              <a:defRPr/>
            </a:pPr>
            <a:r>
              <a:rPr lang="en-GB" sz="1600" dirty="0" smtClean="0">
                <a:latin typeface="Arial" charset="0"/>
                <a:cs typeface="Arial" charset="0"/>
              </a:rPr>
              <a:t>limited capacity of distribution grids</a:t>
            </a:r>
          </a:p>
          <a:p>
            <a:pPr>
              <a:lnSpc>
                <a:spcPct val="100000"/>
              </a:lnSpc>
              <a:defRPr/>
            </a:pPr>
            <a:endParaRPr lang="en-GB" sz="800" dirty="0" smtClean="0">
              <a:latin typeface="Arial" charset="0"/>
              <a:cs typeface="Arial" charset="0"/>
            </a:endParaRPr>
          </a:p>
          <a:p>
            <a:pPr>
              <a:defRPr/>
            </a:pPr>
            <a:r>
              <a:rPr lang="en-GB" sz="2000" dirty="0" smtClean="0">
                <a:latin typeface="Arial" charset="0"/>
                <a:cs typeface="Arial" charset="0"/>
              </a:rPr>
              <a:t>Effects</a:t>
            </a:r>
          </a:p>
          <a:p>
            <a:pPr lvl="1">
              <a:defRPr/>
            </a:pPr>
            <a:r>
              <a:rPr lang="en-GB" sz="1600" dirty="0" smtClean="0">
                <a:latin typeface="Arial" charset="0"/>
                <a:cs typeface="Arial" charset="0"/>
              </a:rPr>
              <a:t>more imbalance, more peak loads, faster aging of assets</a:t>
            </a:r>
          </a:p>
          <a:p>
            <a:pPr lvl="1">
              <a:defRPr/>
            </a:pPr>
            <a:r>
              <a:rPr lang="en-GB" sz="1600" dirty="0" smtClean="0">
                <a:latin typeface="Arial" charset="0"/>
                <a:cs typeface="Arial" charset="0"/>
              </a:rPr>
              <a:t>harm</a:t>
            </a:r>
            <a:r>
              <a:rPr lang="en-GB" sz="1600" dirty="0" smtClean="0">
                <a:latin typeface="+mn-lt"/>
                <a:cs typeface="Arial" charset="0"/>
              </a:rPr>
              <a:t> </a:t>
            </a:r>
            <a:r>
              <a:rPr lang="en-GB" sz="1600" dirty="0" smtClean="0">
                <a:latin typeface="+mn-lt"/>
                <a:ea typeface="Times New Roman"/>
                <a:cs typeface="Times New Roman"/>
              </a:rPr>
              <a:t>CAIFI, CAIDI, SAIFI, SAIDI indices</a:t>
            </a:r>
          </a:p>
          <a:p>
            <a:pPr lvl="1">
              <a:lnSpc>
                <a:spcPct val="100000"/>
              </a:lnSpc>
              <a:defRPr/>
            </a:pPr>
            <a:endParaRPr lang="en-GB" sz="600" dirty="0" smtClean="0">
              <a:latin typeface="+mn-lt"/>
              <a:cs typeface="Times New Roman"/>
            </a:endParaRPr>
          </a:p>
          <a:p>
            <a:pPr>
              <a:defRPr/>
            </a:pPr>
            <a:r>
              <a:rPr lang="en-GB" sz="2000" dirty="0" smtClean="0">
                <a:latin typeface="+mn-lt"/>
                <a:cs typeface="Arial" charset="0"/>
              </a:rPr>
              <a:t>Supporting solution</a:t>
            </a:r>
          </a:p>
          <a:p>
            <a:pPr lvl="1">
              <a:lnSpc>
                <a:spcPct val="150000"/>
              </a:lnSpc>
              <a:defRPr/>
            </a:pPr>
            <a:r>
              <a:rPr lang="en-GB" sz="2400" b="1" dirty="0" smtClean="0">
                <a:latin typeface="+mn-lt"/>
                <a:cs typeface="Arial" charset="0"/>
              </a:rPr>
              <a:t>Self-Organization in Smart Grids</a:t>
            </a:r>
          </a:p>
          <a:p>
            <a:pPr lvl="1">
              <a:defRPr/>
            </a:pPr>
            <a:endParaRPr lang="en-GB" sz="1200" dirty="0" smtClean="0">
              <a:latin typeface="Arial" charset="0"/>
              <a:cs typeface="Arial" charset="0"/>
            </a:endParaRPr>
          </a:p>
          <a:p>
            <a:pPr marL="185738" lvl="1" indent="0">
              <a:buFontTx/>
              <a:buNone/>
              <a:defRPr/>
            </a:pPr>
            <a:endParaRPr lang="en-GB" sz="1200" dirty="0" smtClean="0">
              <a:latin typeface="Arial" charset="0"/>
              <a:cs typeface="Arial" charset="0"/>
            </a:endParaRPr>
          </a:p>
        </p:txBody>
      </p:sp>
      <p:pic>
        <p:nvPicPr>
          <p:cNvPr id="215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263" y="5157788"/>
            <a:ext cx="2019300"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dirty="0" smtClean="0"/>
              <a:t>10 </a:t>
            </a:r>
            <a:r>
              <a:rPr lang="en-GB" dirty="0" err="1" smtClean="0"/>
              <a:t>januari</a:t>
            </a:r>
            <a:r>
              <a:rPr lang="en-GB" dirty="0" smtClean="0"/>
              <a:t> 2011</a:t>
            </a:r>
          </a:p>
        </p:txBody>
      </p:sp>
      <p:sp>
        <p:nvSpPr>
          <p:cNvPr id="2" name="Footer Placeholder 1"/>
          <p:cNvSpPr>
            <a:spLocks noGrp="1"/>
          </p:cNvSpPr>
          <p:nvPr>
            <p:ph type="ftr" sz="quarter" idx="11"/>
          </p:nvPr>
        </p:nvSpPr>
        <p:spPr/>
        <p:txBody>
          <a:bodyPr/>
          <a:lstStyle/>
          <a:p>
            <a:pPr>
              <a:defRPr/>
            </a:pPr>
            <a:r>
              <a:rPr lang="en-GB" dirty="0" smtClean="0"/>
              <a:t>M Bouman 
TNO </a:t>
            </a:r>
            <a:r>
              <a:rPr lang="en-GB" dirty="0" err="1" smtClean="0"/>
              <a:t>Nieuwe</a:t>
            </a:r>
            <a:r>
              <a:rPr lang="en-GB" dirty="0" smtClean="0"/>
              <a:t> </a:t>
            </a:r>
            <a:r>
              <a:rPr lang="en-GB" dirty="0" err="1" smtClean="0"/>
              <a:t>huisstijl</a:t>
            </a:r>
            <a:endParaRPr lang="en-GB" dirty="0"/>
          </a:p>
        </p:txBody>
      </p:sp>
    </p:spTree>
    <p:extLst>
      <p:ext uri="{BB962C8B-B14F-4D97-AF65-F5344CB8AC3E}">
        <p14:creationId xmlns:p14="http://schemas.microsoft.com/office/powerpoint/2010/main" val="161375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53151970"/>
              </p:ext>
            </p:extLst>
          </p:nvPr>
        </p:nvGraphicFramePr>
        <p:xfrm>
          <a:off x="1403350" y="2200275"/>
          <a:ext cx="7272338" cy="4181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pPr>
              <a:defRPr/>
            </a:pPr>
            <a:r>
              <a:rPr lang="en-GB" dirty="0" smtClean="0"/>
              <a:t>10 </a:t>
            </a:r>
            <a:r>
              <a:rPr lang="en-GB" dirty="0" err="1" smtClean="0"/>
              <a:t>januari</a:t>
            </a:r>
            <a:r>
              <a:rPr lang="en-GB" dirty="0" smtClean="0"/>
              <a:t> 2011</a:t>
            </a:r>
            <a:endParaRPr lang="en-GB" dirty="0"/>
          </a:p>
        </p:txBody>
      </p:sp>
      <p:sp>
        <p:nvSpPr>
          <p:cNvPr id="6" name="Slide Number Placeholder 5"/>
          <p:cNvSpPr>
            <a:spLocks noGrp="1"/>
          </p:cNvSpPr>
          <p:nvPr>
            <p:ph type="sldNum" sz="quarter" idx="12"/>
          </p:nvPr>
        </p:nvSpPr>
        <p:spPr/>
        <p:txBody>
          <a:bodyPr/>
          <a:lstStyle/>
          <a:p>
            <a:pPr>
              <a:defRPr/>
            </a:pPr>
            <a:fld id="{5DB44BE1-EDD3-43F4-AE97-ED8C81AAF8B2}" type="slidenum">
              <a:rPr lang="en-GB" smtClean="0"/>
              <a:pPr>
                <a:defRPr/>
              </a:pPr>
              <a:t>19</a:t>
            </a:fld>
            <a:endParaRPr lang="en-GB" dirty="0"/>
          </a:p>
        </p:txBody>
      </p:sp>
      <p:sp>
        <p:nvSpPr>
          <p:cNvPr id="3" name="Footer Placeholder 2"/>
          <p:cNvSpPr>
            <a:spLocks noGrp="1"/>
          </p:cNvSpPr>
          <p:nvPr>
            <p:ph type="ftr" sz="quarter" idx="11"/>
          </p:nvPr>
        </p:nvSpPr>
        <p:spPr/>
        <p:txBody>
          <a:bodyPr/>
          <a:lstStyle/>
          <a:p>
            <a:pPr>
              <a:defRPr/>
            </a:pPr>
            <a:r>
              <a:rPr lang="en-GB" dirty="0" smtClean="0"/>
              <a:t>M Bouman 
TNO </a:t>
            </a:r>
            <a:r>
              <a:rPr lang="en-GB" dirty="0" err="1" smtClean="0"/>
              <a:t>Nieuwe</a:t>
            </a:r>
            <a:r>
              <a:rPr lang="en-GB" dirty="0" smtClean="0"/>
              <a:t> </a:t>
            </a:r>
            <a:r>
              <a:rPr lang="en-GB" dirty="0" err="1" smtClean="0"/>
              <a:t>huisstijl</a:t>
            </a:r>
            <a:endParaRPr lang="en-GB" dirty="0"/>
          </a:p>
        </p:txBody>
      </p:sp>
    </p:spTree>
    <p:extLst>
      <p:ext uri="{BB962C8B-B14F-4D97-AF65-F5344CB8AC3E}">
        <p14:creationId xmlns:p14="http://schemas.microsoft.com/office/powerpoint/2010/main" val="3444987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dirty="0" smtClean="0">
                <a:latin typeface="Arial" charset="0"/>
                <a:cs typeface="Arial" charset="0"/>
              </a:rPr>
              <a:t>Use Case Description – Stakeholders I</a:t>
            </a:r>
          </a:p>
        </p:txBody>
      </p:sp>
      <p:sp>
        <p:nvSpPr>
          <p:cNvPr id="33795" name="Content Placeholder 2"/>
          <p:cNvSpPr>
            <a:spLocks noGrp="1"/>
          </p:cNvSpPr>
          <p:nvPr>
            <p:ph idx="1"/>
          </p:nvPr>
        </p:nvSpPr>
        <p:spPr>
          <a:xfrm>
            <a:off x="1403350" y="2200275"/>
            <a:ext cx="7272338" cy="4181475"/>
          </a:xfrm>
        </p:spPr>
        <p:txBody>
          <a:bodyPr/>
          <a:lstStyle/>
          <a:p>
            <a:pPr>
              <a:defRPr/>
            </a:pPr>
            <a:r>
              <a:rPr lang="en-GB" dirty="0" smtClean="0">
                <a:latin typeface="Arial" charset="0"/>
                <a:cs typeface="Arial" charset="0"/>
              </a:rPr>
              <a:t>End-customer (or </a:t>
            </a:r>
            <a:r>
              <a:rPr lang="en-GB" dirty="0" err="1" smtClean="0">
                <a:latin typeface="Arial" charset="0"/>
                <a:cs typeface="Arial" charset="0"/>
              </a:rPr>
              <a:t>Prosumer</a:t>
            </a:r>
            <a:r>
              <a:rPr lang="en-GB" dirty="0" smtClean="0">
                <a:latin typeface="Arial" charset="0"/>
                <a:cs typeface="Arial" charset="0"/>
              </a:rPr>
              <a:t>): traditionally the end-user of electricity, now has become a net producer of electricity at times. In the smart grid the end-customer will deliver services to this ESCO and to his DSO: flexibility, fast reactions to network disturbances, reactive power, etc. This flexibility is delivered through:</a:t>
            </a:r>
          </a:p>
          <a:p>
            <a:pPr lvl="1">
              <a:defRPr/>
            </a:pPr>
            <a:r>
              <a:rPr lang="en-GB" dirty="0" smtClean="0">
                <a:latin typeface="Arial" charset="0"/>
                <a:cs typeface="Arial" charset="0"/>
              </a:rPr>
              <a:t>Distributed Generation (DG): Electricity producing units connected to the distribution grid.</a:t>
            </a:r>
          </a:p>
          <a:p>
            <a:pPr lvl="1">
              <a:defRPr/>
            </a:pPr>
            <a:r>
              <a:rPr lang="en-GB" dirty="0" smtClean="0">
                <a:latin typeface="Arial" charset="0"/>
                <a:cs typeface="Arial" charset="0"/>
              </a:rPr>
              <a:t>Demand Response (DR): Electricity consuming devices that are able to alter their operations in </a:t>
            </a:r>
            <a:r>
              <a:rPr lang="en-GB" dirty="0" smtClean="0"/>
              <a:t>response </a:t>
            </a:r>
            <a:r>
              <a:rPr lang="en-GB" dirty="0" smtClean="0">
                <a:latin typeface="Arial" charset="0"/>
                <a:cs typeface="Arial" charset="0"/>
              </a:rPr>
              <a:t>to external (price) signals.</a:t>
            </a:r>
          </a:p>
          <a:p>
            <a:pPr lvl="1">
              <a:defRPr/>
            </a:pPr>
            <a:r>
              <a:rPr lang="en-GB" dirty="0" smtClean="0">
                <a:latin typeface="Arial" charset="0"/>
                <a:cs typeface="Arial" charset="0"/>
              </a:rPr>
              <a:t>Distributed Storage (DS): </a:t>
            </a:r>
            <a:r>
              <a:rPr lang="en-GB" dirty="0" smtClean="0"/>
              <a:t>energy storage devices connected to the distribution network able of bi-directional exchange of energy with that network.</a:t>
            </a:r>
            <a:endParaRPr lang="en-GB" dirty="0" smtClean="0">
              <a:latin typeface="Arial" charset="0"/>
              <a:cs typeface="Arial" charset="0"/>
            </a:endParaRPr>
          </a:p>
          <a:p>
            <a:pPr marL="0" indent="0">
              <a:buFontTx/>
              <a:buNone/>
              <a:defRPr/>
            </a:pPr>
            <a:endParaRPr lang="en-GB" dirty="0" smtClean="0">
              <a:latin typeface="Arial" charset="0"/>
              <a:cs typeface="Arial" charset="0"/>
            </a:endParaRPr>
          </a:p>
        </p:txBody>
      </p:sp>
      <p:sp>
        <p:nvSpPr>
          <p:cNvPr id="2662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dirty="0" smtClean="0"/>
              <a:t>10 </a:t>
            </a:r>
            <a:r>
              <a:rPr lang="en-GB" dirty="0" err="1" smtClean="0"/>
              <a:t>januari</a:t>
            </a:r>
            <a:r>
              <a:rPr lang="en-GB" dirty="0" smtClean="0"/>
              <a:t> 2011</a:t>
            </a:r>
          </a:p>
        </p:txBody>
      </p:sp>
      <p:sp>
        <p:nvSpPr>
          <p:cNvPr id="266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dirty="0" smtClean="0"/>
              <a:t>M Bouman 
TNO </a:t>
            </a:r>
            <a:r>
              <a:rPr lang="en-GB" dirty="0" err="1" smtClean="0"/>
              <a:t>Nieuwe</a:t>
            </a:r>
            <a:r>
              <a:rPr lang="en-GB" dirty="0" smtClean="0"/>
              <a:t> </a:t>
            </a:r>
            <a:r>
              <a:rPr lang="en-GB" dirty="0" err="1" smtClean="0"/>
              <a:t>huisstijl</a:t>
            </a:r>
            <a:endParaRPr lang="en-GB" dirty="0" smtClean="0"/>
          </a:p>
        </p:txBody>
      </p:sp>
      <p:sp>
        <p:nvSpPr>
          <p:cNvPr id="2663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A3BEE31F-5A75-4D79-A2EF-82931E74DD00}" type="slidenum">
              <a:rPr lang="en-GB" smtClean="0"/>
              <a:pPr eaLnBrk="1" fontAlgn="base" hangingPunct="1">
                <a:spcBef>
                  <a:spcPct val="0"/>
                </a:spcBef>
                <a:spcAft>
                  <a:spcPct val="0"/>
                </a:spcAft>
              </a:pPr>
              <a:t>20</a:t>
            </a:fld>
            <a:endParaRPr lang="en-GB" dirty="0" smtClean="0"/>
          </a:p>
        </p:txBody>
      </p:sp>
    </p:spTree>
    <p:extLst>
      <p:ext uri="{BB962C8B-B14F-4D97-AF65-F5344CB8AC3E}">
        <p14:creationId xmlns:p14="http://schemas.microsoft.com/office/powerpoint/2010/main" val="1602398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dirty="0" smtClean="0">
                <a:latin typeface="Arial" charset="0"/>
                <a:cs typeface="Arial" charset="0"/>
              </a:rPr>
              <a:t>Use Case Description – Stakeholders II</a:t>
            </a:r>
          </a:p>
        </p:txBody>
      </p:sp>
      <p:sp>
        <p:nvSpPr>
          <p:cNvPr id="27651" name="Content Placeholder 2"/>
          <p:cNvSpPr>
            <a:spLocks noGrp="1"/>
          </p:cNvSpPr>
          <p:nvPr>
            <p:ph idx="1"/>
          </p:nvPr>
        </p:nvSpPr>
        <p:spPr>
          <a:xfrm>
            <a:off x="1403350" y="2200275"/>
            <a:ext cx="7272338" cy="4181475"/>
          </a:xfrm>
        </p:spPr>
        <p:txBody>
          <a:bodyPr/>
          <a:lstStyle/>
          <a:p>
            <a:r>
              <a:rPr lang="en-GB" dirty="0" smtClean="0">
                <a:latin typeface="Arial" charset="0"/>
                <a:cs typeface="Arial" charset="0"/>
              </a:rPr>
              <a:t>Energy Service Company (ESCO): traditionally the supplier of electricity, now also buys electricity from his customers and in the smart grid buys a flexibility service from them. Is active on the wholesale markets for electricity where it can create value from flexibility.</a:t>
            </a:r>
          </a:p>
          <a:p>
            <a:endParaRPr lang="en-GB" dirty="0" smtClean="0">
              <a:latin typeface="Arial" charset="0"/>
              <a:cs typeface="Arial" charset="0"/>
            </a:endParaRPr>
          </a:p>
        </p:txBody>
      </p:sp>
      <p:sp>
        <p:nvSpPr>
          <p:cNvPr id="2765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dirty="0" smtClean="0"/>
              <a:t>10 </a:t>
            </a:r>
            <a:r>
              <a:rPr lang="en-GB" dirty="0" err="1" smtClean="0"/>
              <a:t>januari</a:t>
            </a:r>
            <a:r>
              <a:rPr lang="en-GB" dirty="0" smtClean="0"/>
              <a:t> 2011</a:t>
            </a:r>
          </a:p>
        </p:txBody>
      </p:sp>
      <p:sp>
        <p:nvSpPr>
          <p:cNvPr id="276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dirty="0" smtClean="0"/>
              <a:t>M Bouman 
TNO </a:t>
            </a:r>
            <a:r>
              <a:rPr lang="en-GB" dirty="0" err="1" smtClean="0"/>
              <a:t>Nieuwe</a:t>
            </a:r>
            <a:r>
              <a:rPr lang="en-GB" dirty="0" smtClean="0"/>
              <a:t> </a:t>
            </a:r>
            <a:r>
              <a:rPr lang="en-GB" dirty="0" err="1" smtClean="0"/>
              <a:t>huisstijl</a:t>
            </a:r>
            <a:endParaRPr lang="en-GB" dirty="0" smtClean="0"/>
          </a:p>
        </p:txBody>
      </p:sp>
      <p:sp>
        <p:nvSpPr>
          <p:cNvPr id="276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276E3A35-E090-42BC-B715-4D71D3A5245B}" type="slidenum">
              <a:rPr lang="en-GB" smtClean="0"/>
              <a:pPr eaLnBrk="1" fontAlgn="base" hangingPunct="1">
                <a:spcBef>
                  <a:spcPct val="0"/>
                </a:spcBef>
                <a:spcAft>
                  <a:spcPct val="0"/>
                </a:spcAft>
              </a:pPr>
              <a:t>21</a:t>
            </a:fld>
            <a:endParaRPr lang="en-GB" dirty="0" smtClean="0"/>
          </a:p>
        </p:txBody>
      </p:sp>
    </p:spTree>
    <p:extLst>
      <p:ext uri="{BB962C8B-B14F-4D97-AF65-F5344CB8AC3E}">
        <p14:creationId xmlns:p14="http://schemas.microsoft.com/office/powerpoint/2010/main" val="3089550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dirty="0" smtClean="0">
                <a:latin typeface="Arial" charset="0"/>
                <a:cs typeface="Arial" charset="0"/>
              </a:rPr>
              <a:t>Use Case Description – Stakeholders III</a:t>
            </a:r>
          </a:p>
        </p:txBody>
      </p:sp>
      <p:sp>
        <p:nvSpPr>
          <p:cNvPr id="28675" name="Content Placeholder 2"/>
          <p:cNvSpPr>
            <a:spLocks noGrp="1"/>
          </p:cNvSpPr>
          <p:nvPr>
            <p:ph idx="1"/>
          </p:nvPr>
        </p:nvSpPr>
        <p:spPr>
          <a:xfrm>
            <a:off x="1403350" y="2200275"/>
            <a:ext cx="7272338" cy="4181475"/>
          </a:xfrm>
        </p:spPr>
        <p:txBody>
          <a:bodyPr/>
          <a:lstStyle/>
          <a:p>
            <a:r>
              <a:rPr lang="en-GB" dirty="0" smtClean="0">
                <a:latin typeface="Arial" charset="0"/>
                <a:cs typeface="Arial" charset="0"/>
              </a:rPr>
              <a:t>Distribution System Operator (DSO): Operator of the distribution grid. Traditionally passive operation. In the smart grid it involves systems of/at end-customers in active distribution management. Thus, the DSO buys services from the end-customer: flexibility services, , fast reactions to network disturbances, reactive power, etc.</a:t>
            </a:r>
          </a:p>
          <a:p>
            <a:r>
              <a:rPr lang="en-GB" dirty="0" smtClean="0">
                <a:latin typeface="Arial" charset="0"/>
                <a:cs typeface="Arial" charset="0"/>
              </a:rPr>
              <a:t>Transmission System Operator (TSO): Operator of the transmission grid. Obtains (buys) grid support services from the DSO.</a:t>
            </a:r>
          </a:p>
          <a:p>
            <a:endParaRPr lang="en-GB" dirty="0" smtClean="0">
              <a:latin typeface="Arial" charset="0"/>
              <a:cs typeface="Arial" charset="0"/>
            </a:endParaRPr>
          </a:p>
        </p:txBody>
      </p:sp>
      <p:sp>
        <p:nvSpPr>
          <p:cNvPr id="2867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dirty="0" smtClean="0"/>
              <a:t>10 </a:t>
            </a:r>
            <a:r>
              <a:rPr lang="en-GB" dirty="0" err="1" smtClean="0"/>
              <a:t>januari</a:t>
            </a:r>
            <a:r>
              <a:rPr lang="en-GB" dirty="0" smtClean="0"/>
              <a:t> 2011</a:t>
            </a:r>
          </a:p>
        </p:txBody>
      </p:sp>
      <p:sp>
        <p:nvSpPr>
          <p:cNvPr id="286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dirty="0" smtClean="0"/>
              <a:t>M Bouman 
TNO </a:t>
            </a:r>
            <a:r>
              <a:rPr lang="en-GB" dirty="0" err="1" smtClean="0"/>
              <a:t>Nieuwe</a:t>
            </a:r>
            <a:r>
              <a:rPr lang="en-GB" dirty="0" smtClean="0"/>
              <a:t> </a:t>
            </a:r>
            <a:r>
              <a:rPr lang="en-GB" dirty="0" err="1" smtClean="0"/>
              <a:t>huisstijl</a:t>
            </a:r>
            <a:endParaRPr lang="en-GB" dirty="0" smtClean="0"/>
          </a:p>
        </p:txBody>
      </p:sp>
      <p:sp>
        <p:nvSpPr>
          <p:cNvPr id="286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B15D2447-30CC-4595-A84F-F7CF2B9F9464}" type="slidenum">
              <a:rPr lang="en-GB" smtClean="0"/>
              <a:pPr eaLnBrk="1" fontAlgn="base" hangingPunct="1">
                <a:spcBef>
                  <a:spcPct val="0"/>
                </a:spcBef>
                <a:spcAft>
                  <a:spcPct val="0"/>
                </a:spcAft>
              </a:pPr>
              <a:t>22</a:t>
            </a:fld>
            <a:endParaRPr lang="en-GB" dirty="0" smtClean="0"/>
          </a:p>
        </p:txBody>
      </p:sp>
    </p:spTree>
    <p:extLst>
      <p:ext uri="{BB962C8B-B14F-4D97-AF65-F5344CB8AC3E}">
        <p14:creationId xmlns:p14="http://schemas.microsoft.com/office/powerpoint/2010/main" val="1473000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403350" y="908050"/>
            <a:ext cx="7272338" cy="719138"/>
          </a:xfrm>
        </p:spPr>
        <p:txBody>
          <a:bodyPr/>
          <a:lstStyle/>
          <a:p>
            <a:r>
              <a:rPr lang="en-GB" dirty="0" smtClean="0">
                <a:latin typeface="Arial" charset="0"/>
                <a:cs typeface="Arial" charset="0"/>
              </a:rPr>
              <a:t>Use Case Description – Normal Operation</a:t>
            </a:r>
          </a:p>
        </p:txBody>
      </p:sp>
      <p:sp>
        <p:nvSpPr>
          <p:cNvPr id="29699" name="Content Placeholder 2"/>
          <p:cNvSpPr>
            <a:spLocks noGrp="1"/>
          </p:cNvSpPr>
          <p:nvPr>
            <p:ph idx="1"/>
          </p:nvPr>
        </p:nvSpPr>
        <p:spPr>
          <a:xfrm>
            <a:off x="1403350" y="1484313"/>
            <a:ext cx="7272338" cy="4181475"/>
          </a:xfrm>
        </p:spPr>
        <p:txBody>
          <a:bodyPr/>
          <a:lstStyle/>
          <a:p>
            <a:r>
              <a:rPr lang="en-GB" dirty="0" smtClean="0">
                <a:latin typeface="Arial" charset="0"/>
                <a:cs typeface="Arial" charset="0"/>
              </a:rPr>
              <a:t>ESCOs optimize their position on the wholesale markets on a time scale of 1 to 15 minutes. Instant reactions are based on the situation on the imbalance market. For this, each ESCO runs a Virtual Power Plant (VPP) sending (price) signals to their contracted </a:t>
            </a:r>
            <a:r>
              <a:rPr lang="en-GB" dirty="0" err="1" smtClean="0">
                <a:latin typeface="Arial" charset="0"/>
                <a:cs typeface="Arial" charset="0"/>
              </a:rPr>
              <a:t>prosumer</a:t>
            </a:r>
            <a:r>
              <a:rPr lang="en-GB" dirty="0" smtClean="0">
                <a:latin typeface="Arial" charset="0"/>
                <a:cs typeface="Arial" charset="0"/>
              </a:rPr>
              <a:t> customers. Through the imbalance market and the ESCO’s VPPs, the DG, DR and DS at end-customers react to fluctuations in the availability of central renewable generation.</a:t>
            </a:r>
          </a:p>
          <a:p>
            <a:r>
              <a:rPr lang="en-GB" dirty="0" smtClean="0">
                <a:latin typeface="Arial" charset="0"/>
                <a:cs typeface="Arial" charset="0"/>
              </a:rPr>
              <a:t>On the same time scales, the DSO performs active distribution management in order to handle network overload situations and to reduce network losses. In case of network overloading, the DSO sends (price) signals to the </a:t>
            </a:r>
            <a:r>
              <a:rPr lang="en-GB" dirty="0" err="1" smtClean="0">
                <a:latin typeface="Arial" charset="0"/>
                <a:cs typeface="Arial" charset="0"/>
              </a:rPr>
              <a:t>prosumers</a:t>
            </a:r>
            <a:r>
              <a:rPr lang="en-GB" dirty="0" smtClean="0">
                <a:latin typeface="Arial" charset="0"/>
                <a:cs typeface="Arial" charset="0"/>
              </a:rPr>
              <a:t>, additional to those sent by the ESCO’s VPPs. Local aspects in balancing demand and supply are taken into account only if network capacity is insufficient (overloading, congestion) and to signal costs for network losses to connected </a:t>
            </a:r>
            <a:r>
              <a:rPr lang="en-GB" dirty="0" err="1" smtClean="0">
                <a:latin typeface="Arial" charset="0"/>
                <a:cs typeface="Arial" charset="0"/>
              </a:rPr>
              <a:t>prosumers</a:t>
            </a:r>
            <a:r>
              <a:rPr lang="en-GB" dirty="0" smtClean="0">
                <a:latin typeface="Arial" charset="0"/>
                <a:cs typeface="Arial" charset="0"/>
              </a:rPr>
              <a:t>.</a:t>
            </a:r>
          </a:p>
          <a:p>
            <a:endParaRPr lang="en-GB" dirty="0" smtClean="0">
              <a:latin typeface="Arial" charset="0"/>
              <a:cs typeface="Arial" charset="0"/>
            </a:endParaRPr>
          </a:p>
        </p:txBody>
      </p:sp>
      <p:sp>
        <p:nvSpPr>
          <p:cNvPr id="2970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dirty="0" smtClean="0"/>
              <a:t>10 </a:t>
            </a:r>
            <a:r>
              <a:rPr lang="en-GB" dirty="0" err="1" smtClean="0"/>
              <a:t>januari</a:t>
            </a:r>
            <a:r>
              <a:rPr lang="en-GB" dirty="0" smtClean="0"/>
              <a:t> 2011</a:t>
            </a:r>
          </a:p>
        </p:txBody>
      </p:sp>
      <p:sp>
        <p:nvSpPr>
          <p:cNvPr id="297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dirty="0" smtClean="0"/>
              <a:t>M Bouman 
TNO </a:t>
            </a:r>
            <a:r>
              <a:rPr lang="en-GB" dirty="0" err="1" smtClean="0"/>
              <a:t>Nieuwe</a:t>
            </a:r>
            <a:r>
              <a:rPr lang="en-GB" dirty="0" smtClean="0"/>
              <a:t> </a:t>
            </a:r>
            <a:r>
              <a:rPr lang="en-GB" dirty="0" err="1" smtClean="0"/>
              <a:t>huisstijl</a:t>
            </a:r>
            <a:endParaRPr lang="en-GB" dirty="0" smtClean="0"/>
          </a:p>
        </p:txBody>
      </p:sp>
      <p:sp>
        <p:nvSpPr>
          <p:cNvPr id="2970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DCA7B66B-DD7C-4E11-9847-98F54DE4DC50}" type="slidenum">
              <a:rPr lang="en-GB" smtClean="0"/>
              <a:pPr eaLnBrk="1" fontAlgn="base" hangingPunct="1">
                <a:spcBef>
                  <a:spcPct val="0"/>
                </a:spcBef>
                <a:spcAft>
                  <a:spcPct val="0"/>
                </a:spcAft>
              </a:pPr>
              <a:t>23</a:t>
            </a:fld>
            <a:endParaRPr lang="en-GB" dirty="0" smtClean="0"/>
          </a:p>
        </p:txBody>
      </p:sp>
    </p:spTree>
    <p:extLst>
      <p:ext uri="{BB962C8B-B14F-4D97-AF65-F5344CB8AC3E}">
        <p14:creationId xmlns:p14="http://schemas.microsoft.com/office/powerpoint/2010/main" val="4244082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331913" y="981075"/>
            <a:ext cx="7704137" cy="719138"/>
          </a:xfrm>
        </p:spPr>
        <p:txBody>
          <a:bodyPr/>
          <a:lstStyle/>
          <a:p>
            <a:r>
              <a:rPr lang="en-GB" dirty="0" smtClean="0">
                <a:latin typeface="Arial" charset="0"/>
                <a:cs typeface="Arial" charset="0"/>
              </a:rPr>
              <a:t>Considerations regarding the </a:t>
            </a:r>
            <a:r>
              <a:rPr lang="en-GB" dirty="0" err="1" smtClean="0">
                <a:latin typeface="Arial" charset="0"/>
                <a:cs typeface="Arial" charset="0"/>
              </a:rPr>
              <a:t>behavior</a:t>
            </a:r>
            <a:r>
              <a:rPr lang="en-GB" dirty="0" smtClean="0">
                <a:latin typeface="Arial" charset="0"/>
                <a:cs typeface="Arial" charset="0"/>
              </a:rPr>
              <a:t> of the system</a:t>
            </a:r>
          </a:p>
        </p:txBody>
      </p:sp>
      <p:sp>
        <p:nvSpPr>
          <p:cNvPr id="3" name="Content Placeholder 2"/>
          <p:cNvSpPr>
            <a:spLocks noGrp="1"/>
          </p:cNvSpPr>
          <p:nvPr>
            <p:ph idx="1"/>
          </p:nvPr>
        </p:nvSpPr>
        <p:spPr>
          <a:xfrm>
            <a:off x="1403350" y="1989138"/>
            <a:ext cx="7489825" cy="4724400"/>
          </a:xfrm>
        </p:spPr>
        <p:txBody>
          <a:bodyPr/>
          <a:lstStyle/>
          <a:p>
            <a:pPr>
              <a:defRPr/>
            </a:pPr>
            <a:r>
              <a:rPr lang="en-GB" dirty="0" smtClean="0">
                <a:solidFill>
                  <a:prstClr val="black"/>
                </a:solidFill>
                <a:latin typeface="Arial" charset="0"/>
                <a:cs typeface="Arial" charset="0"/>
              </a:rPr>
              <a:t>(Price) signals from ESCOs and DSOs are competing for the same ‘resources’ </a:t>
            </a:r>
          </a:p>
          <a:p>
            <a:pPr lvl="1">
              <a:defRPr/>
            </a:pPr>
            <a:r>
              <a:rPr lang="en-GB" sz="1600" dirty="0">
                <a:solidFill>
                  <a:prstClr val="black"/>
                </a:solidFill>
                <a:latin typeface="Arial" charset="0"/>
                <a:cs typeface="Arial" charset="0"/>
              </a:rPr>
              <a:t>a</a:t>
            </a:r>
            <a:r>
              <a:rPr lang="en-GB" sz="1600" dirty="0" smtClean="0">
                <a:solidFill>
                  <a:prstClr val="black"/>
                </a:solidFill>
                <a:latin typeface="Arial" charset="0"/>
                <a:cs typeface="Arial" charset="0"/>
              </a:rPr>
              <a:t>nd: </a:t>
            </a:r>
            <a:r>
              <a:rPr lang="en-GB" sz="1600" dirty="0" err="1" smtClean="0">
                <a:solidFill>
                  <a:prstClr val="black"/>
                </a:solidFill>
                <a:latin typeface="Arial" charset="0"/>
                <a:cs typeface="Arial" charset="0"/>
              </a:rPr>
              <a:t>prosumers</a:t>
            </a:r>
            <a:r>
              <a:rPr lang="en-GB" sz="1600" dirty="0" smtClean="0">
                <a:solidFill>
                  <a:prstClr val="black"/>
                </a:solidFill>
                <a:latin typeface="Arial" charset="0"/>
                <a:cs typeface="Arial" charset="0"/>
              </a:rPr>
              <a:t> </a:t>
            </a:r>
            <a:r>
              <a:rPr lang="en-GB" sz="1600" dirty="0">
                <a:solidFill>
                  <a:prstClr val="black"/>
                </a:solidFill>
                <a:latin typeface="Arial" charset="0"/>
                <a:cs typeface="Arial" charset="0"/>
              </a:rPr>
              <a:t>of different ESCOs may be connected to the same </a:t>
            </a:r>
            <a:r>
              <a:rPr lang="en-GB" sz="1600" dirty="0" smtClean="0">
                <a:solidFill>
                  <a:prstClr val="black"/>
                </a:solidFill>
                <a:latin typeface="Arial" charset="0"/>
                <a:cs typeface="Arial" charset="0"/>
              </a:rPr>
              <a:t>network, </a:t>
            </a:r>
            <a:r>
              <a:rPr lang="en-GB" sz="1600" dirty="0">
                <a:solidFill>
                  <a:prstClr val="black"/>
                </a:solidFill>
                <a:latin typeface="Arial" charset="0"/>
                <a:cs typeface="Arial" charset="0"/>
              </a:rPr>
              <a:t>which </a:t>
            </a:r>
            <a:r>
              <a:rPr lang="en-GB" sz="1600" dirty="0" smtClean="0">
                <a:solidFill>
                  <a:prstClr val="black"/>
                </a:solidFill>
                <a:latin typeface="Arial" charset="0"/>
                <a:cs typeface="Arial" charset="0"/>
              </a:rPr>
              <a:t>further complicates </a:t>
            </a:r>
            <a:r>
              <a:rPr lang="en-GB" sz="1600" dirty="0">
                <a:solidFill>
                  <a:prstClr val="black"/>
                </a:solidFill>
                <a:latin typeface="Arial" charset="0"/>
                <a:cs typeface="Arial" charset="0"/>
              </a:rPr>
              <a:t>the </a:t>
            </a:r>
            <a:r>
              <a:rPr lang="en-GB" sz="1600" dirty="0" smtClean="0">
                <a:solidFill>
                  <a:prstClr val="black"/>
                </a:solidFill>
                <a:latin typeface="Arial" charset="0"/>
                <a:cs typeface="Arial" charset="0"/>
              </a:rPr>
              <a:t>situation</a:t>
            </a:r>
          </a:p>
          <a:p>
            <a:pPr>
              <a:defRPr/>
            </a:pPr>
            <a:r>
              <a:rPr lang="en-GB" dirty="0" smtClean="0"/>
              <a:t>Suppose that all actors are intelligent, e.g. </a:t>
            </a:r>
            <a:r>
              <a:rPr lang="en-GB" dirty="0" err="1" smtClean="0"/>
              <a:t>prosumers</a:t>
            </a:r>
            <a:r>
              <a:rPr lang="en-GB" dirty="0" smtClean="0"/>
              <a:t> do not only take into account current prices (consumption, generation), but also the expected prices in near future and the flexibility in their consumption (and generation).</a:t>
            </a:r>
            <a:endParaRPr lang="en-GB" dirty="0"/>
          </a:p>
          <a:p>
            <a:pPr>
              <a:defRPr/>
            </a:pPr>
            <a:r>
              <a:rPr lang="en-GB" dirty="0" smtClean="0"/>
              <a:t>In an ideal situation the behaviour of the actors should ‘automatically’ adapt (in an ‘globally optimal’ way) to changes in the system</a:t>
            </a:r>
          </a:p>
          <a:p>
            <a:pPr>
              <a:defRPr/>
            </a:pPr>
            <a:r>
              <a:rPr lang="en-GB" dirty="0" smtClean="0"/>
              <a:t>Fully distributed approach (robustness!?) </a:t>
            </a:r>
            <a:r>
              <a:rPr lang="en-GB" dirty="0" smtClean="0">
                <a:sym typeface="Wingdings" pitchFamily="2" charset="2"/>
              </a:rPr>
              <a:t></a:t>
            </a:r>
            <a:r>
              <a:rPr lang="en-GB" dirty="0" smtClean="0"/>
              <a:t>centralized approach (vulnerable!?)</a:t>
            </a:r>
          </a:p>
          <a:p>
            <a:pPr lvl="1">
              <a:defRPr/>
            </a:pPr>
            <a:endParaRPr lang="en-GB" dirty="0" smtClean="0"/>
          </a:p>
          <a:p>
            <a:pPr>
              <a:defRPr/>
            </a:pPr>
            <a:endParaRPr lang="en-GB" dirty="0"/>
          </a:p>
          <a:p>
            <a:pPr marL="0" indent="0">
              <a:buFontTx/>
              <a:buNone/>
              <a:defRPr/>
            </a:pPr>
            <a:endParaRPr lang="en-GB" dirty="0" smtClean="0"/>
          </a:p>
          <a:p>
            <a:pPr>
              <a:defRPr/>
            </a:pPr>
            <a:endParaRPr lang="en-GB" dirty="0" smtClean="0"/>
          </a:p>
          <a:p>
            <a:pPr>
              <a:defRPr/>
            </a:pPr>
            <a:endParaRPr lang="en-GB" dirty="0" smtClean="0"/>
          </a:p>
        </p:txBody>
      </p:sp>
      <p:sp>
        <p:nvSpPr>
          <p:cNvPr id="3072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dirty="0" smtClean="0"/>
              <a:t>10 </a:t>
            </a:r>
            <a:r>
              <a:rPr lang="en-GB" dirty="0" err="1" smtClean="0"/>
              <a:t>januari</a:t>
            </a:r>
            <a:r>
              <a:rPr lang="en-GB" dirty="0" smtClean="0"/>
              <a:t> 2011</a:t>
            </a:r>
          </a:p>
        </p:txBody>
      </p:sp>
      <p:sp>
        <p:nvSpPr>
          <p:cNvPr id="307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dirty="0" smtClean="0"/>
              <a:t>M Bouman 
TNO </a:t>
            </a:r>
            <a:r>
              <a:rPr lang="en-GB" dirty="0" err="1" smtClean="0"/>
              <a:t>Nieuwe</a:t>
            </a:r>
            <a:r>
              <a:rPr lang="en-GB" dirty="0" smtClean="0"/>
              <a:t> </a:t>
            </a:r>
            <a:r>
              <a:rPr lang="en-GB" dirty="0" err="1" smtClean="0"/>
              <a:t>huisstijl</a:t>
            </a:r>
            <a:endParaRPr lang="en-GB" dirty="0" smtClean="0"/>
          </a:p>
        </p:txBody>
      </p:sp>
      <p:sp>
        <p:nvSpPr>
          <p:cNvPr id="307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C1149C0E-C4FC-4058-924D-36CAF175D7CC}" type="slidenum">
              <a:rPr lang="en-GB" smtClean="0"/>
              <a:pPr eaLnBrk="1" fontAlgn="base" hangingPunct="1">
                <a:spcBef>
                  <a:spcPct val="0"/>
                </a:spcBef>
                <a:spcAft>
                  <a:spcPct val="0"/>
                </a:spcAft>
              </a:pPr>
              <a:t>24</a:t>
            </a:fld>
            <a:endParaRPr lang="en-GB" dirty="0" smtClean="0"/>
          </a:p>
        </p:txBody>
      </p:sp>
    </p:spTree>
    <p:extLst>
      <p:ext uri="{BB962C8B-B14F-4D97-AF65-F5344CB8AC3E}">
        <p14:creationId xmlns:p14="http://schemas.microsoft.com/office/powerpoint/2010/main" val="4055781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331913" y="981075"/>
            <a:ext cx="7704137" cy="719138"/>
          </a:xfrm>
        </p:spPr>
        <p:txBody>
          <a:bodyPr/>
          <a:lstStyle/>
          <a:p>
            <a:r>
              <a:rPr lang="en-GB" dirty="0" smtClean="0">
                <a:solidFill>
                  <a:srgbClr val="000000"/>
                </a:solidFill>
                <a:latin typeface="Arial" charset="0"/>
                <a:cs typeface="Arial" charset="0"/>
              </a:rPr>
              <a:t>Considerations regarding the </a:t>
            </a:r>
            <a:r>
              <a:rPr lang="en-GB" dirty="0" err="1" smtClean="0">
                <a:solidFill>
                  <a:srgbClr val="000000"/>
                </a:solidFill>
                <a:latin typeface="Arial" charset="0"/>
                <a:cs typeface="Arial" charset="0"/>
              </a:rPr>
              <a:t>behavior</a:t>
            </a:r>
            <a:r>
              <a:rPr lang="en-GB" dirty="0" smtClean="0">
                <a:solidFill>
                  <a:srgbClr val="000000"/>
                </a:solidFill>
                <a:latin typeface="Arial" charset="0"/>
                <a:cs typeface="Arial" charset="0"/>
              </a:rPr>
              <a:t> of the system</a:t>
            </a:r>
            <a:endParaRPr lang="en-GB" dirty="0" smtClean="0">
              <a:latin typeface="Arial" charset="0"/>
              <a:cs typeface="Arial" charset="0"/>
            </a:endParaRPr>
          </a:p>
        </p:txBody>
      </p:sp>
      <p:sp>
        <p:nvSpPr>
          <p:cNvPr id="31747" name="Content Placeholder 2"/>
          <p:cNvSpPr>
            <a:spLocks noGrp="1"/>
          </p:cNvSpPr>
          <p:nvPr>
            <p:ph idx="1"/>
          </p:nvPr>
        </p:nvSpPr>
        <p:spPr>
          <a:xfrm>
            <a:off x="1403350" y="1439863"/>
            <a:ext cx="7272338" cy="5302250"/>
          </a:xfrm>
        </p:spPr>
        <p:txBody>
          <a:bodyPr/>
          <a:lstStyle/>
          <a:p>
            <a:r>
              <a:rPr lang="en-GB" dirty="0" smtClean="0">
                <a:latin typeface="Arial" charset="0"/>
                <a:cs typeface="Arial" charset="0"/>
              </a:rPr>
              <a:t>What about a fully distributed approach, i.e. ESCOs and DSOs act independently of each other (no </a:t>
            </a:r>
            <a:r>
              <a:rPr lang="en-GB" i="1" dirty="0" smtClean="0">
                <a:latin typeface="Arial" charset="0"/>
                <a:cs typeface="Arial" charset="0"/>
              </a:rPr>
              <a:t>direct</a:t>
            </a:r>
            <a:r>
              <a:rPr lang="en-GB" dirty="0" smtClean="0">
                <a:latin typeface="Arial" charset="0"/>
                <a:cs typeface="Arial" charset="0"/>
              </a:rPr>
              <a:t> coordination) maximizing their own utility, while </a:t>
            </a:r>
            <a:r>
              <a:rPr lang="en-GB" dirty="0" err="1" smtClean="0">
                <a:latin typeface="Arial" charset="0"/>
                <a:cs typeface="Arial" charset="0"/>
              </a:rPr>
              <a:t>prosumers</a:t>
            </a:r>
            <a:r>
              <a:rPr lang="en-GB" dirty="0" smtClean="0">
                <a:latin typeface="Arial" charset="0"/>
                <a:cs typeface="Arial" charset="0"/>
              </a:rPr>
              <a:t> maximize their utility based on the (price) signals from ESCOs and DSOs (+ estimates of future prices, </a:t>
            </a:r>
            <a:r>
              <a:rPr lang="en-GB" dirty="0" err="1" smtClean="0">
                <a:latin typeface="Arial" charset="0"/>
                <a:cs typeface="Arial" charset="0"/>
              </a:rPr>
              <a:t>etc</a:t>
            </a:r>
            <a:r>
              <a:rPr lang="en-GB" dirty="0" smtClean="0">
                <a:latin typeface="Arial" charset="0"/>
                <a:cs typeface="Arial" charset="0"/>
              </a:rPr>
              <a:t>). </a:t>
            </a:r>
          </a:p>
          <a:p>
            <a:pPr lvl="1"/>
            <a:r>
              <a:rPr lang="en-GB" dirty="0" smtClean="0">
                <a:latin typeface="Arial" charset="0"/>
                <a:cs typeface="Arial" charset="0"/>
              </a:rPr>
              <a:t>Would this lead to a ‘stable’ solution? Oscillating behaviour?</a:t>
            </a:r>
          </a:p>
          <a:p>
            <a:pPr lvl="2"/>
            <a:r>
              <a:rPr lang="en-GB" dirty="0" smtClean="0">
                <a:latin typeface="Arial" charset="0"/>
                <a:cs typeface="Arial" charset="0"/>
              </a:rPr>
              <a:t>what are the resulting strategies/decision algorithms of each of the actors?</a:t>
            </a:r>
          </a:p>
          <a:p>
            <a:r>
              <a:rPr lang="en-GB" dirty="0" smtClean="0">
                <a:latin typeface="Arial" charset="0"/>
                <a:cs typeface="Arial" charset="0"/>
              </a:rPr>
              <a:t>If a fully distributed approach is not feasible: which interaction between ESCOs and DSOs is then minimally needed to achieve ‘stability’?</a:t>
            </a:r>
          </a:p>
          <a:p>
            <a:pPr lvl="1"/>
            <a:r>
              <a:rPr lang="en-GB" dirty="0" smtClean="0">
                <a:latin typeface="Arial" charset="0"/>
                <a:cs typeface="Arial" charset="0"/>
              </a:rPr>
              <a:t>And what about the (price) signalling strategies of ESCOs and DSOs, and the decision strategies of the </a:t>
            </a:r>
            <a:r>
              <a:rPr lang="en-GB" dirty="0" err="1" smtClean="0">
                <a:latin typeface="Arial" charset="0"/>
                <a:cs typeface="Arial" charset="0"/>
              </a:rPr>
              <a:t>prosumers</a:t>
            </a:r>
            <a:r>
              <a:rPr lang="en-GB" dirty="0" smtClean="0">
                <a:latin typeface="Arial" charset="0"/>
                <a:cs typeface="Arial" charset="0"/>
              </a:rPr>
              <a:t>?</a:t>
            </a:r>
          </a:p>
          <a:p>
            <a:pPr lvl="1"/>
            <a:r>
              <a:rPr lang="en-GB" dirty="0" smtClean="0">
                <a:latin typeface="Arial" charset="0"/>
                <a:cs typeface="Arial" charset="0"/>
              </a:rPr>
              <a:t>Is it needed that the ESCOs and DSOs can overrule the (‘autonomous’) decisions of the </a:t>
            </a:r>
            <a:r>
              <a:rPr lang="en-GB" dirty="0" err="1" smtClean="0">
                <a:latin typeface="Arial" charset="0"/>
                <a:cs typeface="Arial" charset="0"/>
              </a:rPr>
              <a:t>prosumers</a:t>
            </a:r>
            <a:r>
              <a:rPr lang="en-GB" dirty="0" smtClean="0">
                <a:latin typeface="Arial" charset="0"/>
                <a:cs typeface="Arial" charset="0"/>
              </a:rPr>
              <a:t>?</a:t>
            </a:r>
          </a:p>
        </p:txBody>
      </p:sp>
      <p:sp>
        <p:nvSpPr>
          <p:cNvPr id="317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dirty="0" smtClean="0"/>
              <a:t>10 </a:t>
            </a:r>
            <a:r>
              <a:rPr lang="en-GB" dirty="0" err="1" smtClean="0"/>
              <a:t>januari</a:t>
            </a:r>
            <a:r>
              <a:rPr lang="en-GB" dirty="0" smtClean="0"/>
              <a:t> 2011</a:t>
            </a:r>
          </a:p>
        </p:txBody>
      </p:sp>
      <p:sp>
        <p:nvSpPr>
          <p:cNvPr id="317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dirty="0" smtClean="0"/>
              <a:t>M Bouman 
TNO </a:t>
            </a:r>
            <a:r>
              <a:rPr lang="en-GB" dirty="0" err="1" smtClean="0"/>
              <a:t>Nieuwe</a:t>
            </a:r>
            <a:r>
              <a:rPr lang="en-GB" dirty="0" smtClean="0"/>
              <a:t> </a:t>
            </a:r>
            <a:r>
              <a:rPr lang="en-GB" dirty="0" err="1" smtClean="0"/>
              <a:t>huisstijl</a:t>
            </a:r>
            <a:endParaRPr lang="en-GB" dirty="0" smtClean="0"/>
          </a:p>
        </p:txBody>
      </p:sp>
      <p:sp>
        <p:nvSpPr>
          <p:cNvPr id="317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81CAE73F-B64E-46C7-9990-6BD31773E12C}" type="slidenum">
              <a:rPr lang="en-GB" smtClean="0"/>
              <a:pPr eaLnBrk="1" fontAlgn="base" hangingPunct="1">
                <a:spcBef>
                  <a:spcPct val="0"/>
                </a:spcBef>
                <a:spcAft>
                  <a:spcPct val="0"/>
                </a:spcAft>
              </a:pPr>
              <a:t>25</a:t>
            </a:fld>
            <a:endParaRPr lang="en-GB" dirty="0" smtClean="0"/>
          </a:p>
        </p:txBody>
      </p:sp>
    </p:spTree>
    <p:extLst>
      <p:ext uri="{BB962C8B-B14F-4D97-AF65-F5344CB8AC3E}">
        <p14:creationId xmlns:p14="http://schemas.microsoft.com/office/powerpoint/2010/main" val="3222790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dirty="0" smtClean="0">
                <a:latin typeface="Arial" charset="0"/>
                <a:cs typeface="Arial" charset="0"/>
              </a:rPr>
              <a:t>Use Case Description – Emergency Operation</a:t>
            </a:r>
          </a:p>
        </p:txBody>
      </p:sp>
      <p:sp>
        <p:nvSpPr>
          <p:cNvPr id="32771" name="Content Placeholder 2"/>
          <p:cNvSpPr>
            <a:spLocks noGrp="1"/>
          </p:cNvSpPr>
          <p:nvPr>
            <p:ph idx="1"/>
          </p:nvPr>
        </p:nvSpPr>
        <p:spPr>
          <a:xfrm>
            <a:off x="1403350" y="2200275"/>
            <a:ext cx="7272338" cy="4181475"/>
          </a:xfrm>
        </p:spPr>
        <p:txBody>
          <a:bodyPr/>
          <a:lstStyle/>
          <a:p>
            <a:r>
              <a:rPr lang="en-GB" dirty="0" smtClean="0">
                <a:latin typeface="Arial" charset="0"/>
                <a:cs typeface="Arial" charset="0"/>
              </a:rPr>
              <a:t>Local parts of the network run ride through the emergency in islanded mode, disconnected from the rest of the grid.</a:t>
            </a:r>
          </a:p>
          <a:p>
            <a:pPr lvl="1"/>
            <a:r>
              <a:rPr lang="en-GB" dirty="0" smtClean="0">
                <a:latin typeface="Arial" charset="0"/>
                <a:cs typeface="Arial" charset="0"/>
              </a:rPr>
              <a:t>On which level to disconnect? Single building, Low-voltage feeder, City, Region? Bigger is more stable</a:t>
            </a:r>
          </a:p>
          <a:p>
            <a:pPr lvl="1"/>
            <a:r>
              <a:rPr lang="en-GB" dirty="0" smtClean="0">
                <a:latin typeface="Arial" charset="0"/>
                <a:cs typeface="Arial" charset="0"/>
              </a:rPr>
              <a:t>Within the island: use Distributed Storage for fast (primary) balancing, other flexibility (DG &amp; DR) for secondary balancing.</a:t>
            </a:r>
          </a:p>
          <a:p>
            <a:pPr lvl="1"/>
            <a:r>
              <a:rPr lang="en-GB" dirty="0" smtClean="0">
                <a:latin typeface="Arial" charset="0"/>
                <a:cs typeface="Arial" charset="0"/>
              </a:rPr>
              <a:t>Join adjacent islands together to form bigger islands.</a:t>
            </a:r>
          </a:p>
          <a:p>
            <a:pPr lvl="1"/>
            <a:r>
              <a:rPr lang="en-GB" dirty="0" smtClean="0">
                <a:latin typeface="Arial" charset="0"/>
                <a:cs typeface="Arial" charset="0"/>
              </a:rPr>
              <a:t>When to reconnect and return to normal operational mode?</a:t>
            </a:r>
          </a:p>
        </p:txBody>
      </p:sp>
      <p:sp>
        <p:nvSpPr>
          <p:cNvPr id="3277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dirty="0" smtClean="0"/>
              <a:t>10 </a:t>
            </a:r>
            <a:r>
              <a:rPr lang="en-GB" dirty="0" err="1" smtClean="0"/>
              <a:t>januari</a:t>
            </a:r>
            <a:r>
              <a:rPr lang="en-GB" dirty="0" smtClean="0"/>
              <a:t> 2011</a:t>
            </a:r>
          </a:p>
        </p:txBody>
      </p:sp>
      <p:sp>
        <p:nvSpPr>
          <p:cNvPr id="3277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dirty="0" smtClean="0"/>
              <a:t>M Bouman 
TNO </a:t>
            </a:r>
            <a:r>
              <a:rPr lang="en-GB" dirty="0" err="1" smtClean="0"/>
              <a:t>Nieuwe</a:t>
            </a:r>
            <a:r>
              <a:rPr lang="en-GB" dirty="0" smtClean="0"/>
              <a:t> </a:t>
            </a:r>
            <a:r>
              <a:rPr lang="en-GB" dirty="0" err="1" smtClean="0"/>
              <a:t>huisstijl</a:t>
            </a:r>
            <a:endParaRPr lang="en-GB" dirty="0" smtClean="0"/>
          </a:p>
        </p:txBody>
      </p:sp>
      <p:sp>
        <p:nvSpPr>
          <p:cNvPr id="327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D9F4F04D-0ECF-466F-9E43-E0A3880677F4}" type="slidenum">
              <a:rPr lang="en-GB" smtClean="0"/>
              <a:pPr eaLnBrk="1" fontAlgn="base" hangingPunct="1">
                <a:spcBef>
                  <a:spcPct val="0"/>
                </a:spcBef>
                <a:spcAft>
                  <a:spcPct val="0"/>
                </a:spcAft>
              </a:pPr>
              <a:t>26</a:t>
            </a:fld>
            <a:endParaRPr lang="en-GB" dirty="0" smtClean="0"/>
          </a:p>
        </p:txBody>
      </p:sp>
    </p:spTree>
    <p:extLst>
      <p:ext uri="{BB962C8B-B14F-4D97-AF65-F5344CB8AC3E}">
        <p14:creationId xmlns:p14="http://schemas.microsoft.com/office/powerpoint/2010/main" val="412393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554328"/>
            <a:ext cx="3101992" cy="143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0" name="Title 1"/>
          <p:cNvSpPr>
            <a:spLocks noGrp="1"/>
          </p:cNvSpPr>
          <p:nvPr>
            <p:ph type="title"/>
          </p:nvPr>
        </p:nvSpPr>
        <p:spPr>
          <a:xfrm>
            <a:off x="1403350" y="1343025"/>
            <a:ext cx="7632700" cy="719138"/>
          </a:xfrm>
        </p:spPr>
        <p:txBody>
          <a:bodyPr/>
          <a:lstStyle/>
          <a:p>
            <a:r>
              <a:rPr lang="en-GB" dirty="0" smtClean="0"/>
              <a:t>Self-Organization in Smart Grids / actions</a:t>
            </a:r>
          </a:p>
        </p:txBody>
      </p:sp>
      <p:sp>
        <p:nvSpPr>
          <p:cNvPr id="2253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51E8A6AB-8231-4B5A-AB23-78FCD069BE03}" type="slidenum">
              <a:rPr lang="en-GB" smtClean="0"/>
              <a:pPr eaLnBrk="1" fontAlgn="base" hangingPunct="1">
                <a:spcBef>
                  <a:spcPct val="0"/>
                </a:spcBef>
                <a:spcAft>
                  <a:spcPct val="0"/>
                </a:spcAft>
              </a:pPr>
              <a:t>2</a:t>
            </a:fld>
            <a:endParaRPr lang="en-GB" dirty="0" smtClean="0"/>
          </a:p>
        </p:txBody>
      </p:sp>
      <p:sp>
        <p:nvSpPr>
          <p:cNvPr id="11283" name="Content Placeholder 2"/>
          <p:cNvSpPr>
            <a:spLocks noGrp="1"/>
          </p:cNvSpPr>
          <p:nvPr>
            <p:ph idx="1"/>
          </p:nvPr>
        </p:nvSpPr>
        <p:spPr>
          <a:xfrm>
            <a:off x="1403350" y="1989138"/>
            <a:ext cx="7489825" cy="4464050"/>
          </a:xfrm>
        </p:spPr>
        <p:txBody>
          <a:bodyPr/>
          <a:lstStyle/>
          <a:p>
            <a:pPr>
              <a:lnSpc>
                <a:spcPct val="100000"/>
              </a:lnSpc>
              <a:defRPr/>
            </a:pPr>
            <a:r>
              <a:rPr lang="en-GB" sz="1400" b="1" dirty="0" smtClean="0"/>
              <a:t>Self-optimizing</a:t>
            </a:r>
            <a:r>
              <a:rPr lang="en-GB" sz="1400" dirty="0" smtClean="0"/>
              <a:t>, </a:t>
            </a:r>
            <a:r>
              <a:rPr lang="en-GB" sz="1400" dirty="0" smtClean="0">
                <a:latin typeface="Arial" charset="0"/>
                <a:cs typeface="Arial" charset="0"/>
              </a:rPr>
              <a:t>automatically optimize issues like:</a:t>
            </a:r>
            <a:endParaRPr lang="en-GB" sz="1400" dirty="0" smtClean="0"/>
          </a:p>
          <a:p>
            <a:pPr lvl="1">
              <a:lnSpc>
                <a:spcPct val="150000"/>
              </a:lnSpc>
              <a:defRPr/>
            </a:pPr>
            <a:r>
              <a:rPr lang="en-GB" sz="1400" dirty="0" smtClean="0">
                <a:latin typeface="Arial" charset="0"/>
                <a:cs typeface="Arial" charset="0"/>
              </a:rPr>
              <a:t>reduce imbalance using market-based control</a:t>
            </a:r>
          </a:p>
          <a:p>
            <a:pPr lvl="1">
              <a:lnSpc>
                <a:spcPct val="100000"/>
              </a:lnSpc>
              <a:defRPr/>
            </a:pPr>
            <a:r>
              <a:rPr lang="en-GB" sz="1400" dirty="0" smtClean="0">
                <a:latin typeface="Arial" charset="0"/>
                <a:cs typeface="Arial" charset="0"/>
              </a:rPr>
              <a:t>reduce losses by optimize power-flow</a:t>
            </a:r>
          </a:p>
          <a:p>
            <a:pPr lvl="1">
              <a:lnSpc>
                <a:spcPct val="100000"/>
              </a:lnSpc>
              <a:defRPr/>
            </a:pPr>
            <a:r>
              <a:rPr lang="en-GB" sz="1400" dirty="0" smtClean="0">
                <a:latin typeface="Arial" charset="0"/>
                <a:cs typeface="Arial" charset="0"/>
              </a:rPr>
              <a:t>reduce congestion by optimize power-flow</a:t>
            </a:r>
          </a:p>
          <a:p>
            <a:pPr lvl="1">
              <a:lnSpc>
                <a:spcPct val="100000"/>
              </a:lnSpc>
              <a:defRPr/>
            </a:pPr>
            <a:r>
              <a:rPr lang="en-GB" sz="1400" dirty="0" smtClean="0">
                <a:latin typeface="Arial" charset="0"/>
                <a:cs typeface="Arial" charset="0"/>
              </a:rPr>
              <a:t>minimize power transfer</a:t>
            </a:r>
          </a:p>
          <a:p>
            <a:pPr lvl="1">
              <a:lnSpc>
                <a:spcPct val="100000"/>
              </a:lnSpc>
              <a:defRPr/>
            </a:pPr>
            <a:r>
              <a:rPr lang="en-GB" sz="1400" dirty="0" smtClean="0">
                <a:latin typeface="Arial" charset="0"/>
                <a:cs typeface="Arial" charset="0"/>
              </a:rPr>
              <a:t>reduce peak flow</a:t>
            </a:r>
          </a:p>
          <a:p>
            <a:pPr lvl="1">
              <a:lnSpc>
                <a:spcPct val="100000"/>
              </a:lnSpc>
              <a:defRPr/>
            </a:pPr>
            <a:r>
              <a:rPr lang="en-GB" sz="1400" dirty="0" smtClean="0">
                <a:latin typeface="Arial" charset="0"/>
                <a:cs typeface="Arial" charset="0"/>
              </a:rPr>
              <a:t>reduce local imbalance in LV systems</a:t>
            </a:r>
          </a:p>
          <a:p>
            <a:pPr lvl="1">
              <a:lnSpc>
                <a:spcPct val="100000"/>
              </a:lnSpc>
              <a:defRPr/>
            </a:pPr>
            <a:r>
              <a:rPr lang="en-GB" sz="1400" dirty="0" smtClean="0">
                <a:latin typeface="Arial" charset="0"/>
                <a:cs typeface="Arial" charset="0"/>
              </a:rPr>
              <a:t>optimize the size of clustered DER (VPP)</a:t>
            </a:r>
          </a:p>
          <a:p>
            <a:pPr lvl="1">
              <a:lnSpc>
                <a:spcPct val="100000"/>
              </a:lnSpc>
              <a:defRPr/>
            </a:pPr>
            <a:r>
              <a:rPr lang="en-GB" sz="1400" dirty="0" smtClean="0">
                <a:latin typeface="Arial" charset="0"/>
                <a:cs typeface="Arial" charset="0"/>
              </a:rPr>
              <a:t>optimize cost-benefit of the system</a:t>
            </a:r>
          </a:p>
          <a:p>
            <a:pPr lvl="1">
              <a:lnSpc>
                <a:spcPct val="100000"/>
              </a:lnSpc>
              <a:defRPr/>
            </a:pPr>
            <a:endParaRPr lang="en-GB" sz="1400" dirty="0" smtClean="0">
              <a:latin typeface="Arial" charset="0"/>
              <a:cs typeface="Arial" charset="0"/>
            </a:endParaRPr>
          </a:p>
          <a:p>
            <a:pPr>
              <a:defRPr/>
            </a:pPr>
            <a:r>
              <a:rPr lang="en-GB" sz="1400" b="1" dirty="0" smtClean="0">
                <a:latin typeface="Arial" charset="0"/>
                <a:cs typeface="Arial" charset="0"/>
              </a:rPr>
              <a:t>Self-healing</a:t>
            </a:r>
            <a:r>
              <a:rPr lang="en-GB" sz="1400" dirty="0" smtClean="0">
                <a:latin typeface="Arial" charset="0"/>
                <a:cs typeface="Arial" charset="0"/>
              </a:rPr>
              <a:t>, automatically isolate and reroute in case of failures like:</a:t>
            </a:r>
          </a:p>
          <a:p>
            <a:pPr lvl="1">
              <a:lnSpc>
                <a:spcPct val="100000"/>
              </a:lnSpc>
              <a:defRPr/>
            </a:pPr>
            <a:r>
              <a:rPr lang="en-GB" sz="1400" dirty="0" smtClean="0">
                <a:latin typeface="Arial" charset="0"/>
                <a:cs typeface="Arial" charset="0"/>
              </a:rPr>
              <a:t>loss of grid components (assets), cables /lines, sensors</a:t>
            </a:r>
          </a:p>
          <a:p>
            <a:pPr lvl="1">
              <a:lnSpc>
                <a:spcPct val="100000"/>
              </a:lnSpc>
              <a:defRPr/>
            </a:pPr>
            <a:r>
              <a:rPr lang="en-GB" sz="1400" dirty="0" smtClean="0">
                <a:latin typeface="Arial" charset="0"/>
                <a:cs typeface="Arial" charset="0"/>
              </a:rPr>
              <a:t>loss of communication</a:t>
            </a:r>
          </a:p>
          <a:p>
            <a:pPr lvl="1">
              <a:lnSpc>
                <a:spcPct val="100000"/>
              </a:lnSpc>
              <a:defRPr/>
            </a:pPr>
            <a:r>
              <a:rPr lang="en-GB" sz="1400" dirty="0" smtClean="0">
                <a:latin typeface="Arial" charset="0"/>
                <a:cs typeface="Arial" charset="0"/>
              </a:rPr>
              <a:t>loss of energy services</a:t>
            </a:r>
          </a:p>
          <a:p>
            <a:pPr lvl="1">
              <a:lnSpc>
                <a:spcPct val="100000"/>
              </a:lnSpc>
              <a:defRPr/>
            </a:pPr>
            <a:endParaRPr lang="en-GB" sz="1400" dirty="0" smtClean="0">
              <a:latin typeface="Arial" charset="0"/>
              <a:cs typeface="Arial" charset="0"/>
            </a:endParaRPr>
          </a:p>
          <a:p>
            <a:pPr>
              <a:lnSpc>
                <a:spcPct val="150000"/>
              </a:lnSpc>
              <a:defRPr/>
            </a:pPr>
            <a:r>
              <a:rPr lang="en-GB" sz="1400" b="1" dirty="0" smtClean="0">
                <a:latin typeface="Arial" charset="0"/>
                <a:cs typeface="Arial" charset="0"/>
              </a:rPr>
              <a:t>Self-configuring</a:t>
            </a:r>
            <a:r>
              <a:rPr lang="en-GB" sz="1400" dirty="0" smtClean="0">
                <a:latin typeface="Arial" charset="0"/>
                <a:cs typeface="Arial" charset="0"/>
              </a:rPr>
              <a:t>, automatically configuring the system during:</a:t>
            </a:r>
          </a:p>
          <a:p>
            <a:pPr lvl="1">
              <a:lnSpc>
                <a:spcPct val="100000"/>
              </a:lnSpc>
              <a:defRPr/>
            </a:pPr>
            <a:r>
              <a:rPr lang="en-GB" sz="1400" dirty="0" smtClean="0"/>
              <a:t>self-optimizing</a:t>
            </a:r>
          </a:p>
          <a:p>
            <a:pPr lvl="1">
              <a:lnSpc>
                <a:spcPct val="100000"/>
              </a:lnSpc>
              <a:defRPr/>
            </a:pPr>
            <a:r>
              <a:rPr lang="en-GB" sz="1400" dirty="0" smtClean="0">
                <a:latin typeface="Arial" charset="0"/>
                <a:cs typeface="Arial" charset="0"/>
              </a:rPr>
              <a:t>self-healing</a:t>
            </a:r>
          </a:p>
          <a:p>
            <a:pPr lvl="1">
              <a:lnSpc>
                <a:spcPct val="100000"/>
              </a:lnSpc>
              <a:defRPr/>
            </a:pPr>
            <a:r>
              <a:rPr lang="en-GB" sz="1400" dirty="0" smtClean="0">
                <a:latin typeface="Arial" charset="0"/>
                <a:cs typeface="Arial" charset="0"/>
              </a:rPr>
              <a:t>isolation of parts of the grid during black-outs </a:t>
            </a:r>
          </a:p>
          <a:p>
            <a:pPr marL="185738" lvl="1" indent="0">
              <a:buFontTx/>
              <a:buNone/>
              <a:defRPr/>
            </a:pPr>
            <a:endParaRPr lang="en-GB" sz="1200" dirty="0" smtClean="0">
              <a:latin typeface="Arial" charset="0"/>
              <a:cs typeface="Arial" charset="0"/>
            </a:endParaRPr>
          </a:p>
        </p:txBody>
      </p:sp>
      <p:sp>
        <p:nvSpPr>
          <p:cNvPr id="22534"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dirty="0" smtClean="0"/>
              <a:t>10 </a:t>
            </a:r>
            <a:r>
              <a:rPr lang="en-GB" dirty="0" err="1" smtClean="0"/>
              <a:t>januari</a:t>
            </a:r>
            <a:r>
              <a:rPr lang="en-GB" dirty="0" smtClean="0"/>
              <a:t> 2011</a:t>
            </a:r>
          </a:p>
        </p:txBody>
      </p:sp>
      <p:sp>
        <p:nvSpPr>
          <p:cNvPr id="2" name="Footer Placeholder 1"/>
          <p:cNvSpPr>
            <a:spLocks noGrp="1"/>
          </p:cNvSpPr>
          <p:nvPr>
            <p:ph type="ftr" sz="quarter" idx="11"/>
          </p:nvPr>
        </p:nvSpPr>
        <p:spPr/>
        <p:txBody>
          <a:bodyPr/>
          <a:lstStyle/>
          <a:p>
            <a:pPr>
              <a:defRPr/>
            </a:pPr>
            <a:r>
              <a:rPr lang="en-GB" dirty="0" smtClean="0"/>
              <a:t>M Bouman 
TNO </a:t>
            </a:r>
            <a:r>
              <a:rPr lang="en-GB" dirty="0" err="1" smtClean="0"/>
              <a:t>Nieuwe</a:t>
            </a:r>
            <a:r>
              <a:rPr lang="en-GB" dirty="0" smtClean="0"/>
              <a:t> </a:t>
            </a:r>
            <a:r>
              <a:rPr lang="en-GB" dirty="0" err="1" smtClean="0"/>
              <a:t>huisstijl</a:t>
            </a:r>
            <a:endParaRPr lang="en-GB" dirty="0"/>
          </a:p>
        </p:txBody>
      </p:sp>
    </p:spTree>
    <p:extLst>
      <p:ext uri="{BB962C8B-B14F-4D97-AF65-F5344CB8AC3E}">
        <p14:creationId xmlns:p14="http://schemas.microsoft.com/office/powerpoint/2010/main" val="2616351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403350" y="1052513"/>
            <a:ext cx="7272338" cy="360362"/>
          </a:xfrm>
        </p:spPr>
        <p:txBody>
          <a:bodyPr/>
          <a:lstStyle/>
          <a:p>
            <a:r>
              <a:rPr lang="en-GB" dirty="0" smtClean="0"/>
              <a:t>Different views and approaches</a:t>
            </a:r>
          </a:p>
        </p:txBody>
      </p:sp>
      <p:sp>
        <p:nvSpPr>
          <p:cNvPr id="3174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dirty="0" smtClean="0"/>
              <a:t>10 </a:t>
            </a:r>
            <a:r>
              <a:rPr lang="en-GB" dirty="0" err="1" smtClean="0"/>
              <a:t>januari</a:t>
            </a:r>
            <a:r>
              <a:rPr lang="en-GB" dirty="0" smtClean="0"/>
              <a:t> 2011</a:t>
            </a:r>
          </a:p>
        </p:txBody>
      </p:sp>
      <p:sp>
        <p:nvSpPr>
          <p:cNvPr id="3174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18F4929B-320C-478D-A580-15A0BA43CECF}" type="slidenum">
              <a:rPr lang="en-GB" smtClean="0"/>
              <a:pPr eaLnBrk="1" fontAlgn="base" hangingPunct="1">
                <a:spcBef>
                  <a:spcPct val="0"/>
                </a:spcBef>
                <a:spcAft>
                  <a:spcPct val="0"/>
                </a:spcAft>
              </a:pPr>
              <a:t>3</a:t>
            </a:fld>
            <a:endParaRPr lang="en-GB"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0052" y="1514995"/>
            <a:ext cx="4490244" cy="258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204804"/>
            <a:ext cx="2475285" cy="28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270284"/>
            <a:ext cx="4748138" cy="2556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9310" y="4617772"/>
            <a:ext cx="3173128" cy="186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GB" dirty="0" smtClean="0"/>
              <a:t>M Bouman 
TNO </a:t>
            </a:r>
            <a:r>
              <a:rPr lang="en-GB" dirty="0" err="1" smtClean="0"/>
              <a:t>Nieuwe</a:t>
            </a:r>
            <a:r>
              <a:rPr lang="en-GB" dirty="0" smtClean="0"/>
              <a:t> </a:t>
            </a:r>
            <a:r>
              <a:rPr lang="en-GB" dirty="0" err="1" smtClean="0"/>
              <a:t>huisstijl</a:t>
            </a:r>
            <a:endParaRPr lang="en-GB" dirty="0"/>
          </a:p>
        </p:txBody>
      </p:sp>
    </p:spTree>
    <p:extLst>
      <p:ext uri="{BB962C8B-B14F-4D97-AF65-F5344CB8AC3E}">
        <p14:creationId xmlns:p14="http://schemas.microsoft.com/office/powerpoint/2010/main" val="1200930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Stakeholders	</a:t>
            </a:r>
            <a:endParaRPr lang="en-GB" dirty="0"/>
          </a:p>
        </p:txBody>
      </p:sp>
      <p:sp>
        <p:nvSpPr>
          <p:cNvPr id="3" name="Content Placeholder 2"/>
          <p:cNvSpPr>
            <a:spLocks noGrp="1"/>
          </p:cNvSpPr>
          <p:nvPr>
            <p:ph idx="1"/>
          </p:nvPr>
        </p:nvSpPr>
        <p:spPr/>
        <p:txBody>
          <a:bodyPr/>
          <a:lstStyle/>
          <a:p>
            <a:r>
              <a:rPr lang="en-GB" dirty="0" err="1"/>
              <a:t>PoNS</a:t>
            </a:r>
            <a:endParaRPr lang="en-GB" dirty="0"/>
          </a:p>
          <a:p>
            <a:r>
              <a:rPr lang="en-GB" dirty="0" smtClean="0"/>
              <a:t>SEM</a:t>
            </a:r>
          </a:p>
          <a:p>
            <a:r>
              <a:rPr lang="en-GB" dirty="0" err="1"/>
              <a:t>Thema</a:t>
            </a:r>
            <a:r>
              <a:rPr lang="en-GB" dirty="0"/>
              <a:t> </a:t>
            </a:r>
            <a:r>
              <a:rPr lang="en-GB" dirty="0" err="1"/>
              <a:t>Energie</a:t>
            </a:r>
            <a:r>
              <a:rPr lang="en-GB" dirty="0"/>
              <a:t> </a:t>
            </a:r>
            <a:r>
              <a:rPr lang="en-GB" dirty="0" smtClean="0"/>
              <a:t>(BL </a:t>
            </a:r>
            <a:r>
              <a:rPr lang="en-GB" dirty="0" err="1" smtClean="0"/>
              <a:t>Energie</a:t>
            </a:r>
            <a:r>
              <a:rPr lang="en-GB" dirty="0" smtClean="0"/>
              <a:t> </a:t>
            </a:r>
            <a:r>
              <a:rPr lang="en-GB" dirty="0" err="1" smtClean="0"/>
              <a:t>Efficientie</a:t>
            </a:r>
            <a:r>
              <a:rPr lang="en-GB" dirty="0" smtClean="0"/>
              <a:t>)</a:t>
            </a:r>
            <a:endParaRPr lang="en-GB" dirty="0"/>
          </a:p>
          <a:p>
            <a:r>
              <a:rPr lang="en-GB" dirty="0" err="1" smtClean="0"/>
              <a:t>Netbeheerders</a:t>
            </a:r>
            <a:r>
              <a:rPr lang="en-GB" dirty="0" smtClean="0"/>
              <a:t> (</a:t>
            </a:r>
            <a:r>
              <a:rPr lang="en-GB" dirty="0" err="1" smtClean="0"/>
              <a:t>Alliander</a:t>
            </a:r>
            <a:r>
              <a:rPr lang="en-GB" dirty="0" smtClean="0"/>
              <a:t>, </a:t>
            </a:r>
            <a:r>
              <a:rPr lang="en-GB" dirty="0" err="1" smtClean="0"/>
              <a:t>Enexis</a:t>
            </a:r>
            <a:r>
              <a:rPr lang="en-GB" dirty="0" smtClean="0"/>
              <a:t>, </a:t>
            </a:r>
            <a:r>
              <a:rPr lang="en-GB" dirty="0" err="1" smtClean="0"/>
              <a:t>Stedin</a:t>
            </a:r>
            <a:r>
              <a:rPr lang="en-GB" dirty="0" smtClean="0"/>
              <a:t>)</a:t>
            </a:r>
          </a:p>
          <a:p>
            <a:endParaRPr lang="en-GB" dirty="0" smtClean="0"/>
          </a:p>
        </p:txBody>
      </p:sp>
      <p:sp>
        <p:nvSpPr>
          <p:cNvPr id="4" name="Date Placeholder 3"/>
          <p:cNvSpPr>
            <a:spLocks noGrp="1"/>
          </p:cNvSpPr>
          <p:nvPr>
            <p:ph type="dt" sz="half" idx="10"/>
          </p:nvPr>
        </p:nvSpPr>
        <p:spPr/>
        <p:txBody>
          <a:bodyPr/>
          <a:lstStyle/>
          <a:p>
            <a:pPr>
              <a:defRPr/>
            </a:pPr>
            <a:r>
              <a:rPr lang="en-GB" dirty="0" smtClean="0"/>
              <a:t>10 </a:t>
            </a:r>
            <a:r>
              <a:rPr lang="en-GB" dirty="0" err="1" smtClean="0"/>
              <a:t>januari</a:t>
            </a:r>
            <a:r>
              <a:rPr lang="en-GB" dirty="0" smtClean="0"/>
              <a:t> 2011</a:t>
            </a:r>
            <a:endParaRPr lang="en-GB" dirty="0"/>
          </a:p>
        </p:txBody>
      </p:sp>
      <p:sp>
        <p:nvSpPr>
          <p:cNvPr id="6" name="Slide Number Placeholder 5"/>
          <p:cNvSpPr>
            <a:spLocks noGrp="1"/>
          </p:cNvSpPr>
          <p:nvPr>
            <p:ph type="sldNum" sz="quarter" idx="12"/>
          </p:nvPr>
        </p:nvSpPr>
        <p:spPr/>
        <p:txBody>
          <a:bodyPr/>
          <a:lstStyle/>
          <a:p>
            <a:pPr>
              <a:defRPr/>
            </a:pPr>
            <a:fld id="{5DB44BE1-EDD3-43F4-AE97-ED8C81AAF8B2}" type="slidenum">
              <a:rPr lang="en-GB" smtClean="0"/>
              <a:pPr>
                <a:defRPr/>
              </a:pPr>
              <a:t>4</a:t>
            </a:fld>
            <a:endParaRPr lang="en-GB" dirty="0"/>
          </a:p>
        </p:txBody>
      </p:sp>
      <p:sp>
        <p:nvSpPr>
          <p:cNvPr id="5" name="Footer Placeholder 4"/>
          <p:cNvSpPr>
            <a:spLocks noGrp="1"/>
          </p:cNvSpPr>
          <p:nvPr>
            <p:ph type="ftr" sz="quarter" idx="11"/>
          </p:nvPr>
        </p:nvSpPr>
        <p:spPr/>
        <p:txBody>
          <a:bodyPr/>
          <a:lstStyle/>
          <a:p>
            <a:pPr>
              <a:defRPr/>
            </a:pPr>
            <a:r>
              <a:rPr lang="en-GB" dirty="0" smtClean="0"/>
              <a:t>M Bouman 
TNO </a:t>
            </a:r>
            <a:r>
              <a:rPr lang="en-GB" dirty="0" err="1" smtClean="0"/>
              <a:t>Nieuwe</a:t>
            </a:r>
            <a:r>
              <a:rPr lang="en-GB" dirty="0" smtClean="0"/>
              <a:t> </a:t>
            </a:r>
            <a:r>
              <a:rPr lang="en-GB" dirty="0" err="1" smtClean="0"/>
              <a:t>huisstijl</a:t>
            </a:r>
            <a:endParaRPr lang="en-GB" dirty="0"/>
          </a:p>
        </p:txBody>
      </p:sp>
    </p:spTree>
    <p:extLst>
      <p:ext uri="{BB962C8B-B14F-4D97-AF65-F5344CB8AC3E}">
        <p14:creationId xmlns:p14="http://schemas.microsoft.com/office/powerpoint/2010/main" val="279378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Existing knowledge and open questions</a:t>
            </a:r>
            <a:endParaRPr lang="en-GB" dirty="0"/>
          </a:p>
        </p:txBody>
      </p:sp>
      <p:sp>
        <p:nvSpPr>
          <p:cNvPr id="4" name="Date Placeholder 3"/>
          <p:cNvSpPr>
            <a:spLocks noGrp="1"/>
          </p:cNvSpPr>
          <p:nvPr>
            <p:ph type="dt" sz="half" idx="10"/>
          </p:nvPr>
        </p:nvSpPr>
        <p:spPr/>
        <p:txBody>
          <a:bodyPr/>
          <a:lstStyle/>
          <a:p>
            <a:pPr>
              <a:defRPr/>
            </a:pPr>
            <a:r>
              <a:rPr lang="en-GB" dirty="0" smtClean="0"/>
              <a:t>10 </a:t>
            </a:r>
            <a:r>
              <a:rPr lang="en-GB" dirty="0" err="1" smtClean="0"/>
              <a:t>januari</a:t>
            </a:r>
            <a:r>
              <a:rPr lang="en-GB" dirty="0" smtClean="0"/>
              <a:t> 2011</a:t>
            </a:r>
            <a:endParaRPr lang="en-GB" dirty="0"/>
          </a:p>
        </p:txBody>
      </p:sp>
      <p:sp>
        <p:nvSpPr>
          <p:cNvPr id="6" name="Slide Number Placeholder 5"/>
          <p:cNvSpPr>
            <a:spLocks noGrp="1"/>
          </p:cNvSpPr>
          <p:nvPr>
            <p:ph type="sldNum" sz="quarter" idx="12"/>
          </p:nvPr>
        </p:nvSpPr>
        <p:spPr/>
        <p:txBody>
          <a:bodyPr/>
          <a:lstStyle/>
          <a:p>
            <a:pPr>
              <a:defRPr/>
            </a:pPr>
            <a:fld id="{5DB44BE1-EDD3-43F4-AE97-ED8C81AAF8B2}" type="slidenum">
              <a:rPr lang="en-GB" smtClean="0"/>
              <a:pPr>
                <a:defRPr/>
              </a:pPr>
              <a:t>5</a:t>
            </a:fld>
            <a:endParaRPr lang="en-GB" dirty="0"/>
          </a:p>
        </p:txBody>
      </p:sp>
      <p:pic>
        <p:nvPicPr>
          <p:cNvPr id="1026" name="Picture 2" descr="http://www.engineersonline.nl/images/nieuws/nieuws_10659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158890"/>
            <a:ext cx="6933084" cy="127949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GB" dirty="0" smtClean="0"/>
              <a:t>M Bouman 
TNO </a:t>
            </a:r>
            <a:r>
              <a:rPr lang="en-GB" dirty="0" err="1" smtClean="0"/>
              <a:t>Nieuwe</a:t>
            </a:r>
            <a:r>
              <a:rPr lang="en-GB" dirty="0" smtClean="0"/>
              <a:t> </a:t>
            </a:r>
            <a:r>
              <a:rPr lang="en-GB" dirty="0" err="1" smtClean="0"/>
              <a:t>huisstijl</a:t>
            </a:r>
            <a:endParaRPr lang="en-GB" dirty="0"/>
          </a:p>
        </p:txBody>
      </p:sp>
    </p:spTree>
    <p:extLst>
      <p:ext uri="{BB962C8B-B14F-4D97-AF65-F5344CB8AC3E}">
        <p14:creationId xmlns:p14="http://schemas.microsoft.com/office/powerpoint/2010/main" val="1076497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201738" y="825500"/>
            <a:ext cx="85725" cy="5637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l="587" t="14844" r="50293" b="14844"/>
          <a:stretch>
            <a:fillRect/>
          </a:stretch>
        </p:blipFill>
        <p:spPr bwMode="auto">
          <a:xfrm>
            <a:off x="4608513" y="2690813"/>
            <a:ext cx="34925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47565" y="1059553"/>
            <a:ext cx="3784593" cy="694094"/>
          </a:xfrm>
          <a:prstGeom prst="roundRect">
            <a:avLst/>
          </a:prstGeom>
          <a:solidFill>
            <a:srgbClr val="649EC8"/>
          </a:solidFill>
          <a:ln>
            <a:solidFill>
              <a:schemeClr val="tx2">
                <a:lumMod val="40000"/>
                <a:lumOff val="6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GB" altLang="ja-JP" sz="2000" b="1" dirty="0" smtClean="0">
                <a:solidFill>
                  <a:prstClr val="black"/>
                </a:solidFill>
                <a:ea typeface="ＭＳ Ｐゴシック" charset="-128"/>
                <a:cs typeface="Arial" charset="0"/>
              </a:rPr>
              <a:t>PowerMatcher</a:t>
            </a:r>
            <a:r>
              <a:rPr kumimoji="1" lang="en-GB" altLang="ja-JP" sz="1800" b="1" dirty="0" smtClean="0">
                <a:solidFill>
                  <a:prstClr val="black"/>
                </a:solidFill>
                <a:ea typeface="ＭＳ Ｐゴシック" charset="-128"/>
                <a:cs typeface="Arial" charset="0"/>
              </a:rPr>
              <a:t/>
            </a:r>
            <a:br>
              <a:rPr kumimoji="1" lang="en-GB" altLang="ja-JP" sz="1800" b="1" dirty="0" smtClean="0">
                <a:solidFill>
                  <a:prstClr val="black"/>
                </a:solidFill>
                <a:ea typeface="ＭＳ Ｐゴシック" charset="-128"/>
                <a:cs typeface="Arial" charset="0"/>
              </a:rPr>
            </a:br>
            <a:r>
              <a:rPr kumimoji="1" lang="en-GB" altLang="ja-JP" sz="1600" b="1" dirty="0" smtClean="0">
                <a:solidFill>
                  <a:prstClr val="black"/>
                </a:solidFill>
                <a:ea typeface="ＭＳ Ｐゴシック" charset="-128"/>
                <a:cs typeface="Arial" charset="0"/>
              </a:rPr>
              <a:t>Coordination for the Smart Grid</a:t>
            </a:r>
            <a:endParaRPr kumimoji="1" lang="en-GB" altLang="zh-CN" sz="1600" b="1" dirty="0">
              <a:solidFill>
                <a:prstClr val="black"/>
              </a:solidFill>
              <a:ea typeface="ＭＳ Ｐゴシック" charset="-128"/>
              <a:cs typeface="Arial" charset="0"/>
            </a:endParaRPr>
          </a:p>
        </p:txBody>
      </p:sp>
      <p:sp>
        <p:nvSpPr>
          <p:cNvPr id="6" name="Rounded Rectangle 14"/>
          <p:cNvSpPr/>
          <p:nvPr/>
        </p:nvSpPr>
        <p:spPr>
          <a:xfrm>
            <a:off x="345977" y="1852395"/>
            <a:ext cx="3784594" cy="752785"/>
          </a:xfrm>
          <a:prstGeom prst="roundRect">
            <a:avLst/>
          </a:prstGeom>
          <a:solidFill>
            <a:srgbClr val="649EC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GB" altLang="ja-JP" sz="1800" b="1" dirty="0" smtClean="0">
                <a:solidFill>
                  <a:prstClr val="black"/>
                </a:solidFill>
                <a:ea typeface="ＭＳ Ｐゴシック" charset="-128"/>
                <a:cs typeface="Arial" charset="0"/>
              </a:rPr>
              <a:t>Energy optimization of high numbers small units (&lt;5MW) </a:t>
            </a:r>
            <a:endParaRPr kumimoji="1" lang="en-GB" altLang="zh-CN" sz="1800" b="1" dirty="0">
              <a:solidFill>
                <a:prstClr val="black"/>
              </a:solidFill>
              <a:ea typeface="ＭＳ Ｐゴシック" charset="-128"/>
              <a:cs typeface="Arial" charset="0"/>
            </a:endParaRPr>
          </a:p>
        </p:txBody>
      </p:sp>
      <p:sp>
        <p:nvSpPr>
          <p:cNvPr id="7" name="Rounded Rectangle 14"/>
          <p:cNvSpPr/>
          <p:nvPr/>
        </p:nvSpPr>
        <p:spPr>
          <a:xfrm>
            <a:off x="2879288" y="2714650"/>
            <a:ext cx="1253793" cy="578724"/>
          </a:xfrm>
          <a:prstGeom prst="roundRect">
            <a:avLst/>
          </a:prstGeom>
          <a:solidFill>
            <a:srgbClr val="649EC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GB" altLang="ja-JP" sz="1200" b="1" dirty="0" smtClean="0">
                <a:solidFill>
                  <a:prstClr val="black"/>
                </a:solidFill>
                <a:ea typeface="ＭＳ Ｐゴシック" charset="-128"/>
                <a:cs typeface="Arial" charset="0"/>
              </a:rPr>
              <a:t>Storage</a:t>
            </a:r>
            <a:br>
              <a:rPr kumimoji="1" lang="en-GB" altLang="ja-JP" sz="1200" b="1" dirty="0" smtClean="0">
                <a:solidFill>
                  <a:prstClr val="black"/>
                </a:solidFill>
                <a:ea typeface="ＭＳ Ｐゴシック" charset="-128"/>
                <a:cs typeface="Arial" charset="0"/>
              </a:rPr>
            </a:br>
            <a:r>
              <a:rPr kumimoji="1" lang="en-GB" altLang="ja-JP" sz="900" b="1" dirty="0" smtClean="0">
                <a:solidFill>
                  <a:prstClr val="black"/>
                </a:solidFill>
                <a:ea typeface="ＭＳ Ｐゴシック" charset="-128"/>
                <a:cs typeface="Arial" charset="0"/>
              </a:rPr>
              <a:t>(Electrical Vehicles)</a:t>
            </a:r>
            <a:endParaRPr kumimoji="1" lang="en-GB" altLang="zh-CN" sz="900" b="1" dirty="0">
              <a:solidFill>
                <a:prstClr val="black"/>
              </a:solidFill>
              <a:ea typeface="ＭＳ Ｐゴシック" charset="-128"/>
              <a:cs typeface="Arial" charset="0"/>
            </a:endParaRPr>
          </a:p>
        </p:txBody>
      </p:sp>
      <p:sp>
        <p:nvSpPr>
          <p:cNvPr id="8" name="Rounded Rectangle 14"/>
          <p:cNvSpPr/>
          <p:nvPr/>
        </p:nvSpPr>
        <p:spPr>
          <a:xfrm>
            <a:off x="1583625" y="2714650"/>
            <a:ext cx="1252477" cy="578724"/>
          </a:xfrm>
          <a:prstGeom prst="roundRect">
            <a:avLst/>
          </a:prstGeom>
          <a:solidFill>
            <a:srgbClr val="649EC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GB" altLang="ja-JP" sz="1200" b="1" dirty="0" smtClean="0">
                <a:solidFill>
                  <a:prstClr val="black"/>
                </a:solidFill>
                <a:ea typeface="ＭＳ Ｐゴシック" charset="-128"/>
                <a:cs typeface="Arial" charset="0"/>
              </a:rPr>
              <a:t>Distributed Generation</a:t>
            </a:r>
            <a:endParaRPr kumimoji="1" lang="en-GB" altLang="zh-CN" sz="1200" b="1" dirty="0">
              <a:solidFill>
                <a:prstClr val="black"/>
              </a:solidFill>
              <a:ea typeface="ＭＳ Ｐゴシック" charset="-128"/>
              <a:cs typeface="Arial" charset="0"/>
            </a:endParaRPr>
          </a:p>
        </p:txBody>
      </p:sp>
      <p:sp>
        <p:nvSpPr>
          <p:cNvPr id="9" name="Rounded Rectangle 14"/>
          <p:cNvSpPr/>
          <p:nvPr/>
        </p:nvSpPr>
        <p:spPr>
          <a:xfrm>
            <a:off x="3932186" y="4656666"/>
            <a:ext cx="5088782" cy="405738"/>
          </a:xfrm>
          <a:prstGeom prst="roundRect">
            <a:avLst/>
          </a:prstGeom>
          <a:solidFill>
            <a:srgbClr val="649EC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GB" altLang="ja-JP" sz="1800" b="1" dirty="0" smtClean="0">
                <a:solidFill>
                  <a:prstClr val="black"/>
                </a:solidFill>
                <a:ea typeface="ＭＳ Ｐゴシック" charset="-128"/>
                <a:cs typeface="Arial" charset="0"/>
              </a:rPr>
              <a:t>Business Cases</a:t>
            </a:r>
            <a:endParaRPr kumimoji="1" lang="en-GB" altLang="zh-CN" sz="1800" b="1" dirty="0">
              <a:solidFill>
                <a:prstClr val="black"/>
              </a:solidFill>
              <a:ea typeface="ＭＳ Ｐゴシック" charset="-128"/>
              <a:cs typeface="Arial" charset="0"/>
            </a:endParaRPr>
          </a:p>
        </p:txBody>
      </p:sp>
      <p:sp>
        <p:nvSpPr>
          <p:cNvPr id="10" name="Rounded Rectangle 14"/>
          <p:cNvSpPr/>
          <p:nvPr/>
        </p:nvSpPr>
        <p:spPr>
          <a:xfrm>
            <a:off x="6484694" y="5161491"/>
            <a:ext cx="2542234" cy="405738"/>
          </a:xfrm>
          <a:prstGeom prst="roundRect">
            <a:avLst/>
          </a:prstGeom>
          <a:solidFill>
            <a:srgbClr val="649EC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GB" altLang="ja-JP" sz="1800" b="1" dirty="0" smtClean="0">
                <a:solidFill>
                  <a:prstClr val="black"/>
                </a:solidFill>
                <a:ea typeface="ＭＳ Ｐゴシック" charset="-128"/>
                <a:cs typeface="Arial" charset="0"/>
              </a:rPr>
              <a:t>Active Distribution</a:t>
            </a:r>
            <a:endParaRPr kumimoji="1" lang="en-GB" altLang="zh-CN" sz="1800" b="1" dirty="0">
              <a:solidFill>
                <a:prstClr val="black"/>
              </a:solidFill>
              <a:ea typeface="ＭＳ Ｐゴシック" charset="-128"/>
              <a:cs typeface="Arial" charset="0"/>
            </a:endParaRPr>
          </a:p>
        </p:txBody>
      </p:sp>
      <p:sp>
        <p:nvSpPr>
          <p:cNvPr id="11" name="Rounded Rectangle 14"/>
          <p:cNvSpPr/>
          <p:nvPr/>
        </p:nvSpPr>
        <p:spPr>
          <a:xfrm>
            <a:off x="7773288" y="5667400"/>
            <a:ext cx="1252477" cy="578724"/>
          </a:xfrm>
          <a:prstGeom prst="roundRect">
            <a:avLst/>
          </a:prstGeom>
          <a:solidFill>
            <a:srgbClr val="649EC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GB" altLang="zh-CN" sz="1200" b="1" dirty="0" smtClean="0">
                <a:solidFill>
                  <a:prstClr val="black"/>
                </a:solidFill>
                <a:ea typeface="ＭＳ Ｐゴシック" charset="-128"/>
                <a:cs typeface="Arial" charset="0"/>
              </a:rPr>
              <a:t>Black-Start Support </a:t>
            </a:r>
            <a:endParaRPr kumimoji="1" lang="en-GB" altLang="zh-CN" sz="1200" b="1" dirty="0">
              <a:solidFill>
                <a:prstClr val="black"/>
              </a:solidFill>
              <a:ea typeface="ＭＳ Ｐゴシック" charset="-128"/>
              <a:cs typeface="Arial" charset="0"/>
            </a:endParaRPr>
          </a:p>
        </p:txBody>
      </p:sp>
      <p:graphicFrame>
        <p:nvGraphicFramePr>
          <p:cNvPr id="13337" name="Object 44"/>
          <p:cNvGraphicFramePr>
            <a:graphicFrameLocks noChangeAspect="1"/>
          </p:cNvGraphicFramePr>
          <p:nvPr/>
        </p:nvGraphicFramePr>
        <p:xfrm>
          <a:off x="604838" y="4435475"/>
          <a:ext cx="2887662" cy="1873250"/>
        </p:xfrm>
        <a:graphic>
          <a:graphicData uri="http://schemas.openxmlformats.org/presentationml/2006/ole">
            <mc:AlternateContent xmlns:mc="http://schemas.openxmlformats.org/markup-compatibility/2006">
              <mc:Choice xmlns:v="urn:schemas-microsoft-com:vml" Requires="v">
                <p:oleObj spid="_x0000_s1030" name="Visio" r:id="rId4" imgW="10117800" imgH="6558300" progId="Visio.Drawing.11">
                  <p:embed/>
                </p:oleObj>
              </mc:Choice>
              <mc:Fallback>
                <p:oleObj name="Visio" r:id="rId4" imgW="10117800" imgH="655830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38" y="4435475"/>
                        <a:ext cx="2887662" cy="187325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338" name="Picture 4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188" y="2779713"/>
            <a:ext cx="108108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39" name="Object 46"/>
          <p:cNvGraphicFramePr>
            <a:graphicFrameLocks noChangeAspect="1"/>
          </p:cNvGraphicFramePr>
          <p:nvPr/>
        </p:nvGraphicFramePr>
        <p:xfrm>
          <a:off x="6516688" y="1122363"/>
          <a:ext cx="2386012" cy="1281112"/>
        </p:xfrm>
        <a:graphic>
          <a:graphicData uri="http://schemas.openxmlformats.org/presentationml/2006/ole">
            <mc:AlternateContent xmlns:mc="http://schemas.openxmlformats.org/markup-compatibility/2006">
              <mc:Choice xmlns:v="urn:schemas-microsoft-com:vml" Requires="v">
                <p:oleObj spid="_x0000_s1031" name="Photo Editor Photo" r:id="rId7" imgW="9752381" imgH="5238095" progId="">
                  <p:embed/>
                </p:oleObj>
              </mc:Choice>
              <mc:Fallback>
                <p:oleObj name="Photo Editor Photo" r:id="rId7" imgW="9752381" imgH="5238095"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688" y="1122363"/>
                        <a:ext cx="2386012" cy="128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40" name="Text Box 48"/>
          <p:cNvSpPr txBox="1">
            <a:spLocks noChangeArrowheads="1"/>
          </p:cNvSpPr>
          <p:nvPr/>
        </p:nvSpPr>
        <p:spPr bwMode="auto">
          <a:xfrm>
            <a:off x="8529935" y="2347913"/>
            <a:ext cx="46166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GB" sz="1800" dirty="0">
              <a:solidFill>
                <a:srgbClr val="000000"/>
              </a:solidFill>
              <a:latin typeface="Arial" charset="0"/>
              <a:cs typeface="Arial" charset="0"/>
            </a:endParaRPr>
          </a:p>
        </p:txBody>
      </p:sp>
      <p:pic>
        <p:nvPicPr>
          <p:cNvPr id="13341" name="Picture 50" descr="PM Overview Diagram Col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0850" y="1063625"/>
            <a:ext cx="21367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4"/>
          <p:cNvSpPr/>
          <p:nvPr/>
        </p:nvSpPr>
        <p:spPr>
          <a:xfrm>
            <a:off x="347577" y="2714650"/>
            <a:ext cx="1191958" cy="578724"/>
          </a:xfrm>
          <a:prstGeom prst="roundRect">
            <a:avLst/>
          </a:prstGeom>
          <a:solidFill>
            <a:srgbClr val="649EC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GB" altLang="ja-JP" sz="1200" b="1" dirty="0" smtClean="0">
                <a:solidFill>
                  <a:prstClr val="black"/>
                </a:solidFill>
                <a:ea typeface="ＭＳ Ｐゴシック" charset="-128"/>
                <a:cs typeface="Arial" charset="0"/>
              </a:rPr>
              <a:t>Demand Response</a:t>
            </a:r>
            <a:endParaRPr kumimoji="1" lang="en-GB" altLang="zh-CN" sz="1200" b="1" dirty="0">
              <a:solidFill>
                <a:prstClr val="black"/>
              </a:solidFill>
              <a:ea typeface="ＭＳ Ｐゴシック" charset="-128"/>
              <a:cs typeface="Arial" charset="0"/>
            </a:endParaRPr>
          </a:p>
        </p:txBody>
      </p:sp>
      <p:sp>
        <p:nvSpPr>
          <p:cNvPr id="18" name="Rounded Rectangle 14"/>
          <p:cNvSpPr/>
          <p:nvPr/>
        </p:nvSpPr>
        <p:spPr>
          <a:xfrm>
            <a:off x="3955616" y="5161491"/>
            <a:ext cx="2477529" cy="405738"/>
          </a:xfrm>
          <a:prstGeom prst="roundRect">
            <a:avLst/>
          </a:prstGeom>
          <a:solidFill>
            <a:srgbClr val="649EC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GB" altLang="ja-JP" sz="1800" b="1" dirty="0" smtClean="0">
                <a:solidFill>
                  <a:prstClr val="black"/>
                </a:solidFill>
                <a:ea typeface="ＭＳ Ｐゴシック" charset="-128"/>
                <a:cs typeface="Arial" charset="0"/>
              </a:rPr>
              <a:t>Energy Trading</a:t>
            </a:r>
            <a:endParaRPr kumimoji="1" lang="en-GB" altLang="zh-CN" sz="1800" b="1" dirty="0">
              <a:solidFill>
                <a:prstClr val="black"/>
              </a:solidFill>
              <a:ea typeface="ＭＳ Ｐゴシック" charset="-128"/>
              <a:cs typeface="Arial" charset="0"/>
            </a:endParaRPr>
          </a:p>
        </p:txBody>
      </p:sp>
      <p:sp>
        <p:nvSpPr>
          <p:cNvPr id="19" name="Rounded Rectangle 14"/>
          <p:cNvSpPr/>
          <p:nvPr/>
        </p:nvSpPr>
        <p:spPr>
          <a:xfrm>
            <a:off x="6477888" y="5667400"/>
            <a:ext cx="1252477" cy="578724"/>
          </a:xfrm>
          <a:prstGeom prst="roundRect">
            <a:avLst/>
          </a:prstGeom>
          <a:solidFill>
            <a:srgbClr val="649EC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GB" altLang="zh-CN" sz="1200" b="1" dirty="0" smtClean="0">
                <a:solidFill>
                  <a:prstClr val="black"/>
                </a:solidFill>
                <a:ea typeface="ＭＳ Ｐゴシック" charset="-128"/>
                <a:cs typeface="Arial" charset="0"/>
              </a:rPr>
              <a:t>Congestion Management </a:t>
            </a:r>
            <a:endParaRPr kumimoji="1" lang="en-GB" altLang="zh-CN" sz="1200" b="1" dirty="0">
              <a:solidFill>
                <a:prstClr val="black"/>
              </a:solidFill>
              <a:ea typeface="ＭＳ Ｐゴシック" charset="-128"/>
              <a:cs typeface="Arial" charset="0"/>
            </a:endParaRPr>
          </a:p>
        </p:txBody>
      </p:sp>
      <p:sp>
        <p:nvSpPr>
          <p:cNvPr id="20" name="Rounded Rectangle 14"/>
          <p:cNvSpPr/>
          <p:nvPr/>
        </p:nvSpPr>
        <p:spPr>
          <a:xfrm>
            <a:off x="5179313" y="5667400"/>
            <a:ext cx="1252477" cy="578724"/>
          </a:xfrm>
          <a:prstGeom prst="roundRect">
            <a:avLst/>
          </a:prstGeom>
          <a:solidFill>
            <a:srgbClr val="649EC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GB" altLang="zh-CN" sz="1200" b="1" dirty="0" smtClean="0">
                <a:solidFill>
                  <a:prstClr val="black"/>
                </a:solidFill>
                <a:ea typeface="ＭＳ Ｐゴシック" charset="-128"/>
                <a:cs typeface="Arial" charset="0"/>
              </a:rPr>
              <a:t>Imbalance Reduction </a:t>
            </a:r>
            <a:endParaRPr kumimoji="1" lang="en-GB" altLang="zh-CN" sz="1200" b="1" dirty="0">
              <a:solidFill>
                <a:prstClr val="black"/>
              </a:solidFill>
              <a:ea typeface="ＭＳ Ｐゴシック" charset="-128"/>
              <a:cs typeface="Arial" charset="0"/>
            </a:endParaRPr>
          </a:p>
        </p:txBody>
      </p:sp>
      <p:sp>
        <p:nvSpPr>
          <p:cNvPr id="21" name="Rounded Rectangle 14"/>
          <p:cNvSpPr/>
          <p:nvPr/>
        </p:nvSpPr>
        <p:spPr>
          <a:xfrm>
            <a:off x="3944852" y="5667400"/>
            <a:ext cx="1191958" cy="578724"/>
          </a:xfrm>
          <a:prstGeom prst="roundRect">
            <a:avLst/>
          </a:prstGeom>
          <a:solidFill>
            <a:srgbClr val="649EC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GB" altLang="ja-JP" sz="1200" b="1" dirty="0" smtClean="0">
                <a:solidFill>
                  <a:prstClr val="black"/>
                </a:solidFill>
                <a:ea typeface="ＭＳ Ｐゴシック" charset="-128"/>
                <a:cs typeface="Arial" charset="0"/>
              </a:rPr>
              <a:t>Virtual Power Plant</a:t>
            </a:r>
            <a:endParaRPr kumimoji="1" lang="en-GB" altLang="zh-CN" sz="1200" b="1" dirty="0">
              <a:solidFill>
                <a:prstClr val="black"/>
              </a:solidFill>
              <a:ea typeface="ＭＳ Ｐゴシック" charset="-128"/>
              <a:cs typeface="Arial" charset="0"/>
            </a:endParaRPr>
          </a:p>
        </p:txBody>
      </p:sp>
      <p:sp>
        <p:nvSpPr>
          <p:cNvPr id="22" name="Rounded Rectangle 14"/>
          <p:cNvSpPr/>
          <p:nvPr/>
        </p:nvSpPr>
        <p:spPr>
          <a:xfrm>
            <a:off x="347565" y="3436720"/>
            <a:ext cx="3784593" cy="752785"/>
          </a:xfrm>
          <a:prstGeom prst="roundRect">
            <a:avLst/>
          </a:prstGeom>
          <a:solidFill>
            <a:srgbClr val="649EC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GB" altLang="ja-JP" sz="1800" b="1" dirty="0" smtClean="0">
                <a:solidFill>
                  <a:prstClr val="black"/>
                </a:solidFill>
                <a:ea typeface="ＭＳ Ｐゴシック" charset="-128"/>
                <a:cs typeface="Arial" charset="0"/>
              </a:rPr>
              <a:t>Industrial Installations</a:t>
            </a:r>
          </a:p>
          <a:p>
            <a:pPr algn="ctr">
              <a:defRPr/>
            </a:pPr>
            <a:r>
              <a:rPr kumimoji="1" lang="en-GB" altLang="ja-JP" sz="1800" b="1" dirty="0" smtClean="0">
                <a:solidFill>
                  <a:prstClr val="black"/>
                </a:solidFill>
                <a:ea typeface="ＭＳ Ｐゴシック" charset="-128"/>
                <a:cs typeface="Arial" charset="0"/>
              </a:rPr>
              <a:t>Domestic Appliances</a:t>
            </a:r>
            <a:endParaRPr kumimoji="1" lang="en-GB" altLang="zh-CN" sz="1800" b="1" dirty="0">
              <a:solidFill>
                <a:prstClr val="black"/>
              </a:solidFill>
              <a:ea typeface="ＭＳ Ｐゴシック" charset="-128"/>
              <a:cs typeface="Arial" charset="0"/>
            </a:endParaRPr>
          </a:p>
        </p:txBody>
      </p:sp>
      <p:sp>
        <p:nvSpPr>
          <p:cNvPr id="13360"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fld id="{5C6E23C2-161F-41FD-A0D5-F48D8C2E56FF}" type="slidenum">
              <a:rPr lang="en-GB" sz="700" smtClean="0">
                <a:latin typeface="Arial" charset="0"/>
                <a:cs typeface="Arial" charset="0"/>
              </a:rPr>
              <a:pPr eaLnBrk="1" fontAlgn="base" hangingPunct="1">
                <a:spcBef>
                  <a:spcPct val="0"/>
                </a:spcBef>
                <a:spcAft>
                  <a:spcPct val="0"/>
                </a:spcAft>
              </a:pPr>
              <a:t>6</a:t>
            </a:fld>
            <a:endParaRPr lang="en-GB" sz="700" dirty="0" smtClean="0">
              <a:latin typeface="Arial" charset="0"/>
              <a:cs typeface="Arial" charset="0"/>
            </a:endParaRPr>
          </a:p>
        </p:txBody>
      </p:sp>
      <p:sp>
        <p:nvSpPr>
          <p:cNvPr id="2" name="Date Placeholder 1"/>
          <p:cNvSpPr>
            <a:spLocks noGrp="1"/>
          </p:cNvSpPr>
          <p:nvPr>
            <p:ph type="dt" sz="half" idx="14"/>
          </p:nvPr>
        </p:nvSpPr>
        <p:spPr/>
        <p:txBody>
          <a:bodyPr/>
          <a:lstStyle/>
          <a:p>
            <a:pPr>
              <a:defRPr/>
            </a:pPr>
            <a:r>
              <a:rPr lang="en-GB" dirty="0" smtClean="0"/>
              <a:t>10 </a:t>
            </a:r>
            <a:r>
              <a:rPr lang="en-GB" dirty="0" err="1" smtClean="0"/>
              <a:t>januari</a:t>
            </a:r>
            <a:r>
              <a:rPr lang="en-GB" dirty="0" smtClean="0"/>
              <a:t> 2011</a:t>
            </a:r>
            <a:endParaRPr lang="en-GB" dirty="0"/>
          </a:p>
        </p:txBody>
      </p:sp>
      <p:sp>
        <p:nvSpPr>
          <p:cNvPr id="3" name="Footer Placeholder 2"/>
          <p:cNvSpPr>
            <a:spLocks noGrp="1"/>
          </p:cNvSpPr>
          <p:nvPr>
            <p:ph type="ftr" sz="quarter" idx="15"/>
          </p:nvPr>
        </p:nvSpPr>
        <p:spPr/>
        <p:txBody>
          <a:bodyPr/>
          <a:lstStyle/>
          <a:p>
            <a:pPr>
              <a:defRPr/>
            </a:pPr>
            <a:r>
              <a:rPr lang="en-GB" dirty="0" smtClean="0"/>
              <a:t>M Bouman 
TNO </a:t>
            </a:r>
            <a:r>
              <a:rPr lang="en-GB" dirty="0" err="1" smtClean="0"/>
              <a:t>Nieuwe</a:t>
            </a:r>
            <a:r>
              <a:rPr lang="en-GB" dirty="0" smtClean="0"/>
              <a:t> </a:t>
            </a:r>
            <a:r>
              <a:rPr lang="en-GB" dirty="0" err="1" smtClean="0"/>
              <a:t>huisstijl</a:t>
            </a:r>
            <a:endParaRPr lang="en-GB" dirty="0"/>
          </a:p>
        </p:txBody>
      </p:sp>
    </p:spTree>
    <p:extLst>
      <p:ext uri="{BB962C8B-B14F-4D97-AF65-F5344CB8AC3E}">
        <p14:creationId xmlns:p14="http://schemas.microsoft.com/office/powerpoint/2010/main" val="2636828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dirty="0" smtClean="0"/>
              <a:t>Self optimizing in literature – focus on balance supply and demand</a:t>
            </a:r>
          </a:p>
        </p:txBody>
      </p:sp>
      <p:sp>
        <p:nvSpPr>
          <p:cNvPr id="3" name="Content Placeholder 2"/>
          <p:cNvSpPr>
            <a:spLocks noGrp="1"/>
          </p:cNvSpPr>
          <p:nvPr>
            <p:ph idx="1"/>
          </p:nvPr>
        </p:nvSpPr>
        <p:spPr>
          <a:xfrm>
            <a:off x="1403350" y="2200275"/>
            <a:ext cx="7272338" cy="4181475"/>
          </a:xfrm>
        </p:spPr>
        <p:txBody>
          <a:bodyPr/>
          <a:lstStyle/>
          <a:p>
            <a:pPr>
              <a:defRPr/>
            </a:pPr>
            <a:r>
              <a:rPr lang="en-GB" dirty="0" smtClean="0"/>
              <a:t>Approach in literature:</a:t>
            </a:r>
          </a:p>
          <a:p>
            <a:pPr lvl="1">
              <a:defRPr/>
            </a:pPr>
            <a:r>
              <a:rPr lang="en-GB" dirty="0" smtClean="0"/>
              <a:t>EMS (Energy Management System) controls VPP (Virtual Power Plant) and DRR (Demand Response Resources).</a:t>
            </a:r>
          </a:p>
          <a:p>
            <a:pPr lvl="1">
              <a:defRPr/>
            </a:pPr>
            <a:r>
              <a:rPr lang="en-GB" dirty="0" smtClean="0"/>
              <a:t>EMS uses mechanisms:</a:t>
            </a:r>
          </a:p>
          <a:p>
            <a:pPr lvl="2">
              <a:defRPr/>
            </a:pPr>
            <a:r>
              <a:rPr lang="en-GB" dirty="0" smtClean="0"/>
              <a:t>Direct Control </a:t>
            </a:r>
          </a:p>
          <a:p>
            <a:pPr lvl="2">
              <a:defRPr/>
            </a:pPr>
            <a:r>
              <a:rPr lang="en-GB" dirty="0" smtClean="0"/>
              <a:t>Auction/Market based</a:t>
            </a:r>
          </a:p>
          <a:p>
            <a:pPr lvl="2">
              <a:defRPr/>
            </a:pPr>
            <a:r>
              <a:rPr lang="en-GB" dirty="0" smtClean="0"/>
              <a:t>Ceiling and budgets</a:t>
            </a:r>
          </a:p>
          <a:p>
            <a:pPr lvl="2">
              <a:defRPr/>
            </a:pPr>
            <a:r>
              <a:rPr lang="en-GB" dirty="0" smtClean="0"/>
              <a:t>Dynamic tariffs</a:t>
            </a:r>
          </a:p>
          <a:p>
            <a:pPr lvl="1">
              <a:defRPr/>
            </a:pPr>
            <a:r>
              <a:rPr lang="en-GB" dirty="0" smtClean="0"/>
              <a:t>EMS controls group of houses / distributed control</a:t>
            </a:r>
          </a:p>
          <a:p>
            <a:pPr>
              <a:defRPr/>
            </a:pPr>
            <a:r>
              <a:rPr lang="en-GB" dirty="0" smtClean="0"/>
              <a:t>See picture next slide; the EMS is also called aggregator </a:t>
            </a:r>
          </a:p>
          <a:p>
            <a:pPr marL="185738" lvl="1" indent="0">
              <a:buFontTx/>
              <a:buNone/>
              <a:defRPr/>
            </a:pPr>
            <a:endParaRPr lang="en-GB" dirty="0"/>
          </a:p>
        </p:txBody>
      </p:sp>
      <p:sp>
        <p:nvSpPr>
          <p:cNvPr id="1638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dirty="0" smtClean="0"/>
              <a:t>10 </a:t>
            </a:r>
            <a:r>
              <a:rPr lang="en-GB" dirty="0" err="1" smtClean="0"/>
              <a:t>januari</a:t>
            </a:r>
            <a:r>
              <a:rPr lang="en-GB" dirty="0" smtClean="0"/>
              <a:t> 2011</a:t>
            </a:r>
          </a:p>
        </p:txBody>
      </p:sp>
      <p:sp>
        <p:nvSpPr>
          <p:cNvPr id="163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599727DF-C654-4B66-96D9-B7958AA9F112}" type="slidenum">
              <a:rPr lang="en-GB" smtClean="0"/>
              <a:pPr eaLnBrk="1" fontAlgn="base" hangingPunct="1">
                <a:spcBef>
                  <a:spcPct val="0"/>
                </a:spcBef>
                <a:spcAft>
                  <a:spcPct val="0"/>
                </a:spcAft>
              </a:pPr>
              <a:t>7</a:t>
            </a:fld>
            <a:endParaRPr lang="en-GB" dirty="0" smtClean="0"/>
          </a:p>
        </p:txBody>
      </p:sp>
      <p:sp>
        <p:nvSpPr>
          <p:cNvPr id="2" name="Footer Placeholder 1"/>
          <p:cNvSpPr>
            <a:spLocks noGrp="1"/>
          </p:cNvSpPr>
          <p:nvPr>
            <p:ph type="ftr" sz="quarter" idx="11"/>
          </p:nvPr>
        </p:nvSpPr>
        <p:spPr/>
        <p:txBody>
          <a:bodyPr/>
          <a:lstStyle/>
          <a:p>
            <a:pPr>
              <a:defRPr/>
            </a:pPr>
            <a:r>
              <a:rPr lang="en-GB" dirty="0" smtClean="0"/>
              <a:t>M Bouman 
TNO </a:t>
            </a:r>
            <a:r>
              <a:rPr lang="en-GB" dirty="0" err="1" smtClean="0"/>
              <a:t>Nieuwe</a:t>
            </a:r>
            <a:r>
              <a:rPr lang="en-GB" dirty="0" smtClean="0"/>
              <a:t> </a:t>
            </a:r>
            <a:r>
              <a:rPr lang="en-GB" dirty="0" err="1" smtClean="0"/>
              <a:t>huisstijl</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dirty="0" smtClean="0"/>
              <a:t>10 </a:t>
            </a:r>
            <a:r>
              <a:rPr lang="en-GB" dirty="0" err="1" smtClean="0"/>
              <a:t>januari</a:t>
            </a:r>
            <a:r>
              <a:rPr lang="en-GB" dirty="0" smtClean="0"/>
              <a:t> 2011</a:t>
            </a:r>
          </a:p>
        </p:txBody>
      </p:sp>
      <p:sp>
        <p:nvSpPr>
          <p:cNvPr id="1741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DCE79E86-1B1F-4E09-ADAA-1CDBCEEB00C2}" type="slidenum">
              <a:rPr lang="en-GB" smtClean="0"/>
              <a:pPr eaLnBrk="1" fontAlgn="base" hangingPunct="1">
                <a:spcBef>
                  <a:spcPct val="0"/>
                </a:spcBef>
                <a:spcAft>
                  <a:spcPct val="0"/>
                </a:spcAft>
              </a:pPr>
              <a:t>8</a:t>
            </a:fld>
            <a:endParaRPr lang="en-GB" dirty="0" smtClean="0"/>
          </a:p>
        </p:txBody>
      </p:sp>
      <p:sp>
        <p:nvSpPr>
          <p:cNvPr id="7" name="Rounded Rectangle 6"/>
          <p:cNvSpPr/>
          <p:nvPr/>
        </p:nvSpPr>
        <p:spPr>
          <a:xfrm>
            <a:off x="3995738" y="908050"/>
            <a:ext cx="1368425" cy="720725"/>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GB" dirty="0" smtClean="0"/>
              <a:t>EMS</a:t>
            </a:r>
            <a:endParaRPr lang="en-GB" dirty="0"/>
          </a:p>
        </p:txBody>
      </p:sp>
      <p:sp>
        <p:nvSpPr>
          <p:cNvPr id="8" name="Rounded Rectangle 7"/>
          <p:cNvSpPr/>
          <p:nvPr/>
        </p:nvSpPr>
        <p:spPr>
          <a:xfrm>
            <a:off x="2627313" y="2205038"/>
            <a:ext cx="1368425" cy="719137"/>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GB" dirty="0" smtClean="0"/>
              <a:t>VPP</a:t>
            </a:r>
            <a:endParaRPr lang="en-GB" dirty="0"/>
          </a:p>
        </p:txBody>
      </p:sp>
      <p:sp>
        <p:nvSpPr>
          <p:cNvPr id="9" name="Rounded Rectangle 8"/>
          <p:cNvSpPr/>
          <p:nvPr/>
        </p:nvSpPr>
        <p:spPr>
          <a:xfrm>
            <a:off x="5373688" y="2205038"/>
            <a:ext cx="1368425" cy="719137"/>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GB" dirty="0" smtClean="0"/>
              <a:t>DRR</a:t>
            </a:r>
            <a:endParaRPr lang="en-GB" dirty="0"/>
          </a:p>
        </p:txBody>
      </p:sp>
      <p:pic>
        <p:nvPicPr>
          <p:cNvPr id="17416" name="Picture 2" descr="C:\Users\phillipsonf\AppData\Local\Microsoft\Windows\Temporary Internet Files\Content.IE5\KI57VHVS\MC90043736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938" y="4994275"/>
            <a:ext cx="89217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 descr="C:\Users\phillipsonf\AppData\Local\Microsoft\Windows\Temporary Internet Files\Content.IE5\KI57VHVS\MC90043736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350" y="4462463"/>
            <a:ext cx="893763"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 descr="C:\Users\phillipsonf\AppData\Local\Microsoft\Windows\Temporary Internet Files\Content.IE5\KI57VHVS\MC90043736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638" y="5027613"/>
            <a:ext cx="893762"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2" descr="C:\Users\phillipsonf\AppData\Local\Microsoft\Windows\Temporary Internet Files\Content.IE5\KI57VHVS\MC90043736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650" y="4489450"/>
            <a:ext cx="893763"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 descr="C:\Users\phillipsonf\AppData\Local\Microsoft\Windows\Temporary Internet Files\Content.IE5\KI57VHVS\MC90043736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4500563"/>
            <a:ext cx="893763"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5" descr="C:\Users\phillipsonf\AppData\Local\Microsoft\Windows\Temporary Internet Files\Content.IE5\F4AVEY54\MC90043783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913" y="3722688"/>
            <a:ext cx="7905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6"/>
          <p:cNvPicPr>
            <a:picLocks noChangeAspect="1" noChangeArrowheads="1"/>
          </p:cNvPicPr>
          <p:nvPr/>
        </p:nvPicPr>
        <p:blipFill>
          <a:blip r:embed="rId4">
            <a:extLst>
              <a:ext uri="{28A0092B-C50C-407E-A947-70E740481C1C}">
                <a14:useLocalDpi xmlns:a14="http://schemas.microsoft.com/office/drawing/2010/main" val="0"/>
              </a:ext>
            </a:extLst>
          </a:blip>
          <a:srcRect l="69144" t="7895" r="6728" b="25731"/>
          <a:stretch>
            <a:fillRect/>
          </a:stretch>
        </p:blipFill>
        <p:spPr bwMode="auto">
          <a:xfrm>
            <a:off x="7773988" y="3249613"/>
            <a:ext cx="863600" cy="177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a:stCxn id="8" idx="2"/>
          </p:cNvCxnSpPr>
          <p:nvPr/>
        </p:nvCxnSpPr>
        <p:spPr>
          <a:xfrm flipH="1">
            <a:off x="2124075" y="2924175"/>
            <a:ext cx="1187450" cy="9366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Rectangle 15"/>
          <p:cNvSpPr/>
          <p:nvPr/>
        </p:nvSpPr>
        <p:spPr>
          <a:xfrm>
            <a:off x="6788150" y="5526088"/>
            <a:ext cx="328613" cy="360362"/>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GB" dirty="0" smtClean="0"/>
              <a:t>P</a:t>
            </a:r>
            <a:endParaRPr lang="en-GB" dirty="0"/>
          </a:p>
        </p:txBody>
      </p:sp>
      <p:sp>
        <p:nvSpPr>
          <p:cNvPr id="23" name="Rectangle 22"/>
          <p:cNvSpPr/>
          <p:nvPr/>
        </p:nvSpPr>
        <p:spPr>
          <a:xfrm>
            <a:off x="2498725" y="5526088"/>
            <a:ext cx="328613" cy="360362"/>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en-GB" dirty="0" smtClean="0"/>
              <a:t>C</a:t>
            </a:r>
            <a:endParaRPr lang="en-GB" dirty="0"/>
          </a:p>
        </p:txBody>
      </p:sp>
      <p:sp>
        <p:nvSpPr>
          <p:cNvPr id="24" name="Rectangle 23"/>
          <p:cNvSpPr/>
          <p:nvPr/>
        </p:nvSpPr>
        <p:spPr>
          <a:xfrm>
            <a:off x="3635375" y="6021388"/>
            <a:ext cx="328613" cy="360362"/>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en-GB" dirty="0" smtClean="0"/>
              <a:t>C</a:t>
            </a:r>
            <a:endParaRPr lang="en-GB" dirty="0"/>
          </a:p>
        </p:txBody>
      </p:sp>
      <p:sp>
        <p:nvSpPr>
          <p:cNvPr id="25" name="Rectangle 24"/>
          <p:cNvSpPr/>
          <p:nvPr/>
        </p:nvSpPr>
        <p:spPr>
          <a:xfrm>
            <a:off x="7172325" y="5526088"/>
            <a:ext cx="328613" cy="360362"/>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en-GB" dirty="0" smtClean="0"/>
              <a:t>C</a:t>
            </a:r>
            <a:endParaRPr lang="en-GB" dirty="0"/>
          </a:p>
        </p:txBody>
      </p:sp>
      <p:sp>
        <p:nvSpPr>
          <p:cNvPr id="26" name="Rectangle 25"/>
          <p:cNvSpPr/>
          <p:nvPr/>
        </p:nvSpPr>
        <p:spPr>
          <a:xfrm>
            <a:off x="5929313" y="6040438"/>
            <a:ext cx="328612" cy="360362"/>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en-GB" dirty="0" smtClean="0"/>
              <a:t>C</a:t>
            </a:r>
            <a:endParaRPr lang="en-GB" dirty="0"/>
          </a:p>
        </p:txBody>
      </p:sp>
      <p:sp>
        <p:nvSpPr>
          <p:cNvPr id="27" name="Rectangle 26"/>
          <p:cNvSpPr/>
          <p:nvPr/>
        </p:nvSpPr>
        <p:spPr>
          <a:xfrm>
            <a:off x="4770438" y="5484813"/>
            <a:ext cx="328612" cy="360362"/>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en-GB" dirty="0" smtClean="0"/>
              <a:t>C</a:t>
            </a:r>
            <a:endParaRPr lang="en-GB" dirty="0"/>
          </a:p>
        </p:txBody>
      </p:sp>
      <p:sp>
        <p:nvSpPr>
          <p:cNvPr id="28" name="Rectangle 27"/>
          <p:cNvSpPr/>
          <p:nvPr/>
        </p:nvSpPr>
        <p:spPr>
          <a:xfrm>
            <a:off x="4383088" y="5484813"/>
            <a:ext cx="328612" cy="360362"/>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GB" dirty="0" smtClean="0"/>
              <a:t>P</a:t>
            </a:r>
            <a:endParaRPr lang="en-GB" dirty="0"/>
          </a:p>
        </p:txBody>
      </p:sp>
      <p:sp>
        <p:nvSpPr>
          <p:cNvPr id="29" name="Rectangle 28"/>
          <p:cNvSpPr/>
          <p:nvPr/>
        </p:nvSpPr>
        <p:spPr>
          <a:xfrm>
            <a:off x="2124075" y="5529263"/>
            <a:ext cx="328613" cy="360362"/>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GB" dirty="0" smtClean="0"/>
              <a:t>P</a:t>
            </a:r>
            <a:endParaRPr lang="en-GB" dirty="0"/>
          </a:p>
        </p:txBody>
      </p:sp>
      <p:cxnSp>
        <p:nvCxnSpPr>
          <p:cNvPr id="30" name="Straight Arrow Connector 29"/>
          <p:cNvCxnSpPr>
            <a:stCxn id="8" idx="2"/>
            <a:endCxn id="29" idx="0"/>
          </p:cNvCxnSpPr>
          <p:nvPr/>
        </p:nvCxnSpPr>
        <p:spPr>
          <a:xfrm flipH="1">
            <a:off x="2287588" y="2924175"/>
            <a:ext cx="1023937" cy="2605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a:stCxn id="8" idx="2"/>
            <a:endCxn id="28" idx="0"/>
          </p:cNvCxnSpPr>
          <p:nvPr/>
        </p:nvCxnSpPr>
        <p:spPr>
          <a:xfrm>
            <a:off x="3311525" y="2924175"/>
            <a:ext cx="1235075" cy="25606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a:stCxn id="8" idx="2"/>
            <a:endCxn id="16" idx="0"/>
          </p:cNvCxnSpPr>
          <p:nvPr/>
        </p:nvCxnSpPr>
        <p:spPr>
          <a:xfrm>
            <a:off x="3311525" y="2924175"/>
            <a:ext cx="3641725" cy="26019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a:stCxn id="8" idx="2"/>
            <a:endCxn id="17422" idx="1"/>
          </p:cNvCxnSpPr>
          <p:nvPr/>
        </p:nvCxnSpPr>
        <p:spPr>
          <a:xfrm>
            <a:off x="3311525" y="2924175"/>
            <a:ext cx="4462463" cy="12144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a:stCxn id="7" idx="2"/>
            <a:endCxn id="8" idx="0"/>
          </p:cNvCxnSpPr>
          <p:nvPr/>
        </p:nvCxnSpPr>
        <p:spPr>
          <a:xfrm flipH="1">
            <a:off x="3311525" y="1628775"/>
            <a:ext cx="1368425" cy="5762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5" name="Straight Arrow Connector 44"/>
          <p:cNvCxnSpPr>
            <a:stCxn id="7" idx="2"/>
            <a:endCxn id="9" idx="0"/>
          </p:cNvCxnSpPr>
          <p:nvPr/>
        </p:nvCxnSpPr>
        <p:spPr>
          <a:xfrm>
            <a:off x="4679950" y="1628775"/>
            <a:ext cx="1377950" cy="5762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8" name="Straight Arrow Connector 47"/>
          <p:cNvCxnSpPr>
            <a:stCxn id="9" idx="2"/>
            <a:endCxn id="24" idx="0"/>
          </p:cNvCxnSpPr>
          <p:nvPr/>
        </p:nvCxnSpPr>
        <p:spPr>
          <a:xfrm flipH="1">
            <a:off x="3800475" y="2924175"/>
            <a:ext cx="2257425" cy="30972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9" name="Straight Arrow Connector 48"/>
          <p:cNvCxnSpPr>
            <a:stCxn id="9" idx="2"/>
            <a:endCxn id="27" idx="0"/>
          </p:cNvCxnSpPr>
          <p:nvPr/>
        </p:nvCxnSpPr>
        <p:spPr>
          <a:xfrm flipH="1">
            <a:off x="4935538" y="2924175"/>
            <a:ext cx="1122362" cy="25606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0" name="Straight Arrow Connector 49"/>
          <p:cNvCxnSpPr>
            <a:stCxn id="9" idx="2"/>
            <a:endCxn id="26" idx="0"/>
          </p:cNvCxnSpPr>
          <p:nvPr/>
        </p:nvCxnSpPr>
        <p:spPr>
          <a:xfrm>
            <a:off x="6057900" y="2924175"/>
            <a:ext cx="34925" cy="31162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1" name="Straight Arrow Connector 50"/>
          <p:cNvCxnSpPr>
            <a:stCxn id="9" idx="2"/>
            <a:endCxn id="25" idx="0"/>
          </p:cNvCxnSpPr>
          <p:nvPr/>
        </p:nvCxnSpPr>
        <p:spPr>
          <a:xfrm>
            <a:off x="6057900" y="2924175"/>
            <a:ext cx="1277938" cy="26019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2" name="Straight Arrow Connector 51"/>
          <p:cNvCxnSpPr>
            <a:stCxn id="9" idx="2"/>
            <a:endCxn id="23" idx="0"/>
          </p:cNvCxnSpPr>
          <p:nvPr/>
        </p:nvCxnSpPr>
        <p:spPr>
          <a:xfrm flipH="1">
            <a:off x="2662238" y="2924175"/>
            <a:ext cx="3395662" cy="26019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443" name="TextBox 1"/>
          <p:cNvSpPr txBox="1">
            <a:spLocks noChangeArrowheads="1"/>
          </p:cNvSpPr>
          <p:nvPr/>
        </p:nvSpPr>
        <p:spPr bwMode="auto">
          <a:xfrm>
            <a:off x="1385888" y="4427538"/>
            <a:ext cx="954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dirty="0" smtClean="0">
                <a:solidFill>
                  <a:srgbClr val="009900"/>
                </a:solidFill>
              </a:rPr>
              <a:t>storage</a:t>
            </a:r>
            <a:endParaRPr lang="en-GB" dirty="0">
              <a:solidFill>
                <a:srgbClr val="009900"/>
              </a:solidFill>
            </a:endParaRPr>
          </a:p>
        </p:txBody>
      </p:sp>
      <p:sp>
        <p:nvSpPr>
          <p:cNvPr id="36" name="Rectangle 35"/>
          <p:cNvSpPr/>
          <p:nvPr/>
        </p:nvSpPr>
        <p:spPr>
          <a:xfrm>
            <a:off x="250825" y="6381750"/>
            <a:ext cx="328613" cy="360363"/>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GB" dirty="0" smtClean="0"/>
              <a:t>P</a:t>
            </a:r>
            <a:endParaRPr lang="en-GB" dirty="0"/>
          </a:p>
        </p:txBody>
      </p:sp>
      <p:sp>
        <p:nvSpPr>
          <p:cNvPr id="37" name="Rectangle 36"/>
          <p:cNvSpPr/>
          <p:nvPr/>
        </p:nvSpPr>
        <p:spPr>
          <a:xfrm>
            <a:off x="250825" y="5876925"/>
            <a:ext cx="328613" cy="360363"/>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en-GB" dirty="0" smtClean="0"/>
              <a:t>C</a:t>
            </a:r>
            <a:endParaRPr lang="en-GB" dirty="0"/>
          </a:p>
        </p:txBody>
      </p:sp>
      <p:sp>
        <p:nvSpPr>
          <p:cNvPr id="17446" name="TextBox 37"/>
          <p:cNvSpPr txBox="1">
            <a:spLocks noChangeArrowheads="1"/>
          </p:cNvSpPr>
          <p:nvPr/>
        </p:nvSpPr>
        <p:spPr bwMode="auto">
          <a:xfrm>
            <a:off x="593725" y="5940425"/>
            <a:ext cx="1196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dirty="0" smtClean="0">
                <a:solidFill>
                  <a:srgbClr val="009900"/>
                </a:solidFill>
              </a:rPr>
              <a:t>consumer</a:t>
            </a:r>
            <a:endParaRPr lang="en-GB" dirty="0">
              <a:solidFill>
                <a:srgbClr val="009900"/>
              </a:solidFill>
            </a:endParaRPr>
          </a:p>
        </p:txBody>
      </p:sp>
      <p:sp>
        <p:nvSpPr>
          <p:cNvPr id="17447" name="TextBox 38"/>
          <p:cNvSpPr txBox="1">
            <a:spLocks noChangeArrowheads="1"/>
          </p:cNvSpPr>
          <p:nvPr/>
        </p:nvSpPr>
        <p:spPr bwMode="auto">
          <a:xfrm>
            <a:off x="588963" y="6381750"/>
            <a:ext cx="1095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dirty="0" smtClean="0">
                <a:solidFill>
                  <a:srgbClr val="009900"/>
                </a:solidFill>
              </a:rPr>
              <a:t>producer</a:t>
            </a:r>
            <a:endParaRPr lang="en-GB" dirty="0">
              <a:solidFill>
                <a:srgbClr val="009900"/>
              </a:solidFill>
            </a:endParaRPr>
          </a:p>
        </p:txBody>
      </p:sp>
      <p:sp>
        <p:nvSpPr>
          <p:cNvPr id="2" name="Footer Placeholder 1"/>
          <p:cNvSpPr>
            <a:spLocks noGrp="1"/>
          </p:cNvSpPr>
          <p:nvPr>
            <p:ph type="ftr" sz="quarter" idx="11"/>
          </p:nvPr>
        </p:nvSpPr>
        <p:spPr/>
        <p:txBody>
          <a:bodyPr/>
          <a:lstStyle/>
          <a:p>
            <a:pPr>
              <a:defRPr/>
            </a:pPr>
            <a:r>
              <a:rPr lang="en-GB" dirty="0" smtClean="0"/>
              <a:t>M Bouman 
TNO </a:t>
            </a:r>
            <a:r>
              <a:rPr lang="en-GB" dirty="0" err="1" smtClean="0"/>
              <a:t>Nieuwe</a:t>
            </a:r>
            <a:r>
              <a:rPr lang="en-GB" dirty="0" smtClean="0"/>
              <a:t> </a:t>
            </a:r>
            <a:r>
              <a:rPr lang="en-GB" dirty="0" err="1" smtClean="0"/>
              <a:t>huisstijl</a:t>
            </a:r>
            <a:endParaRPr lang="en-GB" dirty="0"/>
          </a:p>
        </p:txBody>
      </p:sp>
    </p:spTree>
  </p:cSld>
  <p:clrMapOvr>
    <a:masterClrMapping/>
  </p:clrMapOvr>
</p:sld>
</file>

<file path=ppt/theme/theme1.xml><?xml version="1.0" encoding="utf-8"?>
<a:theme xmlns:a="http://schemas.openxmlformats.org/drawingml/2006/main" name="PPQ strategie">
  <a:themeElements>
    <a:clrScheme name="TNO">
      <a:dk1>
        <a:sysClr val="windowText" lastClr="000000"/>
      </a:dk1>
      <a:lt1>
        <a:sysClr val="window" lastClr="FFFFFF"/>
      </a:lt1>
      <a:dk2>
        <a:srgbClr val="649EC9"/>
      </a:dk2>
      <a:lt2>
        <a:srgbClr val="9C9C9E"/>
      </a:lt2>
      <a:accent1>
        <a:srgbClr val="ED8000"/>
      </a:accent1>
      <a:accent2>
        <a:srgbClr val="CB1325"/>
      </a:accent2>
      <a:accent3>
        <a:srgbClr val="FFCB00"/>
      </a:accent3>
      <a:accent4>
        <a:srgbClr val="649EC9"/>
      </a:accent4>
      <a:accent5>
        <a:srgbClr val="D6277A"/>
      </a:accent5>
      <a:accent6>
        <a:srgbClr val="93A800"/>
      </a:accent6>
      <a:hlink>
        <a:srgbClr val="9C9C9E"/>
      </a:hlink>
      <a:folHlink>
        <a:srgbClr val="5D5C60"/>
      </a:folHlink>
    </a:clrScheme>
    <a:fontScheme name="TNO">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PPQ strategie</Template>
  <TotalTime>0</TotalTime>
  <Words>1995</Words>
  <Application>Microsoft Office PowerPoint</Application>
  <PresentationFormat>On-screen Show (4:3)</PresentationFormat>
  <Paragraphs>268</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PPQ strategie</vt:lpstr>
      <vt:lpstr>Visio</vt:lpstr>
      <vt:lpstr>Photo Editor Photo</vt:lpstr>
      <vt:lpstr>Self-Organization in Energy Smart Grids</vt:lpstr>
      <vt:lpstr>Self-Organization in Smart Grids / why?</vt:lpstr>
      <vt:lpstr>Self-Organization in Smart Grids / actions</vt:lpstr>
      <vt:lpstr>Different views and approaches</vt:lpstr>
      <vt:lpstr>Stakeholders </vt:lpstr>
      <vt:lpstr>Existing knowledge and open questions</vt:lpstr>
      <vt:lpstr>PowerPoint Presentation</vt:lpstr>
      <vt:lpstr>Self optimizing in literature – focus on balance supply and demand</vt:lpstr>
      <vt:lpstr>PowerPoint Presentation</vt:lpstr>
      <vt:lpstr>Questions / challenges</vt:lpstr>
      <vt:lpstr>Roadmap of investigation</vt:lpstr>
      <vt:lpstr>Scenarios to investigate</vt:lpstr>
      <vt:lpstr>Approach </vt:lpstr>
      <vt:lpstr>Use Case Description I</vt:lpstr>
      <vt:lpstr>Use Case Description II: Micro-Grid</vt:lpstr>
      <vt:lpstr>Vervolgacties</vt:lpstr>
      <vt:lpstr>RESERVE SLIDES</vt:lpstr>
      <vt:lpstr>A self-optimizing, self-configuring and self-healing energy smart grid</vt:lpstr>
      <vt:lpstr>A self-optimizing, self-configuring and self-healing energy smart grid</vt:lpstr>
      <vt:lpstr>PowerPoint Presentation</vt:lpstr>
      <vt:lpstr>Use Case Description – Stakeholders I</vt:lpstr>
      <vt:lpstr>Use Case Description – Stakeholders II</vt:lpstr>
      <vt:lpstr>Use Case Description – Stakeholders III</vt:lpstr>
      <vt:lpstr>Use Case Description – Normal Operation</vt:lpstr>
      <vt:lpstr>Considerations regarding the behavior of the system</vt:lpstr>
      <vt:lpstr>Considerations regarding the behavior of the system</vt:lpstr>
      <vt:lpstr>Use Case Description – Emergency Operation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PPQ Identity and strategy</dc:title>
  <dc:subject>Powerpoint Wizzard</dc:subject>
  <dc:creator/>
  <cp:lastModifiedBy/>
  <cp:revision>102</cp:revision>
  <dcterms:created xsi:type="dcterms:W3CDTF">2011-01-13T20:33:53Z</dcterms:created>
  <dcterms:modified xsi:type="dcterms:W3CDTF">2012-12-10T17:02:30Z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TNO Nieuwe huisstijl</vt:lpwstr>
  </property>
  <property fmtid="{D5CDD505-2E9C-101B-9397-08002B2CF9AE}" pid="3" name="SubTitle">
    <vt:lpwstr>Powerpoint Wizzard</vt:lpwstr>
  </property>
  <property fmtid="{D5CDD505-2E9C-101B-9397-08002B2CF9AE}" pid="4" name="Author">
    <vt:lpwstr>M Bouman </vt:lpwstr>
  </property>
  <property fmtid="{D5CDD505-2E9C-101B-9397-08002B2CF9AE}" pid="5" name="ShowPages">
    <vt:lpwstr>True</vt:lpwstr>
  </property>
  <property fmtid="{D5CDD505-2E9C-101B-9397-08002B2CF9AE}" pid="6" name="ShowDate">
    <vt:lpwstr>True</vt:lpwstr>
  </property>
  <property fmtid="{D5CDD505-2E9C-101B-9397-08002B2CF9AE}" pid="7" name="DateText">
    <vt:lpwstr>10 januari 2011</vt:lpwstr>
  </property>
  <property fmtid="{D5CDD505-2E9C-101B-9397-08002B2CF9AE}" pid="8" name="Color">
    <vt:lpwstr>True</vt:lpwstr>
  </property>
  <property fmtid="{D5CDD505-2E9C-101B-9397-08002B2CF9AE}" pid="9" name="Grammar">
    <vt:lpwstr>1</vt:lpwstr>
  </property>
  <property fmtid="{D5CDD505-2E9C-101B-9397-08002B2CF9AE}" pid="10" name="FavoriteLink1Image">
    <vt:lpwstr>TNOdummytijdsbalkbeeld001.jpg</vt:lpwstr>
  </property>
  <property fmtid="{D5CDD505-2E9C-101B-9397-08002B2CF9AE}" pid="11" name="FavoriteLink2Image">
    <vt:lpwstr>TNOdummytijdsbalkbeeld002.jpg</vt:lpwstr>
  </property>
  <property fmtid="{D5CDD505-2E9C-101B-9397-08002B2CF9AE}" pid="12" name="FavoriteLink1Index">
    <vt:lpwstr>1</vt:lpwstr>
  </property>
  <property fmtid="{D5CDD505-2E9C-101B-9397-08002B2CF9AE}" pid="13" name="FavoriteLink2Index">
    <vt:lpwstr>1</vt:lpwstr>
  </property>
  <property fmtid="{D5CDD505-2E9C-101B-9397-08002B2CF9AE}" pid="14" name="CreationDate">
    <vt:lpwstr>10-1-2011 15:59:00</vt:lpwstr>
  </property>
  <property fmtid="{D5CDD505-2E9C-101B-9397-08002B2CF9AE}" pid="15" name="CreationBy">
    <vt:lpwstr>boumanm</vt:lpwstr>
  </property>
  <property fmtid="{D5CDD505-2E9C-101B-9397-08002B2CF9AE}" pid="16" name="Department">
    <vt:lpwstr>5299</vt:lpwstr>
  </property>
  <property fmtid="{D5CDD505-2E9C-101B-9397-08002B2CF9AE}" pid="17" name="PresentationDate">
    <vt:lpwstr>10-12-2012 16:19:55</vt:lpwstr>
  </property>
</Properties>
</file>