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88" r:id="rId5"/>
    <p:sldId id="295" r:id="rId6"/>
    <p:sldId id="259" r:id="rId7"/>
    <p:sldId id="287" r:id="rId8"/>
    <p:sldId id="301" r:id="rId9"/>
    <p:sldId id="300" r:id="rId10"/>
    <p:sldId id="289" r:id="rId11"/>
    <p:sldId id="290" r:id="rId12"/>
    <p:sldId id="291" r:id="rId13"/>
    <p:sldId id="292" r:id="rId14"/>
    <p:sldId id="293" r:id="rId15"/>
    <p:sldId id="265" r:id="rId16"/>
    <p:sldId id="302" r:id="rId17"/>
    <p:sldId id="262" r:id="rId18"/>
    <p:sldId id="299" r:id="rId19"/>
    <p:sldId id="267" r:id="rId20"/>
    <p:sldId id="268" r:id="rId21"/>
    <p:sldId id="263" r:id="rId22"/>
  </p:sldIdLst>
  <p:sldSz cx="9144000" cy="6858000" type="screen4x3"/>
  <p:notesSz cx="6858000" cy="9144000"/>
  <p:defaultTextStyle>
    <a:defPPr>
      <a:defRPr lang="nl-NL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7" autoAdjust="0"/>
    <p:restoredTop sz="94676" autoAdjust="0"/>
  </p:normalViewPr>
  <p:slideViewPr>
    <p:cSldViewPr showGuides="1">
      <p:cViewPr>
        <p:scale>
          <a:sx n="66" d="100"/>
          <a:sy n="66" d="100"/>
        </p:scale>
        <p:origin x="-2130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GB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FD81A311-B244-4F9D-9911-C5B9DD16EB35}" type="datetimeFigureOut">
              <a:rPr lang="en-GB" smtClean="0">
                <a:uFillTx/>
              </a:rPr>
              <a:t>11/01/2013</a:t>
            </a:fld>
            <a:endParaRPr lang="en-GB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endParaRPr lang="en-GB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GB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5547CB7E-3C37-400E-8FF0-4408783C53E4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2238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5A49-EB5E-4903-ACE8-213423977F7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uFillTx/>
              </a:rPr>
              <a:t>Pictures needs to be</a:t>
            </a:r>
            <a:r>
              <a:rPr lang="en-GB" baseline="0" dirty="0" smtClean="0">
                <a:uFillTx/>
              </a:rPr>
              <a:t> improved. Lacking inspiration right now. </a:t>
            </a:r>
            <a:endParaRPr lang="en-GB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CAD1-3AA2-4EE7-82B0-C9AE06AADD8D}" type="slidenum">
              <a:rPr lang="en-GB" smtClean="0">
                <a:uFillTx/>
              </a:rPr>
              <a:t>15</a:t>
            </a:fld>
            <a:endParaRPr lang="en-GB"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GB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8160-F56C-4666-A89C-F5046656209B}" type="datetimeFigureOut">
              <a:rPr lang="en-GB" smtClean="0">
                <a:uFillTx/>
              </a:rPr>
              <a:t>11/01/2013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EAA8-E024-4153-B191-EA8CDAA146D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en-GB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8160-F56C-4666-A89C-F5046656209B}" type="datetimeFigureOut">
              <a:rPr lang="en-GB" smtClean="0">
                <a:uFillTx/>
              </a:rPr>
              <a:t>11/01/2013</a:t>
            </a:fld>
            <a:endParaRPr lang="en-GB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EAA8-E024-4153-B191-EA8CDAA146D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8160-F56C-4666-A89C-F5046656209B}" type="datetimeFigureOut">
              <a:rPr lang="en-GB" smtClean="0">
                <a:uFillTx/>
              </a:rPr>
              <a:t>11/01/2013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EAA8-E024-4153-B191-EA8CDAA146D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8160-F56C-4666-A89C-F5046656209B}" type="datetimeFigureOut">
              <a:rPr lang="en-GB" smtClean="0">
                <a:uFillTx/>
              </a:rPr>
              <a:t>11/01/2013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EAA8-E024-4153-B191-EA8CDAA146D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8160-F56C-4666-A89C-F5046656209B}" type="datetimeFigureOut">
              <a:rPr lang="en-GB" smtClean="0">
                <a:uFillTx/>
              </a:rPr>
              <a:t>11/01/2013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EAA8-E024-4153-B191-EA8CDAA146D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8160-F56C-4666-A89C-F5046656209B}" type="datetimeFigureOut">
              <a:rPr lang="en-GB" smtClean="0">
                <a:uFillTx/>
              </a:rPr>
              <a:t>11/01/2013</a:t>
            </a:fld>
            <a:endParaRPr lang="en-GB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EAA8-E024-4153-B191-EA8CDAA146D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8160-F56C-4666-A89C-F5046656209B}" type="datetimeFigureOut">
              <a:rPr lang="en-GB" smtClean="0">
                <a:uFillTx/>
              </a:rPr>
              <a:t>11/01/2013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EAA8-E024-4153-B191-EA8CDAA146D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8160-F56C-4666-A89C-F5046656209B}" type="datetimeFigureOut">
              <a:rPr lang="en-GB" smtClean="0">
                <a:uFillTx/>
              </a:rPr>
              <a:t>11/01/2013</a:t>
            </a:fld>
            <a:endParaRPr lang="en-GB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EAA8-E024-4153-B191-EA8CDAA146D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8160-F56C-4666-A89C-F5046656209B}" type="datetimeFigureOut">
              <a:rPr lang="en-GB" smtClean="0">
                <a:uFillTx/>
              </a:rPr>
              <a:t>11/01/2013</a:t>
            </a:fld>
            <a:endParaRPr lang="en-GB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EAA8-E024-4153-B191-EA8CDAA146D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8160-F56C-4666-A89C-F5046656209B}" type="datetimeFigureOut">
              <a:rPr lang="en-GB" smtClean="0">
                <a:uFillTx/>
              </a:rPr>
              <a:t>11/01/2013</a:t>
            </a:fld>
            <a:endParaRPr lang="en-GB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EAA8-E024-4153-B191-EA8CDAA146D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8160-F56C-4666-A89C-F5046656209B}" type="datetimeFigureOut">
              <a:rPr lang="en-GB" smtClean="0">
                <a:uFillTx/>
              </a:rPr>
              <a:t>11/01/2013</a:t>
            </a:fld>
            <a:endParaRPr lang="en-GB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EAA8-E024-4153-B191-EA8CDAA146D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8160-F56C-4666-A89C-F5046656209B}" type="datetimeFigureOut">
              <a:rPr lang="en-GB" smtClean="0">
                <a:uFillTx/>
              </a:rPr>
              <a:t>11/01/2013</a:t>
            </a:fld>
            <a:endParaRPr lang="en-GB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EAA8-E024-4153-B191-EA8CDAA146D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EF478160-F56C-4666-A89C-F5046656209B}" type="datetimeFigureOut">
              <a:rPr lang="en-GB" smtClean="0">
                <a:uFillTx/>
              </a:rPr>
              <a:t>11/01/2013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8D71EAA8-E024-4153-B191-EA8CDAA146D6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nl-NL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uFillTx/>
              </a:rPr>
              <a:t>ZOAS</a:t>
            </a:r>
            <a:endParaRPr lang="en-GB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352928" cy="1752600"/>
          </a:xfrm>
        </p:spPr>
        <p:txBody>
          <a:bodyPr/>
          <a:lstStyle/>
          <a:p>
            <a:r>
              <a:rPr lang="en-GB" dirty="0" smtClean="0">
                <a:uFillTx/>
              </a:rPr>
              <a:t>Stress – immune responsiveness -  </a:t>
            </a:r>
            <a:r>
              <a:rPr lang="en-GB" dirty="0" err="1" smtClean="0">
                <a:uFillTx/>
              </a:rPr>
              <a:t>microbiota</a:t>
            </a:r>
            <a:endParaRPr lang="en-GB" dirty="0" smtClean="0">
              <a:uFillTx/>
            </a:endParaRPr>
          </a:p>
          <a:p>
            <a:r>
              <a:rPr lang="en-GB" dirty="0" smtClean="0">
                <a:uFillTx/>
              </a:rPr>
              <a:t>In calves</a:t>
            </a:r>
            <a:endParaRPr lang="en-GB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Shipping fever – current solution</a:t>
            </a:r>
            <a:endParaRPr lang="en-GB" dirty="0"/>
          </a:p>
        </p:txBody>
      </p:sp>
      <p:pic>
        <p:nvPicPr>
          <p:cNvPr id="13" name="Picture 4" descr="The gut microbiota shapes intestinal immune responses during health and dise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0" b="13219"/>
          <a:stretch/>
        </p:blipFill>
        <p:spPr bwMode="auto">
          <a:xfrm>
            <a:off x="1613504" y="2486799"/>
            <a:ext cx="5462707" cy="225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4165" y="1628800"/>
            <a:ext cx="2396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Antibiotics</a:t>
            </a:r>
            <a:endParaRPr lang="en-GB" dirty="0"/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2354831" y="2336686"/>
            <a:ext cx="1987772" cy="5468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2"/>
          </p:cNvCxnSpPr>
          <p:nvPr/>
        </p:nvCxnSpPr>
        <p:spPr>
          <a:xfrm>
            <a:off x="4342603" y="2336686"/>
            <a:ext cx="1540619" cy="9422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" idx="2"/>
          </p:cNvCxnSpPr>
          <p:nvPr/>
        </p:nvCxnSpPr>
        <p:spPr>
          <a:xfrm>
            <a:off x="4342603" y="2336686"/>
            <a:ext cx="0" cy="7398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0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1763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Shipping fever – ZOAS solution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63386" y="4316740"/>
            <a:ext cx="0" cy="51376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285746" y="4316740"/>
            <a:ext cx="0" cy="51376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The gut microbiota shapes intestinal immune responses during health and dise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73"/>
          <a:stretch/>
        </p:blipFill>
        <p:spPr bwMode="auto">
          <a:xfrm>
            <a:off x="1619672" y="1700808"/>
            <a:ext cx="5472608" cy="25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927223" y="4934444"/>
            <a:ext cx="3412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Rapidly changing environment:</a:t>
            </a:r>
          </a:p>
          <a:p>
            <a:r>
              <a:rPr lang="en-GB" sz="2000" dirty="0" smtClean="0"/>
              <a:t>New pathogenic challenges</a:t>
            </a:r>
            <a:endParaRPr lang="en-GB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187624" y="583099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Anxiety:</a:t>
            </a:r>
          </a:p>
          <a:p>
            <a:r>
              <a:rPr lang="en-GB" sz="2000" dirty="0" smtClean="0"/>
              <a:t>Fear </a:t>
            </a:r>
            <a:r>
              <a:rPr lang="en-GB" sz="2000" dirty="0"/>
              <a:t>/ </a:t>
            </a:r>
            <a:r>
              <a:rPr lang="en-GB" sz="2000" dirty="0" smtClean="0"/>
              <a:t>Exhaustion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187624" y="493444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Premature immunity</a:t>
            </a:r>
            <a:endParaRPr lang="en-GB" sz="2000" dirty="0"/>
          </a:p>
        </p:txBody>
      </p:sp>
      <p:sp>
        <p:nvSpPr>
          <p:cNvPr id="29" name="Oval 28"/>
          <p:cNvSpPr/>
          <p:nvPr/>
        </p:nvSpPr>
        <p:spPr>
          <a:xfrm>
            <a:off x="899592" y="5011820"/>
            <a:ext cx="203494" cy="21196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899592" y="5895202"/>
            <a:ext cx="203494" cy="21196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4599151" y="5006273"/>
            <a:ext cx="203494" cy="21196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187624" y="5371310"/>
            <a:ext cx="2855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Premature microbiome</a:t>
            </a:r>
            <a:endParaRPr lang="en-GB" sz="2000" dirty="0"/>
          </a:p>
        </p:txBody>
      </p:sp>
      <p:sp>
        <p:nvSpPr>
          <p:cNvPr id="33" name="Oval 32"/>
          <p:cNvSpPr/>
          <p:nvPr/>
        </p:nvSpPr>
        <p:spPr>
          <a:xfrm>
            <a:off x="899445" y="5434914"/>
            <a:ext cx="203494" cy="21196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020392" y="5801130"/>
            <a:ext cx="1554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Pathobionts</a:t>
            </a:r>
            <a:endParaRPr lang="en-GB" sz="2000" dirty="0"/>
          </a:p>
        </p:txBody>
      </p:sp>
      <p:sp>
        <p:nvSpPr>
          <p:cNvPr id="35" name="Oval 34"/>
          <p:cNvSpPr/>
          <p:nvPr/>
        </p:nvSpPr>
        <p:spPr>
          <a:xfrm>
            <a:off x="4599151" y="5909210"/>
            <a:ext cx="203494" cy="21196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Stress and microbiome – a causal interplay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6" name="Picture 6" descr="http://www.gutmicrobiotaforhealth.com/photos/f89904b089cb3d498479d1c7fd86a836eed019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6672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Stress and microbiome – a causal interplay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" y="1412775"/>
            <a:ext cx="9068164" cy="374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10709" r="23596" b="83444"/>
          <a:stretch/>
        </p:blipFill>
        <p:spPr bwMode="auto">
          <a:xfrm>
            <a:off x="366801" y="1727363"/>
            <a:ext cx="8196922" cy="47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6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Stress and microbiome – a causal interplay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44" y="1264721"/>
            <a:ext cx="8229600" cy="4525963"/>
          </a:xfrm>
        </p:spPr>
        <p:txBody>
          <a:bodyPr/>
          <a:lstStyle/>
          <a:p>
            <a:endParaRPr lang="en-GB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34177" r="21238" b="4508"/>
          <a:stretch/>
        </p:blipFill>
        <p:spPr bwMode="auto">
          <a:xfrm>
            <a:off x="366801" y="1797377"/>
            <a:ext cx="8592458" cy="50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10709" r="23596" b="83444"/>
          <a:stretch/>
        </p:blipFill>
        <p:spPr bwMode="auto">
          <a:xfrm>
            <a:off x="370745" y="1391884"/>
            <a:ext cx="8196922" cy="47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4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72"/>
          <p:cNvSpPr txBox="1"/>
          <p:nvPr/>
        </p:nvSpPr>
        <p:spPr>
          <a:xfrm>
            <a:off x="3525337" y="3575263"/>
            <a:ext cx="915635" cy="36933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uFillTx/>
              </a:rPr>
              <a:t>balance</a:t>
            </a:r>
            <a:endParaRPr lang="en-GB" dirty="0">
              <a:solidFill>
                <a:srgbClr val="FF0000"/>
              </a:solidFill>
              <a:uFillTx/>
            </a:endParaRPr>
          </a:p>
        </p:txBody>
      </p:sp>
      <p:sp>
        <p:nvSpPr>
          <p:cNvPr id="172" name="Right Arrow 171"/>
          <p:cNvSpPr/>
          <p:nvPr/>
        </p:nvSpPr>
        <p:spPr>
          <a:xfrm>
            <a:off x="3491880" y="3496263"/>
            <a:ext cx="3396798" cy="508801"/>
          </a:xfrm>
          <a:prstGeom prst="rightArrow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uFillTx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817772" y="3575263"/>
            <a:ext cx="915635" cy="36933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uFillTx/>
              </a:rPr>
              <a:t>balance</a:t>
            </a:r>
            <a:endParaRPr lang="en-GB" dirty="0">
              <a:solidFill>
                <a:srgbClr val="FF0000"/>
              </a:solidFill>
              <a:uFillTx/>
            </a:endParaRPr>
          </a:p>
        </p:txBody>
      </p:sp>
      <p:sp>
        <p:nvSpPr>
          <p:cNvPr id="4" name="Oval 3"/>
          <p:cNvSpPr/>
          <p:nvPr/>
        </p:nvSpPr>
        <p:spPr>
          <a:xfrm>
            <a:off x="2016760" y="3402953"/>
            <a:ext cx="672917" cy="655753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uFillTx/>
            </a:endParaRPr>
          </a:p>
        </p:txBody>
      </p:sp>
      <p:sp>
        <p:nvSpPr>
          <p:cNvPr id="6" name="Block Arc 5"/>
          <p:cNvSpPr/>
          <p:nvPr/>
        </p:nvSpPr>
        <p:spPr>
          <a:xfrm rot="5400000">
            <a:off x="1307195" y="2659023"/>
            <a:ext cx="2331846" cy="2143609"/>
          </a:xfrm>
          <a:prstGeom prst="blockArc">
            <a:avLst/>
          </a:prstGeom>
          <a:solidFill>
            <a:srgbClr val="0070C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sz="800" dirty="0">
              <a:solidFill>
                <a:schemeClr val="tx1"/>
              </a:solidFill>
              <a:uFillTx/>
            </a:endParaRPr>
          </a:p>
        </p:txBody>
      </p:sp>
      <p:sp>
        <p:nvSpPr>
          <p:cNvPr id="7" name="Block Arc 6"/>
          <p:cNvSpPr/>
          <p:nvPr/>
        </p:nvSpPr>
        <p:spPr>
          <a:xfrm rot="16200000">
            <a:off x="1108723" y="2659023"/>
            <a:ext cx="2331846" cy="2143609"/>
          </a:xfrm>
          <a:prstGeom prst="blockArc">
            <a:avLst/>
          </a:prstGeom>
          <a:solidFill>
            <a:srgbClr val="0070C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sz="800" dirty="0">
              <a:solidFill>
                <a:schemeClr val="tx1"/>
              </a:solidFill>
              <a:uFillTx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722697" y="3636308"/>
            <a:ext cx="294063" cy="79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722698" y="3781864"/>
            <a:ext cx="29406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829729" y="928122"/>
            <a:ext cx="669614" cy="681279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uFillTx/>
            </a:endParaRPr>
          </a:p>
        </p:txBody>
      </p:sp>
      <p:sp>
        <p:nvSpPr>
          <p:cNvPr id="24" name="Block Arc 23"/>
          <p:cNvSpPr/>
          <p:nvPr/>
        </p:nvSpPr>
        <p:spPr>
          <a:xfrm rot="5400000">
            <a:off x="4629784" y="708036"/>
            <a:ext cx="1152124" cy="1121451"/>
          </a:xfrm>
          <a:prstGeom prst="blockArc">
            <a:avLst>
              <a:gd name="adj1" fmla="val 10800000"/>
              <a:gd name="adj2" fmla="val 21544723"/>
              <a:gd name="adj3" fmla="val 13936"/>
            </a:avLst>
          </a:prstGeom>
          <a:solidFill>
            <a:srgbClr val="FF33CC"/>
          </a:solidFill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sz="800" dirty="0">
              <a:solidFill>
                <a:schemeClr val="tx1"/>
              </a:solidFill>
              <a:uFillTx/>
            </a:endParaRPr>
          </a:p>
        </p:txBody>
      </p:sp>
      <p:sp>
        <p:nvSpPr>
          <p:cNvPr id="25" name="Block Arc 24"/>
          <p:cNvSpPr/>
          <p:nvPr/>
        </p:nvSpPr>
        <p:spPr>
          <a:xfrm rot="16200000">
            <a:off x="4567226" y="709372"/>
            <a:ext cx="1152125" cy="1118775"/>
          </a:xfrm>
          <a:prstGeom prst="blockArc">
            <a:avLst>
              <a:gd name="adj1" fmla="val 10800000"/>
              <a:gd name="adj2" fmla="val 21320083"/>
              <a:gd name="adj3" fmla="val 14434"/>
            </a:avLst>
          </a:prstGeom>
          <a:solidFill>
            <a:srgbClr val="FF33CC"/>
          </a:solidFill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sz="800" dirty="0">
              <a:solidFill>
                <a:schemeClr val="tx1"/>
              </a:solidFill>
              <a:uFillTx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261" y="56747"/>
            <a:ext cx="1382226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uFillTx/>
              </a:rPr>
              <a:t>Microbial environment </a:t>
            </a:r>
          </a:p>
          <a:p>
            <a:pPr algn="ctr"/>
            <a:r>
              <a:rPr lang="en-GB" sz="1600" dirty="0" smtClean="0">
                <a:uFillTx/>
              </a:rPr>
              <a:t>at farmer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8731" y="928122"/>
            <a:ext cx="1367755" cy="83099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uFillTx/>
              </a:rPr>
              <a:t>Microbial </a:t>
            </a:r>
          </a:p>
          <a:p>
            <a:pPr algn="ctr"/>
            <a:r>
              <a:rPr lang="en-GB" sz="1600" dirty="0" smtClean="0">
                <a:uFillTx/>
              </a:rPr>
              <a:t>Environment at breeder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6110" y="1826168"/>
            <a:ext cx="136037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uFillTx/>
              </a:rPr>
              <a:t>pathogenic (over)growth</a:t>
            </a:r>
          </a:p>
        </p:txBody>
      </p:sp>
      <p:grpSp>
        <p:nvGrpSpPr>
          <p:cNvPr id="38" name="Group 37"/>
          <p:cNvGrpSpPr/>
          <p:nvPr/>
        </p:nvGrpSpPr>
        <p:grpSpPr>
          <a:xfrm rot="10800000">
            <a:off x="4470429" y="3095633"/>
            <a:ext cx="1369776" cy="1322574"/>
            <a:chOff x="2028106" y="1484784"/>
            <a:chExt cx="999062" cy="914400"/>
          </a:xfrm>
          <a:solidFill>
            <a:srgbClr val="7030A0"/>
          </a:solidFill>
        </p:grpSpPr>
        <p:sp>
          <p:nvSpPr>
            <p:cNvPr id="39" name="Block Arc 38"/>
            <p:cNvSpPr/>
            <p:nvPr/>
          </p:nvSpPr>
          <p:spPr>
            <a:xfrm rot="16200000">
              <a:off x="2028106" y="1484784"/>
              <a:ext cx="914400" cy="914400"/>
            </a:xfrm>
            <a:prstGeom prst="blockArc">
              <a:avLst/>
            </a:prstGeom>
            <a:grp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800" dirty="0">
                <a:solidFill>
                  <a:schemeClr val="tx1"/>
                </a:solidFill>
                <a:uFillTx/>
              </a:endParaRPr>
            </a:p>
          </p:txBody>
        </p:sp>
        <p:sp>
          <p:nvSpPr>
            <p:cNvPr id="40" name="Block Arc 39"/>
            <p:cNvSpPr/>
            <p:nvPr/>
          </p:nvSpPr>
          <p:spPr>
            <a:xfrm rot="5400000">
              <a:off x="2112768" y="1484784"/>
              <a:ext cx="914400" cy="914400"/>
            </a:xfrm>
            <a:prstGeom prst="blockArc">
              <a:avLst/>
            </a:prstGeom>
            <a:grp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GB" sz="800" dirty="0">
                <a:solidFill>
                  <a:schemeClr val="tx1"/>
                </a:solidFill>
                <a:uFillTx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7647036" y="3396771"/>
            <a:ext cx="647613" cy="631033"/>
          </a:xfrm>
          <a:prstGeom prst="ellipse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uFillTx/>
            </a:endParaRPr>
          </a:p>
        </p:txBody>
      </p:sp>
      <p:grpSp>
        <p:nvGrpSpPr>
          <p:cNvPr id="48" name="Group 47"/>
          <p:cNvGrpSpPr/>
          <p:nvPr/>
        </p:nvGrpSpPr>
        <p:grpSpPr>
          <a:xfrm rot="10800000">
            <a:off x="6854496" y="2553209"/>
            <a:ext cx="2254008" cy="2243943"/>
            <a:chOff x="2028106" y="1484784"/>
            <a:chExt cx="999062" cy="914400"/>
          </a:xfrm>
          <a:solidFill>
            <a:srgbClr val="7030A0"/>
          </a:solidFill>
        </p:grpSpPr>
        <p:sp>
          <p:nvSpPr>
            <p:cNvPr id="49" name="Block Arc 48"/>
            <p:cNvSpPr/>
            <p:nvPr/>
          </p:nvSpPr>
          <p:spPr>
            <a:xfrm rot="16200000">
              <a:off x="2028106" y="1484784"/>
              <a:ext cx="914400" cy="914400"/>
            </a:xfrm>
            <a:prstGeom prst="blockArc">
              <a:avLst/>
            </a:prstGeom>
            <a:grp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800" dirty="0">
                <a:solidFill>
                  <a:schemeClr val="tx1"/>
                </a:solidFill>
                <a:uFillTx/>
              </a:endParaRPr>
            </a:p>
          </p:txBody>
        </p:sp>
        <p:sp>
          <p:nvSpPr>
            <p:cNvPr id="50" name="Block Arc 49"/>
            <p:cNvSpPr/>
            <p:nvPr/>
          </p:nvSpPr>
          <p:spPr>
            <a:xfrm rot="5400000">
              <a:off x="2112768" y="1484784"/>
              <a:ext cx="914400" cy="914400"/>
            </a:xfrm>
            <a:prstGeom prst="blockArc">
              <a:avLst/>
            </a:prstGeom>
            <a:grp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GB" sz="800" dirty="0">
                <a:solidFill>
                  <a:schemeClr val="tx1"/>
                </a:solidFill>
                <a:uFillTx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374348" y="241413"/>
            <a:ext cx="2543149" cy="646331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uFillTx/>
              </a:rPr>
              <a:t>Immune responsiveness compromised</a:t>
            </a:r>
            <a:endParaRPr lang="en-GB" dirty="0">
              <a:uFillTx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56147" y="3529823"/>
            <a:ext cx="426554" cy="454192"/>
          </a:xfrm>
          <a:prstGeom prst="ellipse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uFillTx/>
            </a:endParaRPr>
          </a:p>
        </p:txBody>
      </p:sp>
      <p:sp>
        <p:nvSpPr>
          <p:cNvPr id="71" name="Block Arc 70"/>
          <p:cNvSpPr/>
          <p:nvPr/>
        </p:nvSpPr>
        <p:spPr>
          <a:xfrm rot="5400000">
            <a:off x="4580007" y="4589135"/>
            <a:ext cx="1322574" cy="1253699"/>
          </a:xfrm>
          <a:prstGeom prst="blockArc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sz="800" dirty="0">
              <a:solidFill>
                <a:schemeClr val="tx1"/>
              </a:solidFill>
              <a:uFillTx/>
            </a:endParaRPr>
          </a:p>
        </p:txBody>
      </p:sp>
      <p:sp>
        <p:nvSpPr>
          <p:cNvPr id="72" name="Block Arc 71"/>
          <p:cNvSpPr/>
          <p:nvPr/>
        </p:nvSpPr>
        <p:spPr>
          <a:xfrm rot="16200000">
            <a:off x="4478435" y="4580612"/>
            <a:ext cx="1322574" cy="1253699"/>
          </a:xfrm>
          <a:prstGeom prst="blockArc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sz="800" dirty="0">
              <a:solidFill>
                <a:schemeClr val="tx1"/>
              </a:solidFill>
              <a:uFillTx/>
            </a:endParaRPr>
          </a:p>
        </p:txBody>
      </p:sp>
      <p:sp>
        <p:nvSpPr>
          <p:cNvPr id="95" name="Oval 94"/>
          <p:cNvSpPr/>
          <p:nvPr/>
        </p:nvSpPr>
        <p:spPr>
          <a:xfrm>
            <a:off x="4977160" y="4985431"/>
            <a:ext cx="393558" cy="34966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uFillTx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977160" y="2276872"/>
            <a:ext cx="393558" cy="365704"/>
          </a:xfrm>
          <a:prstGeom prst="ellipse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uFillTx/>
            </a:endParaRPr>
          </a:p>
        </p:txBody>
      </p:sp>
      <p:sp>
        <p:nvSpPr>
          <p:cNvPr id="96" name="Block Arc 95"/>
          <p:cNvSpPr/>
          <p:nvPr/>
        </p:nvSpPr>
        <p:spPr>
          <a:xfrm rot="5400000">
            <a:off x="4654239" y="1963396"/>
            <a:ext cx="1132895" cy="1078232"/>
          </a:xfrm>
          <a:prstGeom prst="blockArc">
            <a:avLst>
              <a:gd name="adj1" fmla="val 10800000"/>
              <a:gd name="adj2" fmla="val 21544723"/>
              <a:gd name="adj3" fmla="val 13936"/>
            </a:avLst>
          </a:prstGeom>
          <a:solidFill>
            <a:srgbClr val="FF33CC"/>
          </a:solidFill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sz="800" dirty="0">
              <a:solidFill>
                <a:schemeClr val="tx1"/>
              </a:solidFill>
              <a:uFillTx/>
            </a:endParaRPr>
          </a:p>
        </p:txBody>
      </p:sp>
      <p:sp>
        <p:nvSpPr>
          <p:cNvPr id="97" name="Block Arc 96"/>
          <p:cNvSpPr/>
          <p:nvPr/>
        </p:nvSpPr>
        <p:spPr>
          <a:xfrm rot="16200000">
            <a:off x="4532163" y="1964681"/>
            <a:ext cx="1132896" cy="1075658"/>
          </a:xfrm>
          <a:prstGeom prst="blockArc">
            <a:avLst>
              <a:gd name="adj1" fmla="val 10800000"/>
              <a:gd name="adj2" fmla="val 21320083"/>
              <a:gd name="adj3" fmla="val 14434"/>
            </a:avLst>
          </a:prstGeom>
          <a:solidFill>
            <a:srgbClr val="FF33CC"/>
          </a:solidFill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sz="800" dirty="0">
              <a:solidFill>
                <a:schemeClr val="tx1"/>
              </a:solidFill>
              <a:uFillTx/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flipV="1">
            <a:off x="7381291" y="3673109"/>
            <a:ext cx="294063" cy="79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7381292" y="3818665"/>
            <a:ext cx="29406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4824437" y="5085184"/>
            <a:ext cx="294063" cy="79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4645120" y="5215984"/>
            <a:ext cx="53605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4888059" y="2420888"/>
            <a:ext cx="864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4723893" y="2564903"/>
            <a:ext cx="29406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V="1">
            <a:off x="4758460" y="3717032"/>
            <a:ext cx="294063" cy="79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flipH="1">
            <a:off x="4758461" y="3862588"/>
            <a:ext cx="29406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H="1">
            <a:off x="4723892" y="1278932"/>
            <a:ext cx="53605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6256747" y="5877272"/>
            <a:ext cx="2543149" cy="646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uFillTx/>
              </a:rPr>
              <a:t>Healthy mature immune responsiveness</a:t>
            </a:r>
            <a:endParaRPr lang="en-GB" dirty="0">
              <a:uFillTx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201543" y="5864092"/>
            <a:ext cx="2543149" cy="64633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uFillTx/>
              </a:rPr>
              <a:t>Healthy immature immune responsiveness</a:t>
            </a:r>
            <a:endParaRPr lang="en-GB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Calibri" charset="0"/>
              </a:rPr>
              <a:t>Solutions for</a:t>
            </a:r>
            <a:r>
              <a:rPr lang="en-GB" dirty="0" smtClean="0">
                <a:uFillTx/>
                <a:latin typeface="Calibri" charset="0"/>
              </a:rPr>
              <a:t> Shipping fever in calves</a:t>
            </a:r>
          </a:p>
        </p:txBody>
      </p:sp>
      <p:pic>
        <p:nvPicPr>
          <p:cNvPr id="2058" name="Picture 10" descr="Europe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36330" r="16948" b="31835"/>
          <a:stretch/>
        </p:blipFill>
        <p:spPr bwMode="auto">
          <a:xfrm>
            <a:off x="317738" y="1429968"/>
            <a:ext cx="8718758" cy="412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6406575" y="1472843"/>
            <a:ext cx="0" cy="504056"/>
          </a:xfrm>
          <a:prstGeom prst="line">
            <a:avLst/>
          </a:prstGeom>
          <a:ln w="6032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36887" y="1392451"/>
            <a:ext cx="0" cy="504056"/>
          </a:xfrm>
          <a:prstGeom prst="line">
            <a:avLst/>
          </a:prstGeom>
          <a:ln w="6032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64479" y="2225675"/>
            <a:ext cx="0" cy="504056"/>
          </a:xfrm>
          <a:prstGeom prst="line">
            <a:avLst/>
          </a:prstGeom>
          <a:ln w="6032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180903" y="2112025"/>
            <a:ext cx="0" cy="504056"/>
          </a:xfrm>
          <a:prstGeom prst="line">
            <a:avLst/>
          </a:prstGeom>
          <a:ln w="6032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308695" y="1896507"/>
            <a:ext cx="1008112" cy="57093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236687" y="1896507"/>
            <a:ext cx="1800200" cy="58119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308695" y="2477703"/>
            <a:ext cx="1872208" cy="7856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308695" y="2516985"/>
            <a:ext cx="1440160" cy="42311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308695" y="2516985"/>
            <a:ext cx="720080" cy="59394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364479" y="2516985"/>
            <a:ext cx="1872208" cy="212746"/>
          </a:xfrm>
          <a:prstGeom prst="straightConnector1">
            <a:avLst/>
          </a:prstGeom>
          <a:ln w="57150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28775" y="2688069"/>
            <a:ext cx="0" cy="504056"/>
          </a:xfrm>
          <a:prstGeom prst="line">
            <a:avLst/>
          </a:prstGeom>
          <a:ln w="6032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748855" y="2477703"/>
            <a:ext cx="0" cy="504056"/>
          </a:xfrm>
          <a:prstGeom prst="line">
            <a:avLst/>
          </a:prstGeom>
          <a:ln w="6032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http://westerhe.home.xs4all.nl/koe%2053%20krijgt%20kal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83" y="3200126"/>
            <a:ext cx="2505113" cy="18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io-industrie-op-school.nl/images/12groepskal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3" y="1217932"/>
            <a:ext cx="2609341" cy="172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95536" y="3501008"/>
            <a:ext cx="5777255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Calibri" charset="0"/>
              </a:rPr>
              <a:t>“Simple” solution</a:t>
            </a:r>
            <a:r>
              <a:rPr lang="en-GB" sz="2000" dirty="0" smtClean="0">
                <a:latin typeface="Calibri" charset="0"/>
              </a:rPr>
              <a:t>: do not ship, leave calf with mother and in its environment until immunity / microbiome has developed and eat less meat.</a:t>
            </a:r>
          </a:p>
          <a:p>
            <a:r>
              <a:rPr lang="en-GB" sz="2000" b="1" i="1" dirty="0" smtClean="0">
                <a:latin typeface="Calibri" charset="0"/>
              </a:rPr>
              <a:t>Or</a:t>
            </a:r>
            <a:r>
              <a:rPr lang="en-GB" sz="2000" dirty="0" smtClean="0">
                <a:latin typeface="Calibri" charset="0"/>
              </a:rPr>
              <a:t> – </a:t>
            </a:r>
            <a:r>
              <a:rPr lang="en-US" sz="2000" dirty="0"/>
              <a:t>S</a:t>
            </a:r>
            <a:r>
              <a:rPr lang="en-US" sz="2000" dirty="0" smtClean="0"/>
              <a:t>trengthen </a:t>
            </a:r>
            <a:r>
              <a:rPr lang="en-US" sz="2000" dirty="0"/>
              <a:t>the natural defenses of the animal to cope with stressful challenges of todays farming conditions</a:t>
            </a:r>
            <a:r>
              <a:rPr lang="en-US" sz="2000" dirty="0" smtClean="0"/>
              <a:t>.</a:t>
            </a:r>
            <a:endParaRPr lang="en-GB" sz="20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  <a:uFillTx/>
              </a:rPr>
              <a:t>Identify prime network factors that cause / prevent </a:t>
            </a:r>
            <a:r>
              <a:rPr lang="en-GB" sz="2400" dirty="0" err="1" smtClean="0">
                <a:solidFill>
                  <a:srgbClr val="FF0000"/>
                </a:solidFill>
                <a:uFillTx/>
              </a:rPr>
              <a:t>dys</a:t>
            </a:r>
            <a:r>
              <a:rPr lang="en-GB" sz="2400" dirty="0" smtClean="0">
                <a:solidFill>
                  <a:srgbClr val="FF0000"/>
                </a:solidFill>
                <a:uFillTx/>
              </a:rPr>
              <a:t>-balance</a:t>
            </a:r>
          </a:p>
          <a:p>
            <a:pPr lvl="1"/>
            <a:r>
              <a:rPr lang="en-GB" sz="2400" dirty="0" smtClean="0">
                <a:uFillTx/>
              </a:rPr>
              <a:t>Relation of illness symptoms (calf) to stress/anxiety (calf) and pathogenic load (environment)</a:t>
            </a:r>
          </a:p>
          <a:p>
            <a:pPr lvl="1"/>
            <a:r>
              <a:rPr lang="en-GB" sz="2400" dirty="0" smtClean="0">
                <a:uFillTx/>
              </a:rPr>
              <a:t>Read out:</a:t>
            </a:r>
          </a:p>
          <a:p>
            <a:pPr lvl="2"/>
            <a:r>
              <a:rPr lang="en-GB" dirty="0" smtClean="0">
                <a:uFillTx/>
              </a:rPr>
              <a:t>Microbiota (</a:t>
            </a:r>
            <a:r>
              <a:rPr lang="en-GB" dirty="0" err="1" smtClean="0">
                <a:uFillTx/>
              </a:rPr>
              <a:t>metagenomics</a:t>
            </a:r>
            <a:r>
              <a:rPr lang="en-GB" dirty="0" smtClean="0">
                <a:uFillTx/>
              </a:rPr>
              <a:t>)</a:t>
            </a:r>
          </a:p>
          <a:p>
            <a:pPr lvl="2"/>
            <a:r>
              <a:rPr lang="en-GB" dirty="0" smtClean="0">
                <a:uFillTx/>
              </a:rPr>
              <a:t>Immune, Stress and Neurochemical markers</a:t>
            </a:r>
          </a:p>
          <a:p>
            <a:pPr lvl="2"/>
            <a:endParaRPr lang="en-GB" dirty="0" smtClean="0">
              <a:uFillTx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  <a:uFillTx/>
              </a:rPr>
              <a:t>Possibility prevention </a:t>
            </a:r>
            <a:r>
              <a:rPr lang="en-GB" sz="2400" dirty="0" err="1" smtClean="0">
                <a:solidFill>
                  <a:srgbClr val="FF0000"/>
                </a:solidFill>
                <a:uFillTx/>
              </a:rPr>
              <a:t>dys</a:t>
            </a:r>
            <a:r>
              <a:rPr lang="en-GB" sz="2400" dirty="0" smtClean="0">
                <a:solidFill>
                  <a:srgbClr val="FF0000"/>
                </a:solidFill>
                <a:uFillTx/>
              </a:rPr>
              <a:t>-balance</a:t>
            </a:r>
          </a:p>
          <a:p>
            <a:pPr lvl="1"/>
            <a:r>
              <a:rPr lang="en-GB" sz="2400" dirty="0" smtClean="0">
                <a:uFillTx/>
              </a:rPr>
              <a:t>Multivariate machine learning to determine biomarkers for balance </a:t>
            </a:r>
            <a:r>
              <a:rPr lang="en-GB" sz="2400" dirty="0" err="1" smtClean="0">
                <a:uFillTx/>
              </a:rPr>
              <a:t>microbiota</a:t>
            </a:r>
            <a:r>
              <a:rPr lang="en-GB" sz="2400" dirty="0" smtClean="0">
                <a:uFillTx/>
              </a:rPr>
              <a:t> – immune responsiveness calf </a:t>
            </a:r>
          </a:p>
          <a:p>
            <a:pPr lvl="1"/>
            <a:r>
              <a:rPr lang="en-GB" sz="2400" dirty="0" smtClean="0">
                <a:uFillTx/>
              </a:rPr>
              <a:t>Predict which factors can be changed (e.g. transport, housing or feeding schemes) </a:t>
            </a:r>
            <a:r>
              <a:rPr lang="en-GB" sz="2400" dirty="0" err="1" smtClean="0">
                <a:uFillTx/>
              </a:rPr>
              <a:t>dys</a:t>
            </a:r>
            <a:r>
              <a:rPr lang="en-GB" sz="2400" dirty="0" smtClean="0">
                <a:uFillTx/>
              </a:rPr>
              <a:t>-balance of immune responsiveness –microbiota?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60648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uFillTx/>
                <a:latin typeface="Calibri" charset="0"/>
              </a:rPr>
              <a:t>SOAS: </a:t>
            </a:r>
            <a:r>
              <a:rPr lang="en-GB" sz="2800" b="1" dirty="0" err="1" smtClean="0">
                <a:uFillTx/>
                <a:latin typeface="Calibri" charset="0"/>
              </a:rPr>
              <a:t>microbiota</a:t>
            </a:r>
            <a:r>
              <a:rPr lang="en-GB" sz="2800" b="1" dirty="0" smtClean="0">
                <a:uFillTx/>
                <a:latin typeface="Calibri" charset="0"/>
              </a:rPr>
              <a:t>–immune responsiveness</a:t>
            </a:r>
            <a:br>
              <a:rPr lang="en-GB" sz="2800" b="1" dirty="0" smtClean="0">
                <a:uFillTx/>
                <a:latin typeface="Calibri" charset="0"/>
              </a:rPr>
            </a:br>
            <a:r>
              <a:rPr lang="en-GB" sz="2800" b="1" dirty="0" smtClean="0">
                <a:uFillTx/>
                <a:latin typeface="Calibri" charset="0"/>
              </a:rPr>
              <a:t>stay in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Balancing the project </a:t>
            </a:r>
            <a:r>
              <a:rPr lang="en-GB" dirty="0" err="1" smtClean="0"/>
              <a:t>workpackage</a:t>
            </a:r>
            <a:r>
              <a:rPr lang="en-GB" dirty="0" smtClean="0"/>
              <a:t> cost </a:t>
            </a:r>
            <a:endParaRPr lang="en-GB" dirty="0"/>
          </a:p>
        </p:txBody>
      </p:sp>
      <p:pic>
        <p:nvPicPr>
          <p:cNvPr id="13" name="Picture 4" descr="The gut microbiota shapes intestinal immune responses during health and dise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0" b="13219"/>
          <a:stretch/>
        </p:blipFill>
        <p:spPr bwMode="auto">
          <a:xfrm>
            <a:off x="1613504" y="2486799"/>
            <a:ext cx="5462707" cy="225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64088" y="3933056"/>
            <a:ext cx="15841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Cost acquiring data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475656" y="4170784"/>
            <a:ext cx="15841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Cost  model development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927223" y="5313401"/>
            <a:ext cx="3893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Link to existing projects and use available data as much as possible</a:t>
            </a:r>
            <a:endParaRPr lang="en-GB" sz="2000" dirty="0"/>
          </a:p>
        </p:txBody>
      </p:sp>
      <p:sp>
        <p:nvSpPr>
          <p:cNvPr id="11" name="Oval 10"/>
          <p:cNvSpPr/>
          <p:nvPr/>
        </p:nvSpPr>
        <p:spPr>
          <a:xfrm>
            <a:off x="4599151" y="5385231"/>
            <a:ext cx="203494" cy="21196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data:image/jpeg;base64,/9j/4AAQSkZJRgABAQAAAQABAAD/2wCEAAkGBhQSERUUEhQUFRUWFBUXFxcXFRUWFhcUFBQXGBQYFxcXHCceGBkjGRUXHy8gJCcqLCwsFR4xNTAqNSYrLCkBCQoKDgwOGg8PGi0lHyUqLC8sMCwtLCwsLSwsLCwsLCwsLCwpLCwsLCwpLCwvLCwvKSwsLCosLCwsLCwsLCwsKf/AABEIAOIA3wMBIgACEQEDEQH/xAAbAAABBQEBAAAAAAAAAAAAAAAAAgMEBQYBB//EAEoQAAIBAgMEBwQGCAQEBQUAAAECAwARBBIhBTFBUQYTImFxgZEjMqGxFEJScsHRBzNTkqKy4fBDYoKzFWOD8SQ0c5TCRFRkdJP/xAAbAQABBQEBAAAAAAAAAAAAAAAAAQIDBAUGB//EADkRAAEDAgQCCAQEBQUAAAAAAAEAAgMEERIhMUEFURMiMmFxgaHBkbHR8AYUQuEVIzNSwiQ0Q4Lx/9oADAMBAAIRAxEAPwD3GiiihCKKKKEIooooQiiikPIALk2HfSE2zKEuuGq2fbIHui/edBUCbHO29j4DQVQlr4mZDP75qwyme7XJXkmKVd7AedRn2wg3XPl+dZPaPSLDQX66eNCPqlgX/cW7fCs7i/0qYVTaNZpPBAo/iIPwqm6unf2Gqb8vG3tFekNtvkvqf6U2dtt9keteXN+lCRv1eDYg7szMf5U/GuN08xvDBi33ZD+NVn1NTu63wUzYYuS9SG2m+yPU0tdt81+NeVp09xvHBg+Ug/OnYf0mMP1uEccyGIt5Mv40wVNTs6/mEvQRnZerxbVU8x5VJScHca872Z+kPCyXDZ0JtoyhrfuEnieHGtPgNpQyj2ciOe4jN5g63pv8WqIj1239FWkpwNFoRXarlmI409HjOdXoON08hs/qn0UBjIUuikJIDupVbTXteLtNwol2iiinIRRRRQhFFFFCEUUUUIRRRRQhFcvXHcAXOgqmxu0y2i6L8T/Sq89QyEZ68lLHE6Q5KZi9qhdF1PwFU+JxZILO2igkkkBQOZO4DvrN9Kem8OCGU3knI7EKe8b7ix3IvefIGsimwsdtVg+MYxQXusK3VQOF+LHvN/KsSaZ0gxSmzdh9Bv4q+yNrMm5lXO1v0oxBjFg42xUm666RA/etdvIW76rl2btPHfr5upjP+HF2Bbkbat5k1sNjdFoMMoEaAd9tatlXlVB0zv8AjGHvOZ+gU+G/aWL2d+jDDoBnBc8bk1f4boxAnuxqPAVddTZbnTkOO+krETuF7VXc3Hm9xPmgFo0UWPAIu5R6VMj2cSN1vHT4UvDxknKRbW537hVnaoHsjboAopJiMgqxNlm+ugp4bIQ79fSptKUUjYg82sFA6Z53VHjuhWGlHajU+Q4eFZ3aH6NAuuHdkI3D3h3aNqPI16DRYVdFNsxxHnl8CkE7wvNINrY7BnLKjSoLXK9uwIuMyntLpyPlWj2R0xhnHvBTxB3X7+K+YFXOH2WRJO0mUiSRWXwEUa6343U+VqoMd0Tinlmyr1bxsoV1uG7UasbniLki27SoKmiIuS34a/D78FKJGP1yK0YltqPhUiDH8G/vxrBwYufBNlmGeMf4gGgHDMu9eOq6d1XQxYkGZTcEcLHQ35aEVSgqqijfeM5eh+/igwB2q14NdrN4XaRjO/MvL8Ry8KvsPiVdbqbj+99dtQcSjqxYZO3H07lSlhdHronqKKK01CiiiihCKKKKEIpMjgC50ArpNUe0cdnNh7o+J51WqahsLbnXZSxRmQ2Scdji5tuXgOfea8+6V9OWEhwmAAkxB0eTQpDz7mceg03nQJ6adLZDJ9BwJ9u2ksg/wVO8A/tCP3fHdZdDuhkeDj3Xc6sx3k1z0s2E435uOg9z3cua0mtywt0UPol0BWAmacmWdjdnftG536nWtrlUC2vloKRRVNxc44nm5+/RS4V0nuFdSUjcaQWpIemhwJDQLk8kEADNTA4ewNwRutxqbHHa1juG7vqqjnK7rX+XhSTITxPrWizhMr+0bBZ8krdG6K561eLAeYrn0lPtD1qphwrPfKNBxuAPU022jFbgkWuAQbX3XsTyq4zg0QHWJKr9IVdLOn2h6inRurP0pWtuJHgbUv8ACIx2XI6RX9R8fhzJG6B3QspAdDZ1JGjKeY31XxY9hvN/H86lxbRU+9p8qpyUM8PWaL+H3dODgVmOjuMxsk//AIlZF6qLOiiVD1mcsiricoCibsFxl7FnHFRVrgul0UkyxRRMZGa2Is0d8Oyx3Cz5WPb0yi1xdSLgg1OwgAxMx5xwH06wD5VXbO2PGmJn6pUjZYI0jYKCVEryStv94GUlzfeSaf8AmblwIzy8vHNPLVOweEDy4lXFxnjt4dQg47tQedZzH7GfDSM2H7SjtNCSNxJ7aj6hNj3Gx8pWx+kk+JxMUbBolRGdi0IAxCqxiDrck4f2gLBG1ZSpB3itGmz/AG7zE+9GkdrD6jyNe/fn+FV6miZITg7Wp5HxUkczo/BZvBY5ZVzKe4g6Mp4hhwNT8HjWja43cRzH51V7b2UY52fDizhQ7J9V4yxUA99wbHhfxpzA41ZVzLfkQd6sN4Nc09slK/E24IPw/b5rSBbK1bbDYgOuZd1PVlMBjjE196nePxHeK1EcgIBBuCLiu74XxFtbHfRw1HusieExO7kuiiitVV0UUU1iZwiljwprnBouUoF8goO1sZYZBvO/w5VgOnXSk4WJY4e1iZrrEu/KNzSEchw5nwNaHam0lijkmlNlRWdj3AcPkPEVhehuzHxkz7QxI1kNokO5Ih7gHl63vxNczPUYyZn6DIDmdh7lasceBuEeatOg3REYaPPIc8rnM7nUljqSSdTqa1tcAoJqhc5veczqpwLIaks1cY1xVpaeCSqeWsyG5TJZRGM9Vy3KlAVm8V+k/ZySvHmkbIzLmsQCVNjayHS/rVhgP0h4KQgRPDc6C5u176aMb38q6umpIqZtmDPnusqSV0hzV1DhWf3QSOe4epp98Gsf6w3PBV/E8BSDtRyNCO4gDceRqMzX1O+raiT0+KZtNy8FGgH5+dZjo/L1k88oN1aRwOWWMiNf5Cattq4zqoZJPsIzDxA7I8zYedQui2D6uBR3AfujX4k0IVxRRRQhFFFFCEpZystxxhivf/K8wAqTgp74mTheGE+jTD8Khyn2g/8ART/dmpcMRMhdsqoqIoIJLMwaR2AFuGYceJ86VTRsnB2PP6p7XkKTgox9Ln3fqoLkaW/W3HduvWdVcSMVDhnEj4dXdhJ9IczkRHMhmOazwszMgQ3NowWJOlXzYgNIyqqJ1q78vbZowAczDRhkygX1GXjfRUGHHW9abmQoIypsAFRmJZbDiXF9eGlY73GncYhrYG/pl32VgWcLp5oPbmXslWhyX5ssjMb8LWYd++s/tnA9Q5niBKn9Yg4jcCP8w/MUy+JxK4hMMfpHVZ2YTGZWkfq7SFJFtf6P7VYwwOclNbg1aPKTOYybp1CtbQjN1sisee4KPACoqmmZKLXzsPp97hTQktN0xFKGUMpuCLg8watth4/K3VsdG93728r56n1qghw/UyGP6jklO48V/v8AGpTrccuRG8EG4I8DXNQTPoKkOGxz7xyV2RglZZbUV2oOyMf1sYY2zDsuOTDf5HeO41Or0uORsjA9uhWE4FpsUVTbZxF2CjhqfHh8PnVtI9gSeAvWWxmLADyObABnY8goJPwHwrO4lNhYIxqVapWXdiOyxHTiU4vEw7PQ9kkS4i32AfZqfE62+6a2eFw4RAqiwAAHgKyPQLDGVpsbIO1iHJHcguEA7gNK2lc/IcT8OzcvPc+3ktBul+aKbLUp6QKhLHyyNibunOcGtLigClUUV2dNTtp4xGxYsjy91yq3HdHMLMSZsPDIx3s0aFv3rXqrxP6Ntnv/APTKv3GdPk1q01cqwmJvCbOWCGKNL5VjUDMbmykrqeJ7N799O0/jFsVXki+p7R/mpihCo+lkns0i/aSrcW+pH7RuFvqKNedWuDjyxqO4X8Tqfiao9oHrMcqcI414D3pWJbX7ka+taOhCKKKKEIooooQm5T7Ucuoj/wB2epMwsFF+F/Asb/K1RCw64ZjYGJdeJtLLoBxOvdxpvbGJVY3JYJdSqkm3aYELbvvyoQq99tSvOqYUI8auFncm9iLMypY71ABJ13gDUEVf4dBmLfWtfuygksO7fe/daqvYOzUwsBjiW3aNzoSwB3k82e5PgKaxu3DAGkdCEjBJ0uTwC8rtcC1/rVSq6ds7b7hTRuLT3KzxL3xERtYmLEDyD4Xh4H41Gl6TJm6oQr9JFgYetQyCN5MvW31vFYCTTt21ygG9N4aVi+FLDtGGfMN4DEYYtYbgL3sOVMy7GiGMjkCAE/SJydNZrQwlu89WT3ak2vrWNFK1gIIvlkrRaTa3NWW08J1iG3vCzKd1iKjQS51DcdxHJhvq5gh18+B4W3f331WT4XJM4A0ftD7w3+o+VYNbGJMwrUcgvhUjYuK6uYA+7J2T98e6fMXHpWpBrEyqSNN+hHcw1X4itdgcUJY0cfWUHwPEeR0rc/DtVjidCf06eB/dU62OzsXNNbXktHbmbfia88/SFjCuEMS+/iHSEeDG7fAW863G25O0o5C/r/2rA7dXrtp4WL6sSPMfFjlX+UetOrpb1BP9o+Qv81JC20XitFsrBCKJI1FgqgegqUWrnCkVjOkMYA3V0BBNdFcpVbPBIcRdM7wHuqNa/RqKKKK6ZZyKcw8WZlHMj04/Cm6kYIWzN9lD6nQfP4UITeJlzOx5k+nCm6KhbaxvU4eWQb1Q5e9z2UH7xFCFU9Hm62aWbgzuV+6CI4/4Uv51o6qejWDEcIA7h5KLfO9W1CEUzhMUJZJkTXqXCM2gQyZAxRGv2iMwB3amn5YCNGG8Hskbxx05f176ZwuGjjQJEiooJ0W1sxN2Jt9bdfwoQnaKRHMXGZt58Oem7utSqEKNPGGmQE29jmvpvWdmAsd9yAPM8q5tGCNlUSqCodWuQTkZDmV9OCkXPdeou18WUcOlvZw3e40yCcFhfcDlYnn2RwOsfHumKUwtcKxUDtZdxBuSDrci2XjekunAKP0l2nNCYmSLrYmRhlQssqsGDMddGQ507OjAqeB0YwOKxGMdDNGkeGaQsiNfr2MS5lzA6JYlW010A4GtBiYgXjDC4vNofuw/l8aMQArwBRpmlFtNB1Snn3UiErEL7bD77AYgeqxEC3LQ06yg4rD33dXid/c2GNIxA7cR5O/xiN/5RTmoxGGO4EYjwNxB+RrnK8dHK627VeiN41fotRNqRaBxvQg+VS4xpXJUupHMEetYDswQmA2N1SYyLK5tuOo8DVj0Yn7Mkf2HuPuya/zZqg4odiM9xU/6TRsOXLigP2kTDzjYEfBmp/CZOirwNne4urU4xQ+HspW1XvKe4D5f1rGbMjz7VxTn/DiiQf6lDfnWtx7XkfxrKdGF/wDE49v/AMgL+6D+dXJX3fI48/dPjFmtC0jUm9F64ayXvxG4U4CUtKpK0qu14O21K08yfnZY9UbyFFFFFayrIqdFFbDu3Nl9AR+ZqDU/HPljSPjYM3if6k/ChCgVRdKZbiGP7cuY/dhGf+fIPOr2s/il63HqN4ijVfOQ53/hVPWhCu8NFlRV5ADz4/GnkkCkEm2uh7zoo82sPOuUxjcN1kbJcrmFgwtdSCCrC/EMAR3ihCRj8WkYUvclnVFAJuzOdABfXQFj3KTwpMOyFjneVQVMoGdb9liN0mXgxGhPGw5VD2V0eMTiSSabEyAEKZCtlze9kUAAEgAEnh505jtoqii8qrc6MzKpe3umzakEAUhTgFZBjxHh3gaX5DcRbu11NIxD2UnUWGY2BJyrqwAGpJAI0qowe0Xlz9S2cqbEIA3aNzpYWzFQCbfZGmtPLEUJkmYFwBaIFlYahmzkCyjKQbXuS4W4OhRFlFh6QxzsVMkKnMEWHtqcr7uwdGds1ydbAC+ulQBsuaRlMpSJY5SiZRcs8cTtHNIDYaZcwTdexJ0AM+PaQzZuriDXNmEaXVToQCVvu0uCDpU+fFi8KjMQzvID2cuVImRg7aa5nFuzwF7UIGaRhYlRcOi3shdAGbM1hCo7RG8nLfnpwqbih2oT/wA19OV4X+dv4e+mJCWeEBTlBkYsCpQdjIFvf3iTwH1TenMQxLxWUkZ3ZnBXKoWNlAOtyWL8B9Q34UqRKxQ7UX/qN/sS06w9thyCPem1Nv2SEj4fw01imOaIBCw6wlm7NkURSAE3NySzgCwodm62GyFlVpmYgpZR1VluCbm5PAaZdbVhcYAAa7ezvYqzT6ELQQvp4999eNOVHixSECzDdzp9SOdcoCRqnEKBj4LRk8nv+8NfjVM2J6uWGT7LsD4NFIPnatHtBPZN5H41jukb5cOzcip/iA/Gh14qmJ3h8yrkPXjIK0GM/WP4msv0YUibHf8A7RPqtxWr2ktpW/vhWf6P4e2Ixy83jk/eQX+VW5NZGn7zT2Hqgqzp2CxIBprjrTqYck2HK/kd1Ywdg3yUziLJzEQZTob3puuDiN9ja9dr0Dgr8dGw+PzKxagESG6KKKK11AnMNHmdRzI9OPwoxMuZ2bmT6cPhS8LoHbkth4tp8iaj0IXazvRo9ZJLN9t3Yb/dLZU/gRfUVYdIsd1WHkYe9lKr95uyv8TCm+jeFyQ2G4WUeCKAPxoQraiiihCZxeGWRDG65lcZStwLht4uSLeorOxdCooczdSlgCQ05Z0zX7AYrmYKTbdbTyq120RIjRXPaBF1NmVtDGyngQ1j5VV4bDydTec+0UujkZVz5D2WGpvcWNuGtNunhpTm1sZL1EUMUWDRmLF1PXdUqojG4KMpYN2LBgL5td2jGyM92iZMJla5QxxTRuGVSWv1rNdQSvaVrEkipHSLFxRSxhjKHMRAEUDTsRaJWLBCCoBCi+t8zVzEYqLqxmYJA6i7MGje2QGRmBPs2Gc7rZSFBNzehIkYyZoRO5SCRY4wy2V87SZTdGObLqwABAHvAWJ1p3ZsxaCT2QEyaXkiXqmlyu11iDFhEHCLZiDuNhTmFsV7NmV5lIF+sXKnVsdQTcWvc3N7GrjDRj2YyLYvGCLvbtMoYqobsjUmxL8NTQhQJFkc4rKIkys8cAES5VZEszSLuk9rz3BNN5vA2nNtAtHHCcKGjhjacGFMjSszAhezovs29fS82WQ6qTukZmP/AFZCx/mqtk26v0yeJIc0zRoyNI7LDIygv1RYIcrBHz2vY31tvpUis8JiCyIZEWKYxq0ka+6pYAAi19NCPId9c29tNsNAvUor4iRljiQ+6HYFi79yorOfACoGwYcQxkmxYAmlYDIu5ES4VO85mYk9/IA1Y4jCLLOkg3BZCpGo9pkCkf6Ft3XNYPGqgQNY61zc2+H1VinbiJvoqNOjG0GHWjac5mOuUhPo5PAGG1st62WypWeJGZcjlFzre+V7dsA8RmBpMMAUk3uQOPADwHdSG2jbFCBdywmR9OLOFj9csprnWVctRE505uAfNSuAvZqmY79S3gPnWF6ZC+DksL+5/uLW52mbQnvK/O/4Viuk8JkhWMal5ALXteyu/wD8KbOz/UwN7m/Mq1TGzCe9avbEftL8xVJs3sbQb/m4cEd5jYD5VpttR+6f7/vSsztDsTYeb7MhRtPqyCxvzqWsHR1b2He/rmo4jjjAVtj4frW5X5H8b1GkVl5i/f8A1qzmjPC3n3eFVmInY6Gw3X3Vzr74rFSwkmwSetvYWAAv8aXUenwa7P8ADU4Mb4TqDfyOvqq1bHYhwXaKKAK61Z6dOkf3mv5LcD4k+lNU9ij2svBQF7rj3j63pmhCzHSyTNJBENxfOw192MZv5jHWhwcWVFHIa+J1PxNZ2T2mMOm7Kt7n6zksLfdVNe6r7G48JwuT5U29k4AnIJ+W9tNDz5X4+W/ypgyhhoJjuI1jS4139k8OHfUFJ3CMzbgDlLa3aQ5QBvBsuemGbLEpFgWe+igWCA6+Ze3/AE+6jVLa2SmrGhYZXCE65X7FzwIcZl3nuvUTEjrHCrmazCNbKQCwY9ZcWuvazGx4d1RlxjAmxOuhvr/2qJjOr6tutKqlrFmbq7DukBDDfuB8jQlcbnVXeOwrTTSSLFI626tSBoGEjknwsV4caXg9nJGc8sckcspKKQFBcZGke4ZTbVNTuJKXrzwbAEt3hKvETePrZMXeRQB2mKyCwYjQgA5cpsDpVnsnZEyy9ZhoocLdWGaeVpjoAXy5mCalTuIay34UJi1uIw0WbqIo1BymVIrgdbcuJgNACQSGKj7Sns5hZCYVMNGcVOJM4VygmLlw5UqkUaGwJuVswBa17tvJaw7pjo3hxMOSSNlzLcXDZezLA41A1IVu4g31FR9n9AYoZRLI82IKkdWZCzKh0tcDsq9/mLb7BULQYaNYkjzuiKgUXZlW7IugAY6nMBVXicMHjkaF45ZRKJ48kikh41RVQ2uVuqlPCQ0/tnozBi8vXx58l8puQRmtm1HDQeld2H0Vgwxf6NFlL5cxBZiQt7C5JsLk0qRTcDteGdI5EkS7KvYLqJL8BlvctplI33UiqnAdKY8HKcLi3EQzXw8rXyPFc9gvuVkuV1tcBDXJejWBixQmLwpiOsVgrOxPWyG2kd7B7sNw0Jvwqz2hsmOdMsiJIh3hkBAPO3C3OuQ4xVNZUta9t22sfHu8tbq9Ay7Sl7T6cYKCPrHxMTAa5Y3WR2PBbITvpjofJJKJMRMuWSchsvFIlFokPfa7Hvc1W4ToBhImDx4aMMNQTc27wHOlbDZibha3xvWJNUQyhtPTAgE5k6qUswNJJXdttaNBzN/Qf1qhw8HWY3DLwXrpD4LF1fzlHpVttyW8gH2QPU6/lUHovHnxk78Ioo4h96QmR/gI/WtOFgl4qGjRn+It80vYpr81p8fDmQ+tZ/aOG6yN1O/LcfeXUeu6tQRVJi47EjXfv5efrTvxHCWSMnG+R8Roq1O7ZM4HE9bArXsbWP3l0PxHxpt8KNbHUa60xs85JXj3LJ207m+uPHj5U9jn4Df+Xd51ytQCXhw0KuMBDrBQ6XGaSovYAak/PdUn/hkg1IC95YC3xrQ4bJLDOJY2kga+CmnDXNwuKRT2HFhnPDRe9+HkN/pQI1X3mzdybvNj+ApEsxbuA0AG4CvTGPa9oc3QrDIsbFIrlJMyg2JF+Vxf0qBj9rZTlWxPE8qcSgBQcRGY5S/+dtbHeLb+G4ios05Y3NTMLtIZSkgJVjfz5/8AanW2ZG/6qQDuY3t5gX+FIBzTicrBVOJ2pFEqJK6oZJLqWuL5QFsDawPbva+undUzaL9oKNyKB/qPaf8AjZh4AU5tDo0xQiQRSRqGJuyWC2Oc2exAsDrbhWbLYwdlVw9lItIzSEui7gVHusQBc38BSpqtarTsKLETGd7SBWyIL3QdWAGYKDZjmvrqNPGmjBipAUl6hI3FmMZkMmW/aCEgAXHZvqQGNtbVodj4HKFRFsigBVGgVaRxTmNvqn8FJB1pw6lmlCh3unZWO65LE/azeHZcaEVO2vs6OaPqpVYxsdchClcozA34LplJH2tbAkiSmFUMXA7RAF+4EkDw13UjaGD62NoyzqrWDZDlLKCCyE/ZYCxHEE0oCaSq7beEDqk+Gm6t1yiJ8pdJI5ZEVI3X6yMWQht43jeQXNi9I80vUTxmKcKSUOsciL7zRP8AWWxB5jjqDUnaMQENlAAV8PYAAAKuKgsAOAAFRsdiYsThTPhJEMkJJRpFJ6mbRCGUdpJMruMrDfbhQkUvEYuNlBidZFGIiRrMuYOJCrI9tEYG2/Q6d9IwfSH6XC/VZ4it0KSo3s5Au5xoHIuCbHW/eKh4fYkeGh7Iu5lwplk+vLIs6LnYneSXb17qi7R2zjIZWaWKOTCKSc0Kv1yRHcxjuQ2X6xvrv7qr1M4hjJ32HM8k+NmJ1kvC7CCtJiZikmJWSNDIquuROuhskeZRp1bWLDfmYX3gaObZwkjKg5bSRE79ermR8oJ0uxUD/VVDg8bNJh3OMeKFHaPqBZ8yL1gkKytuzWUActdTwT0mwbsv0nDyZGWJwXIY5k3xII3GUqZHGZrZgtwp1Ncg4Cedj5Hc8xmL2GXhe+ivG4BAWmS9+0ptuFxbjutuvVng1tdjuA1qk2NhRFEkSBVRFC5Rc9q/aN2JJuxJ1JOvHfVrtSbJEFG9vlx/KsqgjjZUPn1ZGCR3nb4oeC6zdyqXF4gEs7Gw1YnkB+Q+VWHQXDn6IJWFmxDvOedpD7MHwiEY8qze14zL1eGX3sQ+Qkb1hAzTt/8AzBHi616HGgAAAsALADcAOFdF+HoCQ+pfq45e/qkrHgWYEuq3asWmbhx8OY76sqbmjDAg7iLVu8QpBVwOiOu3jsqTHYXXWUnbcRYFTdfhcX41NkcMucDeLMPneomMhKOQ2+/qOHlXcHOAbH3W3/nXmTmlt4n63+BWuWXAc1MFmHaW1wdLglc3C4Frisbjdo7ZLtbD4ZhfRhMwBHMBnuPDhW2xMBRreh5imalhqTAC0tBHeP8AxSlgfZwKw/0rbP8A9thv/cP+ElLy7YO+DC/+4l+WetrRrwNq3KDjxicGSMAZ3bepVealxC4OfesE67TG/D4IHl10hPwamTPtH9jg/DrZvwNabHRMrdr14HnUau1ikbK0PaQQeSzHjCbLPmfaXCLBeck5+TCurNtI/wCHgR/rxBHwN6v6KksFGqmBMe5VJBgwkrGM5GmMhXLmkCh9AMlxc6drfVtLIqx9azosdr52YKp0zWW5uxtuABPdSkjBuG3WIN9xBFiD3Ebxxq1wWyImyuyIzL2VuinIBuC3GmlJfOylw9XEomEw2YjvseR1148avYIAosKUsQDFuJ36ml0gG5SOfcWCKKKKeo1F2qPYSf8AS+GIiqBtXY0aifEKtpTFYkEhTaSNsxUaFrIBffbwqbtj/wAvL90fzoa5tuW2Hnt+yf4a/h8ahmnjhALza+nentYXaJ7abWiY/wDMw49cXDXdqnPE4AJ1itlBGgniJ03878LUnaZLoygXOeKwA+ziYmbfyVSfKmdpdIEwtnnX2dmBdny5XAzIixgZpGYBrW3ZTfnXEzVL+ITxOGXay5fvZX2xiJpTe2ulgwbIWUOjq6KoDNKXUhmKgHKYxFdmO/3bE5rBL4h5MGzylM7RBmKZhHZpUIy5+1a1tTqeNqTjcWmIwcsuVbdViHis4kBQRuEfNoAWW+g1AaxN71ejZCyjK6hluDl71cMoPMBlB15VA6Xo2xRYcw4g23I5ac/RLkLuO6e2dhbsXJ7IJPmN3wqHj8V1jluG4eAqftbEhF6pd/1j+HnWX2irzOmEhNnmvnYb4sONJZPE3CL/AJnHI0x0DurQxdom7vHl/wBR6qSM6zO8lZ9CcL10suMOqkGDD8uqRvayD78gsDyiXnWypjBYRYkSONQqIoVVG4KosoHkKfrv6eBsETY26ALLkeXuLiiiiip0xV218B1i3HvLu7xyrN1tDVLtnZm+Rf8AUPxFcpx3hZkH5iIZjUc+9aFJUYeo7TZVyy5lynePd/Ko9cpy99+/5/1rjv6mR1+a0gMOmiborpFJA4VFhIyKcSmJiGFvhUCfZhGq+h/OrCSflSRIToTWjSV09IbxnLlsqEjWPOeqpHjI3i1Jq+OHHEim22ch/ofwrp4PxJEcpWkeGf36quaR2yrIUvYczatHBDlUDlUPC4FUN9/K/CpnW91X28aonZ4/Q/RI+nltYBOUU31vdXDIaH8domfqv4ApgpJTsnaSXpotRWPU/iW4tAzzP0/dWmUP95UTbZJw0o/yed862qRjsM0kcsaC7OjqvIk/hT+EVDIFZ0UkEhSwBYLvsLgkC4vaq3be1HgGbDnrXWQxZUderDONTO4BZFjGt17V2txqhF+YqnRySnLEc/h5bWCkdgZdreSf2lt36EwdkDqesBtmaQsq5wI410bsCRmJsFCE34GPLihPg3kIjN4ppV6sl1ylHEbKz9q5jbXQEFiLVHjZ5sFI85ctJG0mWQKGiWSyiOyWXsqxF7C9yTYk2u22SZo5IlJQOjR3UahW07N9BpTnyMjEcTRez7XG9jna3O/POwTbaudyXf8AgQZHhXsIVaPsdmyMLEKLWGhI051dYiYQJYWzEaD8fClT4hYF17TncP73Cs5tDaAUNLMwVQMzMdAAKbf8gy17zHQa4b/5FIxpmOJ3ZHqmNqbTWFGkkzHUAAC7u7GyIo4szEADvq76IbBaFGlnscTNZpLahFH6uFDxVATrxYseNV3RfYbzSLjMShTLf6NC2+NSLGaQcJWBsB9RTbeTbZAV0fB+G/lm9LJ23end9VXqZ8Zwt0XaKKK3lTRRRRQhFcIrtFCFn9r7JK3eMXG9lG8cyo4+HpVQHuLjUHjW2Iqk2r0ezXeKytvK7lbmf8rd/rzrk+KcDD7y04z3H0V+Cqw9VyqFkB0NceKoxJBKsCrDerbx+Y3ajSnI8VbQ6j41yxH6ZMj96q90g3XSg42pMq33CpCgN7p8qJISN4qJ0L2Z2uO7ROIa4WUWKHiadSMClUVAXEpzI2t0RRRXaRSLlFFdoQuUV2gChCrOkODaSBsjtGVDOWXR8ioxdEfehYAKWGtrjjS9lbPaPC5D7STqnzEKqmSVka7HhmZjqTvOpN7mrgbGMqsjDssrK2pF1dSp1XUaE8atFhigHaIvyGp9K2qXp5IWtbk1rr3OQ7s998lSkewONsyRsoGzthhowsgDDKqkHVSAF3336ip2K2ikQyx2LfAfnULF7WZ9F7K928+Jqhxu1gjiGNGmnYXWFLZrfacnSOP/ADNpyudKljlEZ6KjBc8/q5c8I28Sm9ET15TlyUraW0ljVpZnsBvY66k2AAGpJOgA1PCndhdHHxDriMWpRFIaDDNvB+rLiB+0+ym5N5u26XsLocQ64jGMss41jRf1OHv+zB1Z+BkbXkFGlakCuj4ZwcU56WbN/wAv371WnqcfVZogCu0UV0CpIooooQiiiihCKKKKEIoNFFCFD2hstJhZxu3MNGB7jWY2jsSaHUAypzUe0Hin1vFde6tnXCKz6vh0FV2xnzGqkZI5uWywGGmVh2TfnzHcQdQfGrCDGsND2hrfN+Yq/wBo7Chm1dO0NzqSrjwZbHy3VTYjoxMn6qVZB9mUZW8pEHzWuXn4HUwm8Drj4H6K7HPE7J2S4OrbfmQ/vD86UMAD7rofOx9Krp2lj/W4eZR9pVEqeN47kDxApmPa8LaCVL8iwVv3WsaypGSsP8+H0I+WSuDPsO91bnZUg4X8CKT/AMNk+wfhUaOT7J8wfypwYlx9Zv3jUF6U6tcPMe4Tv5nMffmn12RKfq28SKfj2E31iBUE4h/tN6mmpZbasf3j+dODqQaMcfMewTSJT+oDyVt/w+JfekHhe59BR9PiT3FLfAfnWYn6R4ZNDNGT9lD1jfux3PwpyHFYiX9Rg52H25QMMnj7Tt28ENXIo5X/AO3p/Mgn1OXoonMYP6j1dz7XkbQWUch+dU20drxQ2617M3uqAWkc8kRQWY+AqXh+iGKl/wDMYhYV/Z4UdrznkF/3VXxq/wBi9F8NhbmGIKx96Q3eV/vSNdm8zWtHwOoqCHVcmXLX9gojVRxi0YWYwex8ZirEg4OE8TlbFMO5dUh8TmbuFavYnR+HCJkhTLc3ZiSzyN9qR27Tt3k1YgV2ulpaKGlbhibb5qjJK6Q3cUUUUVbUSKKKKEIooooQiiiihCKKKKEIooooQiiiihCKKKKELhpifBpILSIjjkyhh8aKKaUoXnvS/ZMMZPVwxJ92NV+Qrz2fGyKzBXcC+4MR8jRRWRMxpcclqwnqpEOMdmAZ3Oo3sT869F6G7Cw8ljJBC5v9aJG+Yoop0LQHCwTJuwvQoMGkYtGiIOSqFHoKkUUVrBZqKKKKVIiiiihCKKKKEIooooQiiiihC//Z"/>
          <p:cNvSpPr>
            <a:spLocks noChangeAspect="1" noChangeArrowheads="1"/>
          </p:cNvSpPr>
          <p:nvPr/>
        </p:nvSpPr>
        <p:spPr bwMode="auto">
          <a:xfrm>
            <a:off x="155575" y="-1028700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data:image/jpeg;base64,/9j/4AAQSkZJRgABAQAAAQABAAD/2wCEAAkGBhQSERUUEhQUFRUWFBUXFxcXFRUWFhcUFBQXGBQYFxcXHCceGBkjGRUXHy8gJCcqLCwsFR4xNTAqNSYrLCkBCQoKDgwOGg8PGi0lHyUqLC8sMCwtLCwsLSwsLCwsLCwsLCwpLCwsLCwpLCwvLCwvKSwsLCosLCwsLCwsLCwsKf/AABEIAOIA3wMBIgACEQEDEQH/xAAbAAABBQEBAAAAAAAAAAAAAAAAAgMEBQYBB//EAEoQAAIBAgMEBwQGCAQEBQUAAAECAwARBBIhBTFBUQYTImFxgZEjMqGxFEJScsHRBzNTkqKy4fBDYoKzFWOD8SQ0c5TCRFRkdJP/xAAbAQABBQEBAAAAAAAAAAAAAAAAAQIDBAUGB//EADkRAAEDAgQCCAQEBQUAAAAAAAEAAgMEERIhMUEFURMiMmFxgaHBkbHR8AYUQuEVIzNSwiQ0Q4Lx/9oADAMBAAIRAxEAPwD3GiiihCKKKKEIooooQiiikPIALk2HfSE2zKEuuGq2fbIHui/edBUCbHO29j4DQVQlr4mZDP75qwyme7XJXkmKVd7AedRn2wg3XPl+dZPaPSLDQX66eNCPqlgX/cW7fCs7i/0qYVTaNZpPBAo/iIPwqm6unf2Gqb8vG3tFekNtvkvqf6U2dtt9keteXN+lCRv1eDYg7szMf5U/GuN08xvDBi33ZD+NVn1NTu63wUzYYuS9SG2m+yPU0tdt81+NeVp09xvHBg+Ug/OnYf0mMP1uEccyGIt5Mv40wVNTs6/mEvQRnZerxbVU8x5VJScHca872Z+kPCyXDZ0JtoyhrfuEnieHGtPgNpQyj2ciOe4jN5g63pv8WqIj1239FWkpwNFoRXarlmI409HjOdXoON08hs/qn0UBjIUuikJIDupVbTXteLtNwol2iiinIRRRRQhFFFFCEUUUUIRRRRQhFcvXHcAXOgqmxu0y2i6L8T/Sq89QyEZ68lLHE6Q5KZi9qhdF1PwFU+JxZILO2igkkkBQOZO4DvrN9Kem8OCGU3knI7EKe8b7ix3IvefIGsimwsdtVg+MYxQXusK3VQOF+LHvN/KsSaZ0gxSmzdh9Bv4q+yNrMm5lXO1v0oxBjFg42xUm666RA/etdvIW76rl2btPHfr5upjP+HF2Bbkbat5k1sNjdFoMMoEaAd9tatlXlVB0zv8AjGHvOZ+gU+G/aWL2d+jDDoBnBc8bk1f4boxAnuxqPAVddTZbnTkOO+krETuF7VXc3Hm9xPmgFo0UWPAIu5R6VMj2cSN1vHT4UvDxknKRbW537hVnaoHsjboAopJiMgqxNlm+ugp4bIQ79fSptKUUjYg82sFA6Z53VHjuhWGlHajU+Q4eFZ3aH6NAuuHdkI3D3h3aNqPI16DRYVdFNsxxHnl8CkE7wvNINrY7BnLKjSoLXK9uwIuMyntLpyPlWj2R0xhnHvBTxB3X7+K+YFXOH2WRJO0mUiSRWXwEUa6343U+VqoMd0Tinlmyr1bxsoV1uG7UasbniLki27SoKmiIuS34a/D78FKJGP1yK0YltqPhUiDH8G/vxrBwYufBNlmGeMf4gGgHDMu9eOq6d1XQxYkGZTcEcLHQ35aEVSgqqijfeM5eh+/igwB2q14NdrN4XaRjO/MvL8Ry8KvsPiVdbqbj+99dtQcSjqxYZO3H07lSlhdHronqKKK01CiiiihCKKKKEIpMjgC50ArpNUe0cdnNh7o+J51WqahsLbnXZSxRmQ2Scdji5tuXgOfea8+6V9OWEhwmAAkxB0eTQpDz7mceg03nQJ6adLZDJ9BwJ9u2ksg/wVO8A/tCP3fHdZdDuhkeDj3Xc6sx3k1z0s2E435uOg9z3cua0mtywt0UPol0BWAmacmWdjdnftG536nWtrlUC2vloKRRVNxc44nm5+/RS4V0nuFdSUjcaQWpIemhwJDQLk8kEADNTA4ewNwRutxqbHHa1juG7vqqjnK7rX+XhSTITxPrWizhMr+0bBZ8krdG6K561eLAeYrn0lPtD1qphwrPfKNBxuAPU022jFbgkWuAQbX3XsTyq4zg0QHWJKr9IVdLOn2h6inRurP0pWtuJHgbUv8ACIx2XI6RX9R8fhzJG6B3QspAdDZ1JGjKeY31XxY9hvN/H86lxbRU+9p8qpyUM8PWaL+H3dODgVmOjuMxsk//AIlZF6qLOiiVD1mcsiricoCibsFxl7FnHFRVrgul0UkyxRRMZGa2Is0d8Oyx3Cz5WPb0yi1xdSLgg1OwgAxMx5xwH06wD5VXbO2PGmJn6pUjZYI0jYKCVEryStv94GUlzfeSaf8AmblwIzy8vHNPLVOweEDy4lXFxnjt4dQg47tQedZzH7GfDSM2H7SjtNCSNxJ7aj6hNj3Gx8pWx+kk+JxMUbBolRGdi0IAxCqxiDrck4f2gLBG1ZSpB3itGmz/AG7zE+9GkdrD6jyNe/fn+FV6miZITg7Wp5HxUkczo/BZvBY5ZVzKe4g6Mp4hhwNT8HjWja43cRzH51V7b2UY52fDizhQ7J9V4yxUA99wbHhfxpzA41ZVzLfkQd6sN4Nc09slK/E24IPw/b5rSBbK1bbDYgOuZd1PVlMBjjE196nePxHeK1EcgIBBuCLiu74XxFtbHfRw1HusieExO7kuiiitVV0UUU1iZwiljwprnBouUoF8goO1sZYZBvO/w5VgOnXSk4WJY4e1iZrrEu/KNzSEchw5nwNaHam0lijkmlNlRWdj3AcPkPEVhehuzHxkz7QxI1kNokO5Ih7gHl63vxNczPUYyZn6DIDmdh7lasceBuEeatOg3REYaPPIc8rnM7nUljqSSdTqa1tcAoJqhc5veczqpwLIaks1cY1xVpaeCSqeWsyG5TJZRGM9Vy3KlAVm8V+k/ZySvHmkbIzLmsQCVNjayHS/rVhgP0h4KQgRPDc6C5u176aMb38q6umpIqZtmDPnusqSV0hzV1DhWf3QSOe4epp98Gsf6w3PBV/E8BSDtRyNCO4gDceRqMzX1O+raiT0+KZtNy8FGgH5+dZjo/L1k88oN1aRwOWWMiNf5Cattq4zqoZJPsIzDxA7I8zYedQui2D6uBR3AfujX4k0IVxRRRQhFFFFCEpZystxxhivf/K8wAqTgp74mTheGE+jTD8Khyn2g/8ART/dmpcMRMhdsqoqIoIJLMwaR2AFuGYceJ86VTRsnB2PP6p7XkKTgox9Ln3fqoLkaW/W3HduvWdVcSMVDhnEj4dXdhJ9IczkRHMhmOazwszMgQ3NowWJOlXzYgNIyqqJ1q78vbZowAczDRhkygX1GXjfRUGHHW9abmQoIypsAFRmJZbDiXF9eGlY73GncYhrYG/pl32VgWcLp5oPbmXslWhyX5ssjMb8LWYd++s/tnA9Q5niBKn9Yg4jcCP8w/MUy+JxK4hMMfpHVZ2YTGZWkfq7SFJFtf6P7VYwwOclNbg1aPKTOYybp1CtbQjN1sisee4KPACoqmmZKLXzsPp97hTQktN0xFKGUMpuCLg8watth4/K3VsdG93728r56n1qghw/UyGP6jklO48V/v8AGpTrccuRG8EG4I8DXNQTPoKkOGxz7xyV2RglZZbUV2oOyMf1sYY2zDsuOTDf5HeO41Or0uORsjA9uhWE4FpsUVTbZxF2CjhqfHh8PnVtI9gSeAvWWxmLADyObABnY8goJPwHwrO4lNhYIxqVapWXdiOyxHTiU4vEw7PQ9kkS4i32AfZqfE62+6a2eFw4RAqiwAAHgKyPQLDGVpsbIO1iHJHcguEA7gNK2lc/IcT8OzcvPc+3ktBul+aKbLUp6QKhLHyyNibunOcGtLigClUUV2dNTtp4xGxYsjy91yq3HdHMLMSZsPDIx3s0aFv3rXqrxP6Ntnv/APTKv3GdPk1q01cqwmJvCbOWCGKNL5VjUDMbmykrqeJ7N799O0/jFsVXki+p7R/mpihCo+lkns0i/aSrcW+pH7RuFvqKNedWuDjyxqO4X8Tqfiao9oHrMcqcI414D3pWJbX7ka+taOhCKKKKEIooooQm5T7Ucuoj/wB2epMwsFF+F/Asb/K1RCw64ZjYGJdeJtLLoBxOvdxpvbGJVY3JYJdSqkm3aYELbvvyoQq99tSvOqYUI8auFncm9iLMypY71ABJ13gDUEVf4dBmLfWtfuygksO7fe/daqvYOzUwsBjiW3aNzoSwB3k82e5PgKaxu3DAGkdCEjBJ0uTwC8rtcC1/rVSq6ds7b7hTRuLT3KzxL3xERtYmLEDyD4Xh4H41Gl6TJm6oQr9JFgYetQyCN5MvW31vFYCTTt21ygG9N4aVi+FLDtGGfMN4DEYYtYbgL3sOVMy7GiGMjkCAE/SJydNZrQwlu89WT3ak2vrWNFK1gIIvlkrRaTa3NWW08J1iG3vCzKd1iKjQS51DcdxHJhvq5gh18+B4W3f331WT4XJM4A0ftD7w3+o+VYNbGJMwrUcgvhUjYuK6uYA+7J2T98e6fMXHpWpBrEyqSNN+hHcw1X4itdgcUJY0cfWUHwPEeR0rc/DtVjidCf06eB/dU62OzsXNNbXktHbmbfia88/SFjCuEMS+/iHSEeDG7fAW863G25O0o5C/r/2rA7dXrtp4WL6sSPMfFjlX+UetOrpb1BP9o+Qv81JC20XitFsrBCKJI1FgqgegqUWrnCkVjOkMYA3V0BBNdFcpVbPBIcRdM7wHuqNa/RqKKKK6ZZyKcw8WZlHMj04/Cm6kYIWzN9lD6nQfP4UITeJlzOx5k+nCm6KhbaxvU4eWQb1Q5e9z2UH7xFCFU9Hm62aWbgzuV+6CI4/4Uv51o6qejWDEcIA7h5KLfO9W1CEUzhMUJZJkTXqXCM2gQyZAxRGv2iMwB3amn5YCNGG8Hskbxx05f176ZwuGjjQJEiooJ0W1sxN2Jt9bdfwoQnaKRHMXGZt58Oem7utSqEKNPGGmQE29jmvpvWdmAsd9yAPM8q5tGCNlUSqCodWuQTkZDmV9OCkXPdeou18WUcOlvZw3e40yCcFhfcDlYnn2RwOsfHumKUwtcKxUDtZdxBuSDrci2XjekunAKP0l2nNCYmSLrYmRhlQssqsGDMddGQ507OjAqeB0YwOKxGMdDNGkeGaQsiNfr2MS5lzA6JYlW010A4GtBiYgXjDC4vNofuw/l8aMQArwBRpmlFtNB1Snn3UiErEL7bD77AYgeqxEC3LQ06yg4rD33dXid/c2GNIxA7cR5O/xiN/5RTmoxGGO4EYjwNxB+RrnK8dHK627VeiN41fotRNqRaBxvQg+VS4xpXJUupHMEetYDswQmA2N1SYyLK5tuOo8DVj0Yn7Mkf2HuPuya/zZqg4odiM9xU/6TRsOXLigP2kTDzjYEfBmp/CZOirwNne4urU4xQ+HspW1XvKe4D5f1rGbMjz7VxTn/DiiQf6lDfnWtx7XkfxrKdGF/wDE49v/AMgL+6D+dXJX3fI48/dPjFmtC0jUm9F64ayXvxG4U4CUtKpK0qu14O21K08yfnZY9UbyFFFFFayrIqdFFbDu3Nl9AR+ZqDU/HPljSPjYM3if6k/ChCgVRdKZbiGP7cuY/dhGf+fIPOr2s/il63HqN4ijVfOQ53/hVPWhCu8NFlRV5ADz4/GnkkCkEm2uh7zoo82sPOuUxjcN1kbJcrmFgwtdSCCrC/EMAR3ihCRj8WkYUvclnVFAJuzOdABfXQFj3KTwpMOyFjneVQVMoGdb9liN0mXgxGhPGw5VD2V0eMTiSSabEyAEKZCtlze9kUAAEgAEnh505jtoqii8qrc6MzKpe3umzakEAUhTgFZBjxHh3gaX5DcRbu11NIxD2UnUWGY2BJyrqwAGpJAI0qowe0Xlz9S2cqbEIA3aNzpYWzFQCbfZGmtPLEUJkmYFwBaIFlYahmzkCyjKQbXuS4W4OhRFlFh6QxzsVMkKnMEWHtqcr7uwdGds1ydbAC+ulQBsuaRlMpSJY5SiZRcs8cTtHNIDYaZcwTdexJ0AM+PaQzZuriDXNmEaXVToQCVvu0uCDpU+fFi8KjMQzvID2cuVImRg7aa5nFuzwF7UIGaRhYlRcOi3shdAGbM1hCo7RG8nLfnpwqbih2oT/wA19OV4X+dv4e+mJCWeEBTlBkYsCpQdjIFvf3iTwH1TenMQxLxWUkZ3ZnBXKoWNlAOtyWL8B9Q34UqRKxQ7UX/qN/sS06w9thyCPem1Nv2SEj4fw01imOaIBCw6wlm7NkURSAE3NySzgCwodm62GyFlVpmYgpZR1VluCbm5PAaZdbVhcYAAa7ezvYqzT6ELQQvp4999eNOVHixSECzDdzp9SOdcoCRqnEKBj4LRk8nv+8NfjVM2J6uWGT7LsD4NFIPnatHtBPZN5H41jukb5cOzcip/iA/Gh14qmJ3h8yrkPXjIK0GM/WP4msv0YUibHf8A7RPqtxWr2ktpW/vhWf6P4e2Ixy83jk/eQX+VW5NZGn7zT2Hqgqzp2CxIBprjrTqYck2HK/kd1Ywdg3yUziLJzEQZTob3puuDiN9ja9dr0Dgr8dGw+PzKxagESG6KKKK11AnMNHmdRzI9OPwoxMuZ2bmT6cPhS8LoHbkth4tp8iaj0IXazvRo9ZJLN9t3Yb/dLZU/gRfUVYdIsd1WHkYe9lKr95uyv8TCm+jeFyQ2G4WUeCKAPxoQraiiihCZxeGWRDG65lcZStwLht4uSLeorOxdCooczdSlgCQ05Z0zX7AYrmYKTbdbTyq120RIjRXPaBF1NmVtDGyngQ1j5VV4bDydTec+0UujkZVz5D2WGpvcWNuGtNunhpTm1sZL1EUMUWDRmLF1PXdUqojG4KMpYN2LBgL5td2jGyM92iZMJla5QxxTRuGVSWv1rNdQSvaVrEkipHSLFxRSxhjKHMRAEUDTsRaJWLBCCoBCi+t8zVzEYqLqxmYJA6i7MGje2QGRmBPs2Gc7rZSFBNzehIkYyZoRO5SCRY4wy2V87SZTdGObLqwABAHvAWJ1p3ZsxaCT2QEyaXkiXqmlyu11iDFhEHCLZiDuNhTmFsV7NmV5lIF+sXKnVsdQTcWvc3N7GrjDRj2YyLYvGCLvbtMoYqobsjUmxL8NTQhQJFkc4rKIkys8cAES5VZEszSLuk9rz3BNN5vA2nNtAtHHCcKGjhjacGFMjSszAhezovs29fS82WQ6qTukZmP/AFZCx/mqtk26v0yeJIc0zRoyNI7LDIygv1RYIcrBHz2vY31tvpUis8JiCyIZEWKYxq0ka+6pYAAi19NCPId9c29tNsNAvUor4iRljiQ+6HYFi79yorOfACoGwYcQxkmxYAmlYDIu5ES4VO85mYk9/IA1Y4jCLLOkg3BZCpGo9pkCkf6Ft3XNYPGqgQNY61zc2+H1VinbiJvoqNOjG0GHWjac5mOuUhPo5PAGG1st62WypWeJGZcjlFzre+V7dsA8RmBpMMAUk3uQOPADwHdSG2jbFCBdywmR9OLOFj9csprnWVctRE505uAfNSuAvZqmY79S3gPnWF6ZC+DksL+5/uLW52mbQnvK/O/4Viuk8JkhWMal5ALXteyu/wD8KbOz/UwN7m/Mq1TGzCe9avbEftL8xVJs3sbQb/m4cEd5jYD5VpttR+6f7/vSsztDsTYeb7MhRtPqyCxvzqWsHR1b2He/rmo4jjjAVtj4frW5X5H8b1GkVl5i/f8A1qzmjPC3n3eFVmInY6Gw3X3Vzr74rFSwkmwSetvYWAAv8aXUenwa7P8ADU4Mb4TqDfyOvqq1bHYhwXaKKAK61Z6dOkf3mv5LcD4k+lNU9ij2svBQF7rj3j63pmhCzHSyTNJBENxfOw192MZv5jHWhwcWVFHIa+J1PxNZ2T2mMOm7Kt7n6zksLfdVNe6r7G48JwuT5U29k4AnIJ+W9tNDz5X4+W/ypgyhhoJjuI1jS4139k8OHfUFJ3CMzbgDlLa3aQ5QBvBsuemGbLEpFgWe+igWCA6+Ze3/AE+6jVLa2SmrGhYZXCE65X7FzwIcZl3nuvUTEjrHCrmazCNbKQCwY9ZcWuvazGx4d1RlxjAmxOuhvr/2qJjOr6tutKqlrFmbq7DukBDDfuB8jQlcbnVXeOwrTTSSLFI626tSBoGEjknwsV4caXg9nJGc8sckcspKKQFBcZGke4ZTbVNTuJKXrzwbAEt3hKvETePrZMXeRQB2mKyCwYjQgA5cpsDpVnsnZEyy9ZhoocLdWGaeVpjoAXy5mCalTuIay34UJi1uIw0WbqIo1BymVIrgdbcuJgNACQSGKj7Sns5hZCYVMNGcVOJM4VygmLlw5UqkUaGwJuVswBa17tvJaw7pjo3hxMOSSNlzLcXDZezLA41A1IVu4g31FR9n9AYoZRLI82IKkdWZCzKh0tcDsq9/mLb7BULQYaNYkjzuiKgUXZlW7IugAY6nMBVXicMHjkaF45ZRKJ48kikh41RVQ2uVuqlPCQ0/tnozBi8vXx58l8puQRmtm1HDQeld2H0Vgwxf6NFlL5cxBZiQt7C5JsLk0qRTcDteGdI5EkS7KvYLqJL8BlvctplI33UiqnAdKY8HKcLi3EQzXw8rXyPFc9gvuVkuV1tcBDXJejWBixQmLwpiOsVgrOxPWyG2kd7B7sNw0Jvwqz2hsmOdMsiJIh3hkBAPO3C3OuQ4xVNZUta9t22sfHu8tbq9Ay7Sl7T6cYKCPrHxMTAa5Y3WR2PBbITvpjofJJKJMRMuWSchsvFIlFokPfa7Hvc1W4ToBhImDx4aMMNQTc27wHOlbDZibha3xvWJNUQyhtPTAgE5k6qUswNJJXdttaNBzN/Qf1qhw8HWY3DLwXrpD4LF1fzlHpVttyW8gH2QPU6/lUHovHnxk78Ioo4h96QmR/gI/WtOFgl4qGjRn+It80vYpr81p8fDmQ+tZ/aOG6yN1O/LcfeXUeu6tQRVJi47EjXfv5efrTvxHCWSMnG+R8Roq1O7ZM4HE9bArXsbWP3l0PxHxpt8KNbHUa60xs85JXj3LJ207m+uPHj5U9jn4Df+Xd51ytQCXhw0KuMBDrBQ6XGaSovYAak/PdUn/hkg1IC95YC3xrQ4bJLDOJY2kga+CmnDXNwuKRT2HFhnPDRe9+HkN/pQI1X3mzdybvNj+ApEsxbuA0AG4CvTGPa9oc3QrDIsbFIrlJMyg2JF+Vxf0qBj9rZTlWxPE8qcSgBQcRGY5S/+dtbHeLb+G4ios05Y3NTMLtIZSkgJVjfz5/8AanW2ZG/6qQDuY3t5gX+FIBzTicrBVOJ2pFEqJK6oZJLqWuL5QFsDawPbva+undUzaL9oKNyKB/qPaf8AjZh4AU5tDo0xQiQRSRqGJuyWC2Oc2exAsDrbhWbLYwdlVw9lItIzSEui7gVHusQBc38BSpqtarTsKLETGd7SBWyIL3QdWAGYKDZjmvrqNPGmjBipAUl6hI3FmMZkMmW/aCEgAXHZvqQGNtbVodj4HKFRFsigBVGgVaRxTmNvqn8FJB1pw6lmlCh3unZWO65LE/azeHZcaEVO2vs6OaPqpVYxsdchClcozA34LplJH2tbAkiSmFUMXA7RAF+4EkDw13UjaGD62NoyzqrWDZDlLKCCyE/ZYCxHEE0oCaSq7beEDqk+Gm6t1yiJ8pdJI5ZEVI3X6yMWQht43jeQXNi9I80vUTxmKcKSUOsciL7zRP8AWWxB5jjqDUnaMQENlAAV8PYAAAKuKgsAOAAFRsdiYsThTPhJEMkJJRpFJ6mbRCGUdpJMruMrDfbhQkUvEYuNlBidZFGIiRrMuYOJCrI9tEYG2/Q6d9IwfSH6XC/VZ4it0KSo3s5Au5xoHIuCbHW/eKh4fYkeGh7Iu5lwplk+vLIs6LnYneSXb17qi7R2zjIZWaWKOTCKSc0Kv1yRHcxjuQ2X6xvrv7qr1M4hjJ32HM8k+NmJ1kvC7CCtJiZikmJWSNDIquuROuhskeZRp1bWLDfmYX3gaObZwkjKg5bSRE79ermR8oJ0uxUD/VVDg8bNJh3OMeKFHaPqBZ8yL1gkKytuzWUActdTwT0mwbsv0nDyZGWJwXIY5k3xII3GUqZHGZrZgtwp1Ncg4Cedj5Hc8xmL2GXhe+ivG4BAWmS9+0ptuFxbjutuvVng1tdjuA1qk2NhRFEkSBVRFC5Rc9q/aN2JJuxJ1JOvHfVrtSbJEFG9vlx/KsqgjjZUPn1ZGCR3nb4oeC6zdyqXF4gEs7Gw1YnkB+Q+VWHQXDn6IJWFmxDvOedpD7MHwiEY8qze14zL1eGX3sQ+Qkb1hAzTt/8AzBHi616HGgAAAsALADcAOFdF+HoCQ+pfq45e/qkrHgWYEuq3asWmbhx8OY76sqbmjDAg7iLVu8QpBVwOiOu3jsqTHYXXWUnbcRYFTdfhcX41NkcMucDeLMPneomMhKOQ2+/qOHlXcHOAbH3W3/nXmTmlt4n63+BWuWXAc1MFmHaW1wdLglc3C4Frisbjdo7ZLtbD4ZhfRhMwBHMBnuPDhW2xMBRreh5imalhqTAC0tBHeP8AxSlgfZwKw/0rbP8A9thv/cP+ElLy7YO+DC/+4l+WetrRrwNq3KDjxicGSMAZ3bepVealxC4OfesE67TG/D4IHl10hPwamTPtH9jg/DrZvwNabHRMrdr14HnUau1ikbK0PaQQeSzHjCbLPmfaXCLBeck5+TCurNtI/wCHgR/rxBHwN6v6KksFGqmBMe5VJBgwkrGM5GmMhXLmkCh9AMlxc6drfVtLIqx9azosdr52YKp0zWW5uxtuABPdSkjBuG3WIN9xBFiD3Ebxxq1wWyImyuyIzL2VuinIBuC3GmlJfOylw9XEomEw2YjvseR1148avYIAosKUsQDFuJ36ml0gG5SOfcWCKKKKeo1F2qPYSf8AS+GIiqBtXY0aifEKtpTFYkEhTaSNsxUaFrIBffbwqbtj/wAvL90fzoa5tuW2Hnt+yf4a/h8ahmnjhALza+nentYXaJ7abWiY/wDMw49cXDXdqnPE4AJ1itlBGgniJ03878LUnaZLoygXOeKwA+ziYmbfyVSfKmdpdIEwtnnX2dmBdny5XAzIixgZpGYBrW3ZTfnXEzVL+ITxOGXay5fvZX2xiJpTe2ulgwbIWUOjq6KoDNKXUhmKgHKYxFdmO/3bE5rBL4h5MGzylM7RBmKZhHZpUIy5+1a1tTqeNqTjcWmIwcsuVbdViHis4kBQRuEfNoAWW+g1AaxN71ejZCyjK6hluDl71cMoPMBlB15VA6Xo2xRYcw4g23I5ac/RLkLuO6e2dhbsXJ7IJPmN3wqHj8V1jluG4eAqftbEhF6pd/1j+HnWX2irzOmEhNnmvnYb4sONJZPE3CL/AJnHI0x0DurQxdom7vHl/wBR6qSM6zO8lZ9CcL10suMOqkGDD8uqRvayD78gsDyiXnWypjBYRYkSONQqIoVVG4KosoHkKfrv6eBsETY26ALLkeXuLiiiiip0xV218B1i3HvLu7xyrN1tDVLtnZm+Rf8AUPxFcpx3hZkH5iIZjUc+9aFJUYeo7TZVyy5lynePd/Ko9cpy99+/5/1rjv6mR1+a0gMOmiborpFJA4VFhIyKcSmJiGFvhUCfZhGq+h/OrCSflSRIToTWjSV09IbxnLlsqEjWPOeqpHjI3i1Jq+OHHEim22ch/ofwrp4PxJEcpWkeGf36quaR2yrIUvYczatHBDlUDlUPC4FUN9/K/CpnW91X28aonZ4/Q/RI+nltYBOUU31vdXDIaH8domfqv4ApgpJTsnaSXpotRWPU/iW4tAzzP0/dWmUP95UTbZJw0o/yed862qRjsM0kcsaC7OjqvIk/hT+EVDIFZ0UkEhSwBYLvsLgkC4vaq3be1HgGbDnrXWQxZUderDONTO4BZFjGt17V2txqhF+YqnRySnLEc/h5bWCkdgZdreSf2lt36EwdkDqesBtmaQsq5wI410bsCRmJsFCE34GPLihPg3kIjN4ppV6sl1ylHEbKz9q5jbXQEFiLVHjZ5sFI85ctJG0mWQKGiWSyiOyWXsqxF7C9yTYk2u22SZo5IlJQOjR3UahW07N9BpTnyMjEcTRez7XG9jna3O/POwTbaudyXf8AgQZHhXsIVaPsdmyMLEKLWGhI051dYiYQJYWzEaD8fClT4hYF17TncP73Cs5tDaAUNLMwVQMzMdAAKbf8gy17zHQa4b/5FIxpmOJ3ZHqmNqbTWFGkkzHUAAC7u7GyIo4szEADvq76IbBaFGlnscTNZpLahFH6uFDxVATrxYseNV3RfYbzSLjMShTLf6NC2+NSLGaQcJWBsB9RTbeTbZAV0fB+G/lm9LJ23end9VXqZ8Zwt0XaKKK3lTRRRRQhFcIrtFCFn9r7JK3eMXG9lG8cyo4+HpVQHuLjUHjW2Iqk2r0ezXeKytvK7lbmf8rd/rzrk+KcDD7y04z3H0V+Cqw9VyqFkB0NceKoxJBKsCrDerbx+Y3ajSnI8VbQ6j41yxH6ZMj96q90g3XSg42pMq33CpCgN7p8qJISN4qJ0L2Z2uO7ROIa4WUWKHiadSMClUVAXEpzI2t0RRRXaRSLlFFdoQuUV2gChCrOkODaSBsjtGVDOWXR8ioxdEfehYAKWGtrjjS9lbPaPC5D7STqnzEKqmSVka7HhmZjqTvOpN7mrgbGMqsjDssrK2pF1dSp1XUaE8atFhigHaIvyGp9K2qXp5IWtbk1rr3OQ7s998lSkewONsyRsoGzthhowsgDDKqkHVSAF3336ip2K2ikQyx2LfAfnULF7WZ9F7K928+Jqhxu1gjiGNGmnYXWFLZrfacnSOP/ADNpyudKljlEZ6KjBc8/q5c8I28Sm9ET15TlyUraW0ljVpZnsBvY66k2AAGpJOgA1PCndhdHHxDriMWpRFIaDDNvB+rLiB+0+ym5N5u26XsLocQ64jGMss41jRf1OHv+zB1Z+BkbXkFGlakCuj4ZwcU56WbN/wAv371WnqcfVZogCu0UV0CpIooooQiiiihCKKKKEIoNFFCFD2hstJhZxu3MNGB7jWY2jsSaHUAypzUe0Hin1vFde6tnXCKz6vh0FV2xnzGqkZI5uWywGGmVh2TfnzHcQdQfGrCDGsND2hrfN+Yq/wBo7Chm1dO0NzqSrjwZbHy3VTYjoxMn6qVZB9mUZW8pEHzWuXn4HUwm8Drj4H6K7HPE7J2S4OrbfmQ/vD86UMAD7rofOx9Krp2lj/W4eZR9pVEqeN47kDxApmPa8LaCVL8iwVv3WsaypGSsP8+H0I+WSuDPsO91bnZUg4X8CKT/AMNk+wfhUaOT7J8wfypwYlx9Zv3jUF6U6tcPMe4Tv5nMffmn12RKfq28SKfj2E31iBUE4h/tN6mmpZbasf3j+dODqQaMcfMewTSJT+oDyVt/w+JfekHhe59BR9PiT3FLfAfnWYn6R4ZNDNGT9lD1jfux3PwpyHFYiX9Rg52H25QMMnj7Tt28ENXIo5X/AO3p/Mgn1OXoonMYP6j1dz7XkbQWUch+dU20drxQ2617M3uqAWkc8kRQWY+AqXh+iGKl/wDMYhYV/Z4UdrznkF/3VXxq/wBi9F8NhbmGIKx96Q3eV/vSNdm8zWtHwOoqCHVcmXLX9gojVRxi0YWYwex8ZirEg4OE8TlbFMO5dUh8TmbuFavYnR+HCJkhTLc3ZiSzyN9qR27Tt3k1YgV2ulpaKGlbhibb5qjJK6Q3cUUUUVbUSKKKKEIooooQiiiihCKKKKEIooooQiiiihCKKKKELhpifBpILSIjjkyhh8aKKaUoXnvS/ZMMZPVwxJ92NV+Qrz2fGyKzBXcC+4MR8jRRWRMxpcclqwnqpEOMdmAZ3Oo3sT869F6G7Cw8ljJBC5v9aJG+Yoop0LQHCwTJuwvQoMGkYtGiIOSqFHoKkUUVrBZqKKKKVIiiiihCKKKKEIooooQiiiihC//Z"/>
          <p:cNvSpPr>
            <a:spLocks noChangeAspect="1" noChangeArrowheads="1"/>
          </p:cNvSpPr>
          <p:nvPr/>
        </p:nvSpPr>
        <p:spPr bwMode="auto">
          <a:xfrm>
            <a:off x="307975" y="-876300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www.bakas.nl/wp-content/uploads/2011/08/eur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38" y="2210203"/>
            <a:ext cx="535770" cy="5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www.bakas.nl/wp-content/uploads/2011/08/eur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808" y="2486799"/>
            <a:ext cx="535770" cy="5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uFillTx/>
              </a:rPr>
              <a:t>Alliances</a:t>
            </a:r>
            <a:endParaRPr lang="en-GB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  <a:uFillTx/>
              </a:rPr>
              <a:t>SKV and SDA:</a:t>
            </a:r>
            <a:r>
              <a:rPr lang="en-GB" dirty="0" smtClean="0">
                <a:uFillTx/>
              </a:rPr>
              <a:t> </a:t>
            </a:r>
            <a:r>
              <a:rPr lang="en-GB" dirty="0" err="1" smtClean="0">
                <a:uFillTx/>
              </a:rPr>
              <a:t>infocalf</a:t>
            </a:r>
            <a:r>
              <a:rPr lang="en-GB" dirty="0" smtClean="0">
                <a:uFillTx/>
              </a:rPr>
              <a:t> - </a:t>
            </a:r>
            <a:r>
              <a:rPr lang="en-GB" dirty="0"/>
              <a:t>d</a:t>
            </a:r>
            <a:r>
              <a:rPr lang="en-GB" dirty="0" smtClean="0">
                <a:uFillTx/>
              </a:rPr>
              <a:t>ata on calf drug therapies.</a:t>
            </a:r>
          </a:p>
          <a:p>
            <a:r>
              <a:rPr lang="en-GB" dirty="0">
                <a:solidFill>
                  <a:srgbClr val="FF0000"/>
                </a:solidFill>
              </a:rPr>
              <a:t>PPS (Van </a:t>
            </a:r>
            <a:r>
              <a:rPr lang="en-GB" dirty="0" err="1">
                <a:solidFill>
                  <a:srgbClr val="FF0000"/>
                </a:solidFill>
              </a:rPr>
              <a:t>Drie</a:t>
            </a:r>
            <a:r>
              <a:rPr lang="en-GB" dirty="0">
                <a:solidFill>
                  <a:srgbClr val="FF0000"/>
                </a:solidFill>
              </a:rPr>
              <a:t> / Friesland Campina / UMCU / TNO) </a:t>
            </a:r>
            <a:r>
              <a:rPr lang="en-GB" dirty="0" smtClean="0">
                <a:uFillTx/>
              </a:rPr>
              <a:t>Sharing data on respiratory tract and gut microbiota and origin calf</a:t>
            </a:r>
            <a:endParaRPr lang="en-GB" dirty="0" smtClean="0">
              <a:solidFill>
                <a:srgbClr val="FF0000"/>
              </a:solidFill>
              <a:uFillTx/>
            </a:endParaRPr>
          </a:p>
          <a:p>
            <a:r>
              <a:rPr lang="en-GB" dirty="0" smtClean="0">
                <a:uFillTx/>
              </a:rPr>
              <a:t>Environmental microbial factors - </a:t>
            </a:r>
            <a:r>
              <a:rPr lang="en-GB" dirty="0" smtClean="0">
                <a:solidFill>
                  <a:srgbClr val="FF0000"/>
                </a:solidFill>
                <a:uFillTx/>
              </a:rPr>
              <a:t>SKV</a:t>
            </a:r>
            <a:r>
              <a:rPr lang="en-GB" dirty="0" smtClean="0">
                <a:uFillTx/>
              </a:rPr>
              <a:t>?</a:t>
            </a:r>
          </a:p>
          <a:p>
            <a:pPr marL="0" indent="0">
              <a:buNone/>
            </a:pPr>
            <a:endParaRPr lang="en-GB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uFillTx/>
              </a:rPr>
              <a:t>Problem </a:t>
            </a:r>
            <a:endParaRPr lang="en-GB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 smtClean="0">
                <a:uFillTx/>
                <a:latin typeface="Calibri" charset="0"/>
              </a:rPr>
              <a:t>Widespread antibiotic overabundant use in farming.</a:t>
            </a:r>
          </a:p>
          <a:p>
            <a:r>
              <a:rPr lang="en-GB" sz="2800" dirty="0" smtClean="0">
                <a:uFillTx/>
                <a:latin typeface="Calibri" charset="0"/>
              </a:rPr>
              <a:t>Use of antibiotics results in resistant microorganisms.</a:t>
            </a:r>
          </a:p>
          <a:p>
            <a:r>
              <a:rPr lang="en-GB" sz="2800" dirty="0" smtClean="0">
                <a:uFillTx/>
                <a:latin typeface="Calibri" charset="0"/>
              </a:rPr>
              <a:t>Resistant microorganisms spread via food/environment to humans and eventually the clinic.</a:t>
            </a:r>
          </a:p>
          <a:p>
            <a:r>
              <a:rPr lang="en-GB" sz="2800" dirty="0" smtClean="0">
                <a:uFillTx/>
                <a:latin typeface="Calibri" charset="0"/>
              </a:rPr>
              <a:t>Antibiotic resistance hampers treatment of common infectous diseases.</a:t>
            </a:r>
          </a:p>
          <a:p>
            <a:r>
              <a:rPr lang="en-GB" sz="2800" dirty="0" smtClean="0">
                <a:uFillTx/>
                <a:latin typeface="Calibri" charset="0"/>
              </a:rPr>
              <a:t>Agriculture needs to find better practise to decrease need for  antibiotics use.</a:t>
            </a:r>
          </a:p>
          <a:p>
            <a:r>
              <a:rPr lang="en-GB" sz="2800" dirty="0" smtClean="0">
                <a:uFillTx/>
                <a:latin typeface="Calibri" charset="0"/>
              </a:rPr>
              <a:t>Issue recognized worldwide and urgent for Dutch farmers.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uFillTx/>
              </a:rPr>
              <a:t>Deliverables</a:t>
            </a:r>
            <a:endParaRPr lang="en-GB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uFillTx/>
              </a:rPr>
              <a:t>Model and appropriate biomarkers  on (factors influencing) the self organizing and autonomous system ‘microbiota – Immune responsiveness’.</a:t>
            </a:r>
          </a:p>
          <a:p>
            <a:r>
              <a:rPr lang="en-GB" dirty="0" smtClean="0"/>
              <a:t>Link anxiety to microbiome structure.</a:t>
            </a:r>
            <a:endParaRPr lang="en-GB" dirty="0" smtClean="0">
              <a:uFillTx/>
            </a:endParaRPr>
          </a:p>
          <a:p>
            <a:r>
              <a:rPr lang="en-GB" dirty="0" smtClean="0">
                <a:uFillTx/>
              </a:rPr>
              <a:t>Identification of most relevant environmental factors that affect microbiome.</a:t>
            </a:r>
          </a:p>
          <a:p>
            <a:r>
              <a:rPr lang="en-GB" dirty="0" smtClean="0">
                <a:uFillTx/>
              </a:rPr>
              <a:t>Industrially relevant strategy to keep microbiome system in balance.</a:t>
            </a:r>
          </a:p>
          <a:p>
            <a:endParaRPr lang="en-GB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uFillTx/>
              </a:rPr>
              <a:t>Industrial relevance</a:t>
            </a:r>
            <a:endParaRPr lang="en-GB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uFillTx/>
              </a:rPr>
              <a:t>Need to reduce use of antibiotics in veal industry in the Netherlands and elsewhere.</a:t>
            </a:r>
          </a:p>
          <a:p>
            <a:r>
              <a:rPr lang="en-GB" sz="2800" dirty="0" smtClean="0"/>
              <a:t>Economic benefit can be gained from eliminating antibiotics.</a:t>
            </a:r>
          </a:p>
          <a:p>
            <a:r>
              <a:rPr lang="en-GB" sz="2800" dirty="0" smtClean="0"/>
              <a:t>Opportunities for feed producing companies.</a:t>
            </a:r>
            <a:endParaRPr lang="en-GB" sz="2800" dirty="0" smtClean="0">
              <a:uFillTx/>
            </a:endParaRPr>
          </a:p>
          <a:p>
            <a:r>
              <a:rPr lang="en-GB" sz="2800" dirty="0" smtClean="0"/>
              <a:t>Approach for calf shipping fever is generic and can be adopted for use in pork </a:t>
            </a:r>
            <a:r>
              <a:rPr lang="en-GB" sz="2800" dirty="0"/>
              <a:t>and chicken </a:t>
            </a:r>
            <a:r>
              <a:rPr lang="en-GB" sz="2800" dirty="0" smtClean="0"/>
              <a:t>farming.</a:t>
            </a:r>
            <a:endParaRPr lang="en-GB" sz="2800" dirty="0"/>
          </a:p>
          <a:p>
            <a:endParaRPr lang="en-GB" sz="2800" dirty="0" smtClean="0">
              <a:uFillTx/>
            </a:endParaRPr>
          </a:p>
          <a:p>
            <a:endParaRPr lang="en-GB" sz="4400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29496729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uFillTx/>
              </a:rPr>
              <a:t>Possible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No easy “one size fits all” solution.</a:t>
            </a:r>
          </a:p>
          <a:p>
            <a:r>
              <a:rPr dirty="0" smtClean="0">
                <a:uFillTx/>
              </a:rPr>
              <a:t>Prevention </a:t>
            </a:r>
            <a:r>
              <a:rPr dirty="0">
                <a:uFillTx/>
              </a:rPr>
              <a:t>is </a:t>
            </a:r>
            <a:r>
              <a:rPr dirty="0" smtClean="0">
                <a:uFillTx/>
              </a:rPr>
              <a:t>key</a:t>
            </a:r>
            <a:r>
              <a:rPr lang="en-US" dirty="0" smtClean="0">
                <a:uFillTx/>
              </a:rPr>
              <a:t>.</a:t>
            </a:r>
            <a:endParaRPr dirty="0">
              <a:uFillTx/>
            </a:endParaRPr>
          </a:p>
          <a:p>
            <a:r>
              <a:rPr dirty="0">
                <a:uFillTx/>
              </a:rPr>
              <a:t>Infections often arise from increased </a:t>
            </a:r>
            <a:r>
              <a:rPr dirty="0" smtClean="0">
                <a:uFillTx/>
              </a:rPr>
              <a:t>vulnerability </a:t>
            </a:r>
            <a:r>
              <a:rPr dirty="0">
                <a:uFillTx/>
              </a:rPr>
              <a:t>of the animal and rapid exchange  between animals</a:t>
            </a:r>
            <a:r>
              <a:rPr dirty="0" smtClean="0">
                <a:uFillTx/>
              </a:rPr>
              <a:t>.</a:t>
            </a:r>
            <a:endParaRPr dirty="0">
              <a:uFillTx/>
            </a:endParaRPr>
          </a:p>
        </p:txBody>
      </p:sp>
      <p:pic>
        <p:nvPicPr>
          <p:cNvPr id="1028" name="Picture 4" descr="http://www.toysrus.is/~/media/Images/11/3/2/Calf-Breeding-5124-115667-733232.ashx?bc=Transparent&amp;as=1&amp;h=313&amp;w=57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7" r="15898"/>
          <a:stretch/>
        </p:blipFill>
        <p:spPr bwMode="auto">
          <a:xfrm>
            <a:off x="4788024" y="3834129"/>
            <a:ext cx="3801616" cy="30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ZOAS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strengthen the natural defenses of the animal to cope with stressful challenges of todays farming </a:t>
            </a:r>
            <a:r>
              <a:rPr lang="en-US" dirty="0" smtClean="0"/>
              <a:t>conditions.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Deploy the self-organizing properties of the indigenous microbiome</a:t>
            </a:r>
            <a:endParaRPr lang="en-US" dirty="0"/>
          </a:p>
          <a:p>
            <a:endParaRPr lang="en-GB" dirty="0"/>
          </a:p>
        </p:txBody>
      </p:sp>
      <p:pic>
        <p:nvPicPr>
          <p:cNvPr id="4100" name="Picture 4" descr="The gut microbiota shapes intestinal immune responses during health and dise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73"/>
          <a:stretch/>
        </p:blipFill>
        <p:spPr bwMode="auto">
          <a:xfrm>
            <a:off x="251520" y="4485103"/>
            <a:ext cx="4211960" cy="193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e gut microbiota shapes intestinal immune responses during health and dise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36" b="13218"/>
          <a:stretch/>
        </p:blipFill>
        <p:spPr bwMode="auto">
          <a:xfrm>
            <a:off x="5004048" y="4558182"/>
            <a:ext cx="3911508" cy="189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2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4552"/>
            <a:ext cx="4788023" cy="60034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485" y="188640"/>
            <a:ext cx="4452551" cy="213223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Friends, neighbours, and enemies:</a:t>
            </a:r>
            <a:br>
              <a:rPr lang="en-GB" dirty="0" smtClean="0"/>
            </a:br>
            <a:r>
              <a:rPr lang="en-GB" sz="1800" dirty="0" smtClean="0"/>
              <a:t>Microbial co-occurrence and exclusion in the human </a:t>
            </a:r>
            <a:r>
              <a:rPr lang="en-GB" sz="1800" dirty="0" err="1" smtClean="0"/>
              <a:t>microbiome</a:t>
            </a:r>
            <a:endParaRPr lang="en-GB" sz="1800" dirty="0"/>
          </a:p>
        </p:txBody>
      </p:sp>
      <p:pic>
        <p:nvPicPr>
          <p:cNvPr id="1026" name="Picture 2" descr="C:\Users\eblis\Desktop\netwo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30" y="784162"/>
            <a:ext cx="4572000" cy="6073838"/>
          </a:xfrm>
          <a:prstGeom prst="rect">
            <a:avLst/>
          </a:prstGeom>
          <a:noFill/>
        </p:spPr>
      </p:pic>
      <p:pic>
        <p:nvPicPr>
          <p:cNvPr id="1030" name="Picture 6" descr="C:\Users\eblis\Desktop\lege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6436" y="2887263"/>
            <a:ext cx="2071120" cy="3305563"/>
          </a:xfrm>
          <a:prstGeom prst="rect">
            <a:avLst/>
          </a:prstGeom>
          <a:noFill/>
        </p:spPr>
      </p:pic>
      <p:sp>
        <p:nvSpPr>
          <p:cNvPr id="158" name="TextBox 157"/>
          <p:cNvSpPr txBox="1"/>
          <p:nvPr/>
        </p:nvSpPr>
        <p:spPr>
          <a:xfrm>
            <a:off x="28330" y="5852860"/>
            <a:ext cx="13430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Co-    </a:t>
            </a:r>
            <a:r>
              <a:rPr lang="en-GB" b="1" dirty="0" smtClean="0">
                <a:solidFill>
                  <a:srgbClr val="FF0000"/>
                </a:solidFill>
              </a:rPr>
              <a:t>Anti-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3958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http://huttenhower.sph.harvard.edu</a:t>
            </a:r>
            <a:r>
              <a:rPr lang="en-GB" dirty="0" smtClean="0"/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150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Calibri" charset="0"/>
              </a:rPr>
              <a:t>ZOAS c</a:t>
            </a:r>
            <a:r>
              <a:rPr lang="en-GB" dirty="0" smtClean="0">
                <a:uFillTx/>
                <a:latin typeface="Calibri" charset="0"/>
              </a:rPr>
              <a:t>ase: Shipping fever in calves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229" y="5725705"/>
            <a:ext cx="4597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charset="0"/>
              </a:rPr>
              <a:t>Shipping fever: symptoms of dripping noses, fever, diarrhoea occurring in calves just after transport and arrival  at breeder.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70944" y="5776619"/>
            <a:ext cx="3731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alibri" charset="0"/>
              </a:rPr>
              <a:t>90 – 95% of all calves receive antibiotics due to shipping fever </a:t>
            </a:r>
            <a:endParaRPr lang="en-GB" sz="2000" dirty="0">
              <a:latin typeface="Calibri" charset="0"/>
            </a:endParaRPr>
          </a:p>
        </p:txBody>
      </p:sp>
      <p:pic>
        <p:nvPicPr>
          <p:cNvPr id="2058" name="Picture 10" descr="Europe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36330" r="16948" b="31835"/>
          <a:stretch/>
        </p:blipFill>
        <p:spPr bwMode="auto">
          <a:xfrm>
            <a:off x="317738" y="1429968"/>
            <a:ext cx="8718758" cy="412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6406575" y="1472843"/>
            <a:ext cx="0" cy="504056"/>
          </a:xfrm>
          <a:prstGeom prst="line">
            <a:avLst/>
          </a:prstGeom>
          <a:ln w="6032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36887" y="1392451"/>
            <a:ext cx="0" cy="504056"/>
          </a:xfrm>
          <a:prstGeom prst="line">
            <a:avLst/>
          </a:prstGeom>
          <a:ln w="6032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64479" y="2225675"/>
            <a:ext cx="0" cy="504056"/>
          </a:xfrm>
          <a:prstGeom prst="line">
            <a:avLst/>
          </a:prstGeom>
          <a:ln w="6032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180903" y="2112025"/>
            <a:ext cx="0" cy="504056"/>
          </a:xfrm>
          <a:prstGeom prst="line">
            <a:avLst/>
          </a:prstGeom>
          <a:ln w="6032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308695" y="1896507"/>
            <a:ext cx="1008112" cy="57093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236687" y="1896507"/>
            <a:ext cx="1800200" cy="58119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308695" y="2477703"/>
            <a:ext cx="1872208" cy="7856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308695" y="2516985"/>
            <a:ext cx="1440160" cy="42311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308695" y="2516985"/>
            <a:ext cx="720080" cy="59394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364479" y="2516985"/>
            <a:ext cx="1872208" cy="212746"/>
          </a:xfrm>
          <a:prstGeom prst="straightConnector1">
            <a:avLst/>
          </a:prstGeom>
          <a:ln w="57150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28775" y="2688069"/>
            <a:ext cx="0" cy="504056"/>
          </a:xfrm>
          <a:prstGeom prst="line">
            <a:avLst/>
          </a:prstGeom>
          <a:ln w="6032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748855" y="2477703"/>
            <a:ext cx="0" cy="504056"/>
          </a:xfrm>
          <a:prstGeom prst="line">
            <a:avLst/>
          </a:prstGeom>
          <a:ln w="6032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http://westerhe.home.xs4all.nl/koe%2053%20krijgt%20kal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83" y="3200126"/>
            <a:ext cx="2505113" cy="18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io-industrie-op-school.nl/images/12groepskal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3" y="1217932"/>
            <a:ext cx="2609341" cy="172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Shipping fever – stressing challenges</a:t>
            </a:r>
            <a:endParaRPr lang="en-GB" dirty="0"/>
          </a:p>
        </p:txBody>
      </p:sp>
      <p:pic>
        <p:nvPicPr>
          <p:cNvPr id="9" name="Picture 4" descr="The gut microbiota shapes intestinal immune responses during health and dise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0" b="13219"/>
          <a:stretch/>
        </p:blipFill>
        <p:spPr bwMode="auto">
          <a:xfrm>
            <a:off x="1598426" y="1844824"/>
            <a:ext cx="5462707" cy="225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6163386" y="4316740"/>
            <a:ext cx="0" cy="51376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27223" y="4934444"/>
            <a:ext cx="3412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Rapidly changing environment:</a:t>
            </a:r>
          </a:p>
          <a:p>
            <a:r>
              <a:rPr lang="en-GB" sz="2000" dirty="0" smtClean="0"/>
              <a:t>New pathogenic challenges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583099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Anxiety:</a:t>
            </a:r>
          </a:p>
          <a:p>
            <a:r>
              <a:rPr lang="en-GB" sz="2000" dirty="0" smtClean="0"/>
              <a:t>Fear </a:t>
            </a:r>
            <a:r>
              <a:rPr lang="en-GB" sz="2000" dirty="0"/>
              <a:t>/ </a:t>
            </a:r>
            <a:r>
              <a:rPr lang="en-GB" sz="2000" dirty="0" smtClean="0"/>
              <a:t>Exhaustion</a:t>
            </a:r>
            <a:endParaRPr lang="en-GB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285746" y="4316740"/>
            <a:ext cx="0" cy="51376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87624" y="493444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Premature immunity</a:t>
            </a:r>
            <a:endParaRPr lang="en-GB" sz="2000" dirty="0"/>
          </a:p>
        </p:txBody>
      </p:sp>
      <p:sp>
        <p:nvSpPr>
          <p:cNvPr id="18" name="Oval 17"/>
          <p:cNvSpPr/>
          <p:nvPr/>
        </p:nvSpPr>
        <p:spPr>
          <a:xfrm>
            <a:off x="899592" y="5011820"/>
            <a:ext cx="203494" cy="2119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99592" y="5895202"/>
            <a:ext cx="203494" cy="2119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599151" y="5006273"/>
            <a:ext cx="203494" cy="2119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187624" y="5371310"/>
            <a:ext cx="2855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Premature microbiome</a:t>
            </a:r>
            <a:endParaRPr lang="en-GB" sz="2000" dirty="0"/>
          </a:p>
        </p:txBody>
      </p:sp>
      <p:sp>
        <p:nvSpPr>
          <p:cNvPr id="24" name="Oval 23"/>
          <p:cNvSpPr/>
          <p:nvPr/>
        </p:nvSpPr>
        <p:spPr>
          <a:xfrm>
            <a:off x="899445" y="5434914"/>
            <a:ext cx="203494" cy="2119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055618" y="5815138"/>
            <a:ext cx="1554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Pathobionts</a:t>
            </a:r>
            <a:endParaRPr lang="en-GB" sz="2000" dirty="0"/>
          </a:p>
        </p:txBody>
      </p:sp>
      <p:sp>
        <p:nvSpPr>
          <p:cNvPr id="26" name="Oval 25"/>
          <p:cNvSpPr/>
          <p:nvPr/>
        </p:nvSpPr>
        <p:spPr>
          <a:xfrm>
            <a:off x="4599151" y="5909210"/>
            <a:ext cx="203494" cy="2119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3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4525963"/>
          </a:xfrm>
        </p:spPr>
        <p:txBody>
          <a:bodyPr/>
          <a:lstStyle/>
          <a:p>
            <a:r>
              <a:rPr lang="en-GB" dirty="0" smtClean="0"/>
              <a:t>New-born gains immunity from the mother in the first weeks</a:t>
            </a:r>
          </a:p>
          <a:p>
            <a:pPr lvl="1"/>
            <a:r>
              <a:rPr lang="en-GB" dirty="0" smtClean="0"/>
              <a:t>Reflect local environmental pathogens.</a:t>
            </a:r>
          </a:p>
          <a:p>
            <a:pPr lvl="1"/>
            <a:r>
              <a:rPr lang="en-GB" dirty="0" smtClean="0"/>
              <a:t>Provides immunity during development calf own immune system.</a:t>
            </a:r>
            <a:endParaRPr lang="en-GB" dirty="0"/>
          </a:p>
        </p:txBody>
      </p:sp>
      <p:pic>
        <p:nvPicPr>
          <p:cNvPr id="2050" name="Picture 2" descr="http://www.peteducation.com/images/articles/passive-immunity-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1" y="2864995"/>
            <a:ext cx="8439450" cy="38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3852337"/>
            <a:ext cx="136815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Calf owns antibodies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8082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Shipping fever – stressing challenges</a:t>
            </a:r>
            <a:endParaRPr lang="en-GB" dirty="0"/>
          </a:p>
        </p:txBody>
      </p:sp>
      <p:pic>
        <p:nvPicPr>
          <p:cNvPr id="9" name="Picture 4" descr="The gut microbiota shapes intestinal immune responses during health and dise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0" b="13219"/>
          <a:stretch/>
        </p:blipFill>
        <p:spPr bwMode="auto">
          <a:xfrm>
            <a:off x="1598426" y="1844824"/>
            <a:ext cx="5462707" cy="225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6163386" y="4316740"/>
            <a:ext cx="0" cy="51376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27223" y="4934444"/>
            <a:ext cx="3412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Rapidly changing environment:</a:t>
            </a:r>
          </a:p>
          <a:p>
            <a:r>
              <a:rPr lang="en-GB" sz="2000" dirty="0" smtClean="0"/>
              <a:t>New pathogenic challenges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583099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Anxiety:</a:t>
            </a:r>
          </a:p>
          <a:p>
            <a:r>
              <a:rPr lang="en-GB" sz="2000" dirty="0" smtClean="0"/>
              <a:t>Fear </a:t>
            </a:r>
            <a:r>
              <a:rPr lang="en-GB" sz="2000" dirty="0"/>
              <a:t>/ </a:t>
            </a:r>
            <a:r>
              <a:rPr lang="en-GB" sz="2000" dirty="0" smtClean="0"/>
              <a:t>Exhaustion</a:t>
            </a:r>
            <a:endParaRPr lang="en-GB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285746" y="4316740"/>
            <a:ext cx="0" cy="51376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87624" y="493444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Premature immunity</a:t>
            </a:r>
            <a:endParaRPr lang="en-GB" sz="2000" dirty="0"/>
          </a:p>
        </p:txBody>
      </p:sp>
      <p:sp>
        <p:nvSpPr>
          <p:cNvPr id="18" name="Oval 17"/>
          <p:cNvSpPr/>
          <p:nvPr/>
        </p:nvSpPr>
        <p:spPr>
          <a:xfrm>
            <a:off x="899592" y="5011820"/>
            <a:ext cx="203494" cy="2119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99592" y="5895202"/>
            <a:ext cx="203494" cy="2119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599151" y="5006273"/>
            <a:ext cx="203494" cy="2119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187624" y="5371310"/>
            <a:ext cx="2855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Premature microbiome</a:t>
            </a:r>
            <a:endParaRPr lang="en-GB" sz="2000" dirty="0"/>
          </a:p>
        </p:txBody>
      </p:sp>
      <p:sp>
        <p:nvSpPr>
          <p:cNvPr id="24" name="Oval 23"/>
          <p:cNvSpPr/>
          <p:nvPr/>
        </p:nvSpPr>
        <p:spPr>
          <a:xfrm>
            <a:off x="899445" y="5434914"/>
            <a:ext cx="203494" cy="2119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055618" y="5815138"/>
            <a:ext cx="1554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Pathobionts</a:t>
            </a:r>
            <a:endParaRPr lang="en-GB" sz="2000" dirty="0"/>
          </a:p>
        </p:txBody>
      </p:sp>
      <p:sp>
        <p:nvSpPr>
          <p:cNvPr id="26" name="Oval 25"/>
          <p:cNvSpPr/>
          <p:nvPr/>
        </p:nvSpPr>
        <p:spPr>
          <a:xfrm>
            <a:off x="4599151" y="5909210"/>
            <a:ext cx="203494" cy="2119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4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641</Words>
  <Application>Microsoft Office PowerPoint</Application>
  <PresentationFormat>On-screen Show (4:3)</PresentationFormat>
  <Paragraphs>100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ZOAS</vt:lpstr>
      <vt:lpstr>Problem </vt:lpstr>
      <vt:lpstr>Possible solution</vt:lpstr>
      <vt:lpstr>ZOAS challenge</vt:lpstr>
      <vt:lpstr>Friends, neighbours, and enemies: Microbial co-occurrence and exclusion in the human microbiome</vt:lpstr>
      <vt:lpstr>ZOAS case: Shipping fever in calves</vt:lpstr>
      <vt:lpstr>Shipping fever – stressing challenges</vt:lpstr>
      <vt:lpstr>PowerPoint Presentation</vt:lpstr>
      <vt:lpstr>Shipping fever – stressing challenges</vt:lpstr>
      <vt:lpstr>Shipping fever – current solution</vt:lpstr>
      <vt:lpstr>Shipping fever – ZOAS solution</vt:lpstr>
      <vt:lpstr>Stress and microbiome – a causal interplay</vt:lpstr>
      <vt:lpstr>Stress and microbiome – a causal interplay</vt:lpstr>
      <vt:lpstr>Stress and microbiome – a causal interplay</vt:lpstr>
      <vt:lpstr>PowerPoint Presentation</vt:lpstr>
      <vt:lpstr>Solutions for Shipping fever in calves</vt:lpstr>
      <vt:lpstr>PowerPoint Presentation</vt:lpstr>
      <vt:lpstr>Balancing the project workpackage cost </vt:lpstr>
      <vt:lpstr>Alliances</vt:lpstr>
      <vt:lpstr>Deliverables</vt:lpstr>
      <vt:lpstr>Industrial relevance</vt:lpstr>
    </vt:vector>
  </TitlesOfParts>
  <Company>TNO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van Vliet</dc:creator>
  <cp:lastModifiedBy>Bart Keijser</cp:lastModifiedBy>
  <cp:revision>53</cp:revision>
  <dcterms:created xsi:type="dcterms:W3CDTF">2012-04-10T14:17:17Z</dcterms:created>
  <dcterms:modified xsi:type="dcterms:W3CDTF">2013-01-11T09:18:31Z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Date">
    <vt:lpwstr>11-12-2012 9:51:55</vt:lpwstr>
  </property>
</Properties>
</file>