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7" autoAdjust="0"/>
    <p:restoredTop sz="94639" autoAdjust="0"/>
  </p:normalViewPr>
  <p:slideViewPr>
    <p:cSldViewPr showGuides="1"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16/06/2012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115616" y="116632"/>
            <a:ext cx="5832648" cy="274274"/>
          </a:xfrm>
        </p:spPr>
        <p:txBody>
          <a:bodyPr wrap="none">
            <a:noAutofit/>
          </a:bodyPr>
          <a:lstStyle/>
          <a:p>
            <a:pPr lvl="0" algn="l"/>
            <a:r>
              <a:rPr lang="en-US" sz="1800" b="1" dirty="0" smtClean="0">
                <a:solidFill>
                  <a:schemeClr val="tx2"/>
                </a:solidFill>
              </a:rPr>
              <a:t>Cyber Security </a:t>
            </a:r>
            <a:r>
              <a:rPr lang="nl-NL" sz="1600" dirty="0" smtClean="0">
                <a:solidFill>
                  <a:schemeClr val="tx2"/>
                </a:solidFill>
              </a:rPr>
              <a:t/>
            </a:r>
            <a:br>
              <a:rPr lang="nl-NL" sz="1600" dirty="0" smtClean="0">
                <a:solidFill>
                  <a:schemeClr val="tx2"/>
                </a:solidFill>
              </a:rPr>
            </a:b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6169" y="476672"/>
            <a:ext cx="8001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/>
              <a:t>Increasing </a:t>
            </a:r>
            <a:r>
              <a:rPr lang="en-US" sz="1200" dirty="0" smtClean="0"/>
              <a:t>social/economic </a:t>
            </a:r>
            <a:r>
              <a:rPr lang="en-US" sz="1200" dirty="0"/>
              <a:t>impact of Cyber </a:t>
            </a:r>
            <a:r>
              <a:rPr lang="en-US" sz="1200" dirty="0" smtClean="0"/>
              <a:t>Crime due to ever </a:t>
            </a:r>
            <a:r>
              <a:rPr lang="en-US" sz="1200" dirty="0" smtClean="0"/>
              <a:t>increasing dependence of economy/society on ICT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Cyber Crime </a:t>
            </a:r>
            <a:r>
              <a:rPr lang="en-US" sz="1200" dirty="0"/>
              <a:t>becomes more and more ‘professional’, also used for military and political goals --&gt; Cyber Warfare, Cyber </a:t>
            </a:r>
            <a:r>
              <a:rPr lang="en-US" sz="1200" dirty="0" smtClean="0"/>
              <a:t>terrorism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Increasing effort </a:t>
            </a:r>
            <a:r>
              <a:rPr lang="en-US" sz="1200" dirty="0"/>
              <a:t>(and money) dedicated to fighting Cyber Crime --&gt; Cyber Security 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914500" y="1661899"/>
            <a:ext cx="7782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Direct economic </a:t>
            </a:r>
            <a:r>
              <a:rPr lang="en-US" sz="1200" dirty="0"/>
              <a:t>damage decreases due to a safer cyber </a:t>
            </a:r>
            <a:r>
              <a:rPr lang="en-US" sz="1200" dirty="0" smtClean="0"/>
              <a:t>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Indirect economic </a:t>
            </a:r>
            <a:r>
              <a:rPr lang="en-US" sz="1200" dirty="0"/>
              <a:t>growth due to more societal confidence and more (international) economic activity</a:t>
            </a:r>
            <a:r>
              <a:rPr lang="en-US" sz="12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Coalition </a:t>
            </a:r>
            <a:r>
              <a:rPr lang="en-US" sz="1200" dirty="0"/>
              <a:t>forming of organizations and countries in order to fight Cyber Crime</a:t>
            </a:r>
            <a:r>
              <a:rPr lang="en-US" sz="12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Need </a:t>
            </a:r>
            <a:r>
              <a:rPr lang="en-US" sz="1200" dirty="0"/>
              <a:t>for new regulations concerning political, safety and privacy issues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620069"/>
            <a:ext cx="7848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Currently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Detection of known attacks (based </a:t>
            </a:r>
            <a:r>
              <a:rPr lang="en-US" sz="1200" dirty="0"/>
              <a:t>on </a:t>
            </a:r>
            <a:r>
              <a:rPr lang="en-US" sz="1200" dirty="0" smtClean="0"/>
              <a:t>‘</a:t>
            </a:r>
            <a:r>
              <a:rPr lang="en-US" sz="1200" dirty="0"/>
              <a:t>fingerprints’ and ‘signatures</a:t>
            </a:r>
            <a:r>
              <a:rPr lang="en-US" sz="1200" dirty="0" smtClean="0"/>
              <a:t>’). </a:t>
            </a: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Follow-up </a:t>
            </a:r>
            <a:r>
              <a:rPr lang="en-US" sz="1200" dirty="0"/>
              <a:t>measures are triggered ‘manually’. </a:t>
            </a:r>
            <a:endParaRPr lang="en-US" sz="1200" dirty="0" smtClean="0"/>
          </a:p>
          <a:p>
            <a:r>
              <a:rPr lang="en-US" sz="1200" i="1" dirty="0" smtClean="0"/>
              <a:t>2020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Organizations automatically </a:t>
            </a:r>
            <a:r>
              <a:rPr lang="en-US" sz="1200" dirty="0"/>
              <a:t>detect, collect and share suspicious </a:t>
            </a:r>
            <a:r>
              <a:rPr lang="en-US" sz="1200" dirty="0" smtClean="0"/>
              <a:t>patterns --&gt; new </a:t>
            </a:r>
            <a:r>
              <a:rPr lang="en-US" sz="1200" dirty="0"/>
              <a:t>attacks are quickly recognized and spreading of the attacks/viruses can be </a:t>
            </a:r>
            <a:r>
              <a:rPr lang="en-US" sz="1200" dirty="0" smtClean="0"/>
              <a:t>prevented.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Timely</a:t>
            </a:r>
            <a:r>
              <a:rPr lang="en-US" sz="1200" dirty="0"/>
              <a:t>, automatically triggered follow-up measures when attack is detected.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209" y="3916213"/>
            <a:ext cx="8249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Currently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Detection </a:t>
            </a:r>
            <a:r>
              <a:rPr lang="en-US" sz="1200" dirty="0"/>
              <a:t>algorithms for </a:t>
            </a:r>
            <a:r>
              <a:rPr lang="en-US" sz="1200" i="1" dirty="0"/>
              <a:t>known</a:t>
            </a:r>
            <a:r>
              <a:rPr lang="en-US" sz="1200" dirty="0"/>
              <a:t> attacks are further improved. Design of (static) ‘</a:t>
            </a:r>
            <a:r>
              <a:rPr lang="en-US" sz="1200" dirty="0" err="1"/>
              <a:t>sensoring</a:t>
            </a:r>
            <a:r>
              <a:rPr lang="en-US" sz="1200" dirty="0" smtClean="0"/>
              <a:t>’ </a:t>
            </a:r>
            <a:r>
              <a:rPr lang="en-US" sz="1200" dirty="0"/>
              <a:t>architectures, in particular dealing with scaling problems. </a:t>
            </a:r>
            <a:r>
              <a:rPr lang="en-US" sz="1200" dirty="0" smtClean="0"/>
              <a:t>Initial work regarding ‘self-learning’ concepts in, e.g., detection. </a:t>
            </a:r>
          </a:p>
          <a:p>
            <a:r>
              <a:rPr lang="en-US" sz="1200" i="1" dirty="0" smtClean="0"/>
              <a:t>2020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Increase ‘self-</a:t>
            </a:r>
            <a:r>
              <a:rPr lang="en-US" sz="1200" dirty="0" err="1" smtClean="0"/>
              <a:t>learningness</a:t>
            </a:r>
            <a:r>
              <a:rPr lang="en-US" sz="1200" dirty="0"/>
              <a:t>’ of </a:t>
            </a:r>
            <a:r>
              <a:rPr lang="en-US" sz="1200" dirty="0" smtClean="0"/>
              <a:t>detection methods (‘self-insight’) --&gt; </a:t>
            </a:r>
            <a:r>
              <a:rPr lang="en-US" sz="1200" i="1" dirty="0" smtClean="0"/>
              <a:t>new</a:t>
            </a:r>
            <a:r>
              <a:rPr lang="en-US" sz="1200" dirty="0" smtClean="0"/>
              <a:t> </a:t>
            </a:r>
            <a:r>
              <a:rPr lang="en-US" sz="1200" dirty="0"/>
              <a:t>types of attacks </a:t>
            </a:r>
            <a:r>
              <a:rPr lang="en-US" sz="1200" dirty="0" smtClean="0"/>
              <a:t>can </a:t>
            </a:r>
            <a:r>
              <a:rPr lang="en-US" sz="1200" dirty="0"/>
              <a:t>be </a:t>
            </a:r>
            <a:r>
              <a:rPr lang="en-US" sz="1200" dirty="0" smtClean="0"/>
              <a:t>recognized automatically</a:t>
            </a:r>
            <a:r>
              <a:rPr lang="en-US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Develop flexible</a:t>
            </a:r>
            <a:r>
              <a:rPr lang="en-US" sz="1200" dirty="0"/>
              <a:t>, ‘self-learning’ </a:t>
            </a:r>
            <a:r>
              <a:rPr lang="en-US" sz="1200" dirty="0" err="1"/>
              <a:t>sensoring</a:t>
            </a:r>
            <a:r>
              <a:rPr lang="en-US" sz="1200" dirty="0"/>
              <a:t> </a:t>
            </a:r>
            <a:r>
              <a:rPr lang="en-US" sz="1200" dirty="0" smtClean="0"/>
              <a:t>architectures --&gt; self-</a:t>
            </a:r>
            <a:r>
              <a:rPr lang="en-US" sz="1200" dirty="0" err="1" smtClean="0"/>
              <a:t>organising</a:t>
            </a:r>
            <a:r>
              <a:rPr lang="en-US" sz="1200" dirty="0" smtClean="0"/>
              <a:t> </a:t>
            </a:r>
            <a:r>
              <a:rPr lang="en-US" sz="1200" dirty="0"/>
              <a:t>system for collection and exchange of sensor data among trusted </a:t>
            </a:r>
            <a:r>
              <a:rPr lang="en-US" sz="1200" dirty="0" smtClean="0"/>
              <a:t>institutes; Design </a:t>
            </a:r>
            <a:r>
              <a:rPr lang="en-US" sz="1200" dirty="0" smtClean="0"/>
              <a:t>self-learning  </a:t>
            </a:r>
            <a:r>
              <a:rPr lang="en-US" sz="1200" dirty="0"/>
              <a:t>algorithms for determining and executing follow-up </a:t>
            </a:r>
            <a:r>
              <a:rPr lang="en-US" sz="1200" dirty="0" smtClean="0"/>
              <a:t>actions. </a:t>
            </a:r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5518973"/>
            <a:ext cx="778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Attackers/hackers</a:t>
            </a:r>
            <a:r>
              <a:rPr lang="en-US" sz="1200" dirty="0"/>
              <a:t>: private, organized crime, Defense, Secret service, 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Victims</a:t>
            </a:r>
            <a:r>
              <a:rPr lang="en-US" sz="1200" dirty="0"/>
              <a:t>: </a:t>
            </a:r>
            <a:r>
              <a:rPr lang="en-US" sz="1200" dirty="0" smtClean="0"/>
              <a:t>Banks and other (large) </a:t>
            </a:r>
            <a:r>
              <a:rPr lang="en-US" sz="1200" dirty="0"/>
              <a:t>companies</a:t>
            </a:r>
            <a:r>
              <a:rPr lang="en-US" sz="1200" dirty="0" smtClean="0"/>
              <a:t>, </a:t>
            </a:r>
            <a:r>
              <a:rPr lang="en-US" sz="1200" dirty="0"/>
              <a:t>Defense, Government, AIVD, Health facilities, </a:t>
            </a:r>
            <a:r>
              <a:rPr lang="en-US" sz="1200" dirty="0" smtClean="0"/>
              <a:t>…</a:t>
            </a:r>
            <a:endParaRPr lang="en-US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Solvers</a:t>
            </a:r>
            <a:r>
              <a:rPr lang="en-US" sz="1200" dirty="0"/>
              <a:t>: IT firms, systems integrators, TNO, academia, mediators, ..</a:t>
            </a:r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System-name:  Cyber Security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504837"/>
              </p:ext>
            </p:extLst>
          </p:nvPr>
        </p:nvGraphicFramePr>
        <p:xfrm>
          <a:off x="251520" y="692696"/>
          <a:ext cx="8712968" cy="21096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Drivers/ Breakthroughs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Increasing complexity of control (due to increasing complexity and scale of attacks and increasing complexity of the involved networks/systems). Manual control is no longer good enough (and becomes too expensive).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Faster and more adequate detection and resolution of cyber attacks.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reduction in fighting cyber crime through reduced need for human involvement.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1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Cyber Security  </vt:lpstr>
      <vt:lpstr>System-name:  Cyber Security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Hans van den Berg</cp:lastModifiedBy>
  <cp:revision>60</cp:revision>
  <cp:lastPrinted>2012-05-14T10:47:44Z</cp:lastPrinted>
  <dcterms:created xsi:type="dcterms:W3CDTF">2012-04-10T14:17:17Z</dcterms:created>
  <dcterms:modified xsi:type="dcterms:W3CDTF">2012-06-16T11:03:02Z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16-6-2012 13:02:35</vt:lpwstr>
  </property>
</Properties>
</file>