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7" autoAdjust="0"/>
    <p:restoredTop sz="94639" autoAdjust="0"/>
  </p:normalViewPr>
  <p:slideViewPr>
    <p:cSldViewPr showGuides="1">
      <p:cViewPr>
        <p:scale>
          <a:sx n="120" d="100"/>
          <a:sy n="120" d="100"/>
        </p:scale>
        <p:origin x="-123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21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07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897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86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0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058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30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53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660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1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4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279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1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62" y="188640"/>
            <a:ext cx="4278287" cy="400110"/>
          </a:xfrm>
        </p:spPr>
        <p:txBody>
          <a:bodyPr wrap="none">
            <a:spAutoFit/>
          </a:bodyPr>
          <a:lstStyle/>
          <a:p>
            <a:r>
              <a:rPr lang="en-GB" sz="2000" dirty="0" smtClean="0"/>
              <a:t>SOAS Roadmaps Template </a:t>
            </a:r>
            <a:r>
              <a:rPr lang="en-GB" sz="1400" dirty="0" smtClean="0"/>
              <a:t>(in English please)</a:t>
            </a:r>
            <a:endParaRPr lang="en-GB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3924436" cy="5472608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l"/>
            <a:r>
              <a:rPr lang="en-GB" sz="1400" i="1" u="sng" dirty="0" smtClean="0">
                <a:solidFill>
                  <a:schemeClr val="tx1"/>
                </a:solidFill>
              </a:rPr>
              <a:t>Instructions: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400" dirty="0" smtClean="0"/>
              <a:t>Collect </a:t>
            </a:r>
            <a:r>
              <a:rPr lang="en-GB" sz="1400" u="sng" dirty="0" smtClean="0">
                <a:solidFill>
                  <a:schemeClr val="tx1"/>
                </a:solidFill>
              </a:rPr>
              <a:t>existing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smtClean="0"/>
              <a:t>roadmaps in ‘your’ domain (logistics, biology, com-networks, organization-work, organization-collaboration, </a:t>
            </a:r>
            <a:r>
              <a:rPr lang="en-GB" sz="1400" dirty="0" err="1" smtClean="0"/>
              <a:t>ict</a:t>
            </a:r>
            <a:r>
              <a:rPr lang="en-GB" sz="1400" dirty="0" smtClean="0"/>
              <a:t> -people)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400" dirty="0" smtClean="0"/>
              <a:t>Choose </a:t>
            </a:r>
            <a:r>
              <a:rPr lang="en-GB" sz="1400" u="sng" dirty="0" smtClean="0">
                <a:solidFill>
                  <a:schemeClr val="tx1"/>
                </a:solidFill>
              </a:rPr>
              <a:t>relevant</a:t>
            </a:r>
            <a:r>
              <a:rPr lang="en-GB" sz="1400" dirty="0" smtClean="0"/>
              <a:t> existing roadmap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400" dirty="0" smtClean="0"/>
              <a:t>Make a copy of </a:t>
            </a:r>
            <a:r>
              <a:rPr lang="en-GB" sz="1400" u="sng" dirty="0" smtClean="0">
                <a:solidFill>
                  <a:schemeClr val="tx1"/>
                </a:solidFill>
              </a:rPr>
              <a:t>slide#2</a:t>
            </a:r>
            <a:r>
              <a:rPr lang="en-GB" sz="1400" dirty="0" smtClean="0"/>
              <a:t> and </a:t>
            </a:r>
            <a:r>
              <a:rPr lang="en-GB" sz="1400" u="sng" dirty="0" smtClean="0">
                <a:solidFill>
                  <a:schemeClr val="tx1"/>
                </a:solidFill>
              </a:rPr>
              <a:t>slide#3</a:t>
            </a:r>
            <a:r>
              <a:rPr lang="en-GB" sz="1400" dirty="0" smtClean="0"/>
              <a:t> and insert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400" dirty="0" smtClean="0"/>
              <a:t>Define the </a:t>
            </a:r>
            <a:r>
              <a:rPr lang="en-GB" sz="1400" u="sng" dirty="0" smtClean="0">
                <a:solidFill>
                  <a:srgbClr val="002060"/>
                </a:solidFill>
              </a:rPr>
              <a:t>system-name and system-goal</a:t>
            </a:r>
            <a:r>
              <a:rPr lang="en-GB" sz="1400" dirty="0" smtClean="0"/>
              <a:t> the roadmap is about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400" dirty="0" smtClean="0"/>
              <a:t>For each horizontal bar (actors, science, technology, market, impact) formulate the development in terms of keywords (use copies of the “</a:t>
            </a:r>
            <a:r>
              <a:rPr lang="en-GB" sz="1400" u="sng" dirty="0" smtClean="0">
                <a:solidFill>
                  <a:schemeClr val="tx1"/>
                </a:solidFill>
              </a:rPr>
              <a:t>item</a:t>
            </a:r>
            <a:r>
              <a:rPr lang="en-GB" sz="1400" dirty="0" smtClean="0"/>
              <a:t>” [</a:t>
            </a:r>
            <a:r>
              <a:rPr lang="en-GB" sz="1400" dirty="0" err="1" smtClean="0"/>
              <a:t>ctrl+d</a:t>
            </a:r>
            <a:r>
              <a:rPr lang="en-GB" sz="1400" dirty="0" smtClean="0"/>
              <a:t>]) see also </a:t>
            </a:r>
            <a:r>
              <a:rPr lang="en-GB" sz="1400" i="1" u="sng" dirty="0" smtClean="0">
                <a:solidFill>
                  <a:schemeClr val="tx1"/>
                </a:solidFill>
              </a:rPr>
              <a:t>explanation of the dimensions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400" dirty="0" smtClean="0"/>
              <a:t>After all keywords are in place, add key obstacles (use copies of “</a:t>
            </a:r>
            <a:r>
              <a:rPr lang="en-GB" sz="1400" u="sng" dirty="0" smtClean="0">
                <a:solidFill>
                  <a:srgbClr val="FF0000"/>
                </a:solidFill>
              </a:rPr>
              <a:t>obstacle</a:t>
            </a:r>
            <a:r>
              <a:rPr lang="en-GB" sz="1400" dirty="0" smtClean="0"/>
              <a:t>” [</a:t>
            </a:r>
            <a:r>
              <a:rPr lang="en-GB" sz="1400" dirty="0" err="1" smtClean="0"/>
              <a:t>ctrl+d</a:t>
            </a:r>
            <a:r>
              <a:rPr lang="en-GB" sz="1400" dirty="0" smtClean="0"/>
              <a:t>])</a:t>
            </a:r>
          </a:p>
          <a:p>
            <a:pPr marL="342900" indent="-342900" algn="l">
              <a:buFont typeface="+mj-lt"/>
              <a:buAutoNum type="arabicPeriod"/>
            </a:pPr>
            <a:endParaRPr lang="en-GB" sz="1400" dirty="0" smtClean="0"/>
          </a:p>
          <a:p>
            <a:pPr marL="342900" indent="-342900" algn="l">
              <a:buFont typeface="+mj-lt"/>
              <a:buAutoNum type="arabicPeriod"/>
            </a:pPr>
            <a:r>
              <a:rPr lang="en-GB" sz="1400" dirty="0" smtClean="0"/>
              <a:t>When done, </a:t>
            </a:r>
            <a:r>
              <a:rPr lang="en-GB" sz="1400" u="sng" dirty="0" smtClean="0">
                <a:solidFill>
                  <a:schemeClr val="tx1"/>
                </a:solidFill>
              </a:rPr>
              <a:t>return to step 2 </a:t>
            </a:r>
            <a:r>
              <a:rPr lang="en-GB" sz="1400" dirty="0" smtClean="0"/>
              <a:t>until all relevant roadmaps are made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400" u="sng" dirty="0" smtClean="0">
                <a:solidFill>
                  <a:schemeClr val="tx1"/>
                </a:solidFill>
              </a:rPr>
              <a:t>Save file with domain name </a:t>
            </a:r>
            <a:r>
              <a:rPr lang="en-GB" sz="1400" dirty="0" smtClean="0"/>
              <a:t>in the file name (</a:t>
            </a:r>
            <a:r>
              <a:rPr lang="en-GB" sz="1400" dirty="0" err="1" smtClean="0"/>
              <a:t>eg</a:t>
            </a:r>
            <a:r>
              <a:rPr lang="en-GB" sz="1400" dirty="0" smtClean="0"/>
              <a:t>.    logistics </a:t>
            </a:r>
            <a:r>
              <a:rPr lang="en-GB" sz="1400" dirty="0" err="1" smtClean="0"/>
              <a:t>zoas</a:t>
            </a:r>
            <a:r>
              <a:rPr lang="en-GB" sz="1400" dirty="0" smtClean="0"/>
              <a:t> </a:t>
            </a:r>
            <a:r>
              <a:rPr lang="en-GB" sz="1400" dirty="0" err="1" smtClean="0"/>
              <a:t>rm</a:t>
            </a:r>
            <a:r>
              <a:rPr lang="en-GB" sz="1400" dirty="0" smtClean="0"/>
              <a:t> v01.pptx)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400" dirty="0" smtClean="0"/>
              <a:t>Place in following folder   </a:t>
            </a:r>
            <a:r>
              <a:rPr lang="en-GB" sz="1400" u="sng" dirty="0" smtClean="0">
                <a:solidFill>
                  <a:schemeClr val="tx1"/>
                </a:solidFill>
              </a:rPr>
              <a:t>\\tsn.tno.nl\data\Projects\041\0\01077\ZOAS knowledge\roadmaps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400" dirty="0" smtClean="0"/>
              <a:t>Think ‘</a:t>
            </a:r>
            <a:r>
              <a:rPr lang="en-GB" sz="1400" u="sng" dirty="0" smtClean="0">
                <a:solidFill>
                  <a:schemeClr val="tx1"/>
                </a:solidFill>
              </a:rPr>
              <a:t>hallelujah</a:t>
            </a:r>
            <a:r>
              <a:rPr lang="en-GB" sz="1400" dirty="0" smtClean="0"/>
              <a:t>’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0" y="692696"/>
            <a:ext cx="4320480" cy="547260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i="1" u="sng" dirty="0" smtClean="0">
                <a:solidFill>
                  <a:schemeClr val="tx1"/>
                </a:solidFill>
              </a:rPr>
              <a:t>Explanation of the dimensions:</a:t>
            </a:r>
          </a:p>
          <a:p>
            <a:pPr algn="l"/>
            <a:endParaRPr lang="en-GB" sz="1400" u="sng" dirty="0" smtClean="0"/>
          </a:p>
          <a:p>
            <a:pPr algn="l"/>
            <a:r>
              <a:rPr lang="en-GB" sz="1400" u="sng" dirty="0" smtClean="0"/>
              <a:t>Actors:</a:t>
            </a:r>
          </a:p>
          <a:p>
            <a:pPr algn="l"/>
            <a:r>
              <a:rPr lang="en-GB" sz="1400" dirty="0" smtClean="0"/>
              <a:t>For this dimension name the relevant actors involved with the system and how they are linked and how this network develops through time.</a:t>
            </a:r>
          </a:p>
          <a:p>
            <a:pPr algn="l"/>
            <a:endParaRPr lang="en-GB" sz="1400" u="sng" dirty="0" smtClean="0"/>
          </a:p>
          <a:p>
            <a:pPr algn="l"/>
            <a:r>
              <a:rPr lang="en-GB" sz="1400" u="sng" dirty="0" smtClean="0"/>
              <a:t>Science:</a:t>
            </a:r>
          </a:p>
          <a:p>
            <a:pPr algn="l"/>
            <a:r>
              <a:rPr lang="en-GB" sz="1400" dirty="0" smtClean="0"/>
              <a:t>Name the actual and expected scientific principles involved.</a:t>
            </a:r>
          </a:p>
          <a:p>
            <a:pPr algn="l"/>
            <a:endParaRPr lang="en-GB" sz="1400" u="sng" dirty="0" smtClean="0"/>
          </a:p>
          <a:p>
            <a:pPr algn="l"/>
            <a:r>
              <a:rPr lang="en-GB" sz="1400" u="sng" dirty="0" smtClean="0"/>
              <a:t>Technology:</a:t>
            </a:r>
          </a:p>
          <a:p>
            <a:pPr algn="l"/>
            <a:r>
              <a:rPr lang="en-GB" sz="1400" dirty="0" smtClean="0"/>
              <a:t>Describe the technological development ,  the actual practical application of science now and expected.</a:t>
            </a:r>
          </a:p>
          <a:p>
            <a:pPr algn="l"/>
            <a:endParaRPr lang="en-GB" sz="1400" u="sng" dirty="0" smtClean="0"/>
          </a:p>
          <a:p>
            <a:pPr algn="l"/>
            <a:r>
              <a:rPr lang="en-GB" sz="1400" u="sng" dirty="0" smtClean="0"/>
              <a:t>Market:</a:t>
            </a:r>
          </a:p>
          <a:p>
            <a:pPr algn="l"/>
            <a:r>
              <a:rPr lang="en-GB" sz="1400" dirty="0" smtClean="0"/>
              <a:t>Name the relationships between producers and consumers (a-b) that benefit from the system, now and expected</a:t>
            </a:r>
          </a:p>
          <a:p>
            <a:pPr algn="l"/>
            <a:endParaRPr lang="en-GB" sz="1400" dirty="0" smtClean="0"/>
          </a:p>
          <a:p>
            <a:pPr algn="l"/>
            <a:r>
              <a:rPr lang="en-GB" sz="1400" u="sng" dirty="0" smtClean="0"/>
              <a:t>Impact:</a:t>
            </a:r>
          </a:p>
          <a:p>
            <a:pPr algn="l"/>
            <a:r>
              <a:rPr lang="en-GB" sz="1400" dirty="0" smtClean="0"/>
              <a:t>Name the consequences of the emergent system </a:t>
            </a:r>
            <a:r>
              <a:rPr lang="en-GB" sz="1400" dirty="0" err="1" smtClean="0"/>
              <a:t>behavior</a:t>
            </a:r>
            <a:r>
              <a:rPr lang="en-GB" sz="1400" dirty="0" smtClean="0"/>
              <a:t>, positive and negative</a:t>
            </a:r>
          </a:p>
          <a:p>
            <a:pPr algn="l"/>
            <a:endParaRPr lang="en-GB" sz="1400" dirty="0" smtClean="0"/>
          </a:p>
          <a:p>
            <a:pPr algn="l"/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125433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1043608" y="-2963"/>
            <a:ext cx="5832648" cy="274274"/>
          </a:xfrm>
        </p:spPr>
        <p:txBody>
          <a:bodyPr wrap="none">
            <a:noAutofit/>
          </a:bodyPr>
          <a:lstStyle/>
          <a:p>
            <a:pPr algn="l"/>
            <a:r>
              <a:rPr lang="en-GB" sz="1600" dirty="0" smtClean="0">
                <a:solidFill>
                  <a:srgbClr val="002060"/>
                </a:solidFill>
              </a:rPr>
              <a:t>TNO: generating &amp;  facilitating breakthroughs with SOAS</a:t>
            </a:r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468544" y="116517"/>
            <a:ext cx="405808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 smtClean="0"/>
              <a:t>item</a:t>
            </a:r>
            <a:endParaRPr lang="en-GB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9468544" y="404664"/>
            <a:ext cx="681588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obstacle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7998" y="6105054"/>
            <a:ext cx="846322" cy="215444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>
            <a:spAutoFit/>
          </a:bodyPr>
          <a:lstStyle/>
          <a:p>
            <a:r>
              <a:rPr lang="en-GB" sz="1400" dirty="0"/>
              <a:t>researchers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175829" y="5273296"/>
            <a:ext cx="1470659" cy="215444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>
            <a:spAutoFit/>
          </a:bodyPr>
          <a:lstStyle/>
          <a:p>
            <a:r>
              <a:rPr lang="en-GB" sz="1400" dirty="0"/>
              <a:t>b</a:t>
            </a:r>
            <a:r>
              <a:rPr lang="en-GB" sz="1400" dirty="0" smtClean="0"/>
              <a:t>usiness developers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554362" y="5705517"/>
            <a:ext cx="713593" cy="215444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>
            <a:spAutoFit/>
          </a:bodyPr>
          <a:lstStyle/>
          <a:p>
            <a:r>
              <a:rPr lang="en-GB" sz="1400" dirty="0"/>
              <a:t>managers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35896" y="5711867"/>
            <a:ext cx="472822" cy="215444"/>
          </a:xfrm>
          <a:prstGeom prst="rect">
            <a:avLst/>
          </a:prstGeom>
          <a:solidFill>
            <a:srgbClr val="FFC000"/>
          </a:solidFill>
          <a:effectLst/>
        </p:spPr>
        <p:txBody>
          <a:bodyPr wrap="none" lIns="0" tIns="0" rIns="0" bIns="0" rtlCol="0">
            <a:spAutoFit/>
          </a:bodyPr>
          <a:lstStyle/>
          <a:p>
            <a:r>
              <a:rPr lang="en-GB" sz="1400" dirty="0" smtClean="0"/>
              <a:t>clients</a:t>
            </a:r>
            <a:endParaRPr lang="en-GB" sz="1400" dirty="0"/>
          </a:p>
        </p:txBody>
      </p:sp>
      <p:cxnSp>
        <p:nvCxnSpPr>
          <p:cNvPr id="3" name="Elbow Connector 2"/>
          <p:cNvCxnSpPr>
            <a:stCxn id="5" idx="3"/>
            <a:endCxn id="72" idx="2"/>
          </p:cNvCxnSpPr>
          <p:nvPr/>
        </p:nvCxnSpPr>
        <p:spPr>
          <a:xfrm flipV="1">
            <a:off x="2334320" y="5933661"/>
            <a:ext cx="601267" cy="279115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8" idx="0"/>
            <a:endCxn id="6" idx="3"/>
          </p:cNvCxnSpPr>
          <p:nvPr/>
        </p:nvCxnSpPr>
        <p:spPr>
          <a:xfrm rot="16200000" flipV="1">
            <a:off x="3093974" y="4933533"/>
            <a:ext cx="330849" cy="1225819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1"/>
            <a:endCxn id="5" idx="1"/>
          </p:cNvCxnSpPr>
          <p:nvPr/>
        </p:nvCxnSpPr>
        <p:spPr>
          <a:xfrm rot="10800000" flipH="1" flipV="1">
            <a:off x="1175828" y="5381018"/>
            <a:ext cx="312169" cy="831758"/>
          </a:xfrm>
          <a:prstGeom prst="bentConnector3">
            <a:avLst>
              <a:gd name="adj1" fmla="val -7323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6" idx="2"/>
            <a:endCxn id="7" idx="0"/>
          </p:cNvCxnSpPr>
          <p:nvPr/>
        </p:nvCxnSpPr>
        <p:spPr>
          <a:xfrm>
            <a:off x="1911159" y="5488740"/>
            <a:ext cx="0" cy="216777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7" idx="2"/>
            <a:endCxn id="5" idx="0"/>
          </p:cNvCxnSpPr>
          <p:nvPr/>
        </p:nvCxnSpPr>
        <p:spPr>
          <a:xfrm>
            <a:off x="1911159" y="5920961"/>
            <a:ext cx="0" cy="184093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41490" y="5621823"/>
            <a:ext cx="846322" cy="215444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>
            <a:spAutoFit/>
          </a:bodyPr>
          <a:lstStyle/>
          <a:p>
            <a:r>
              <a:rPr lang="en-GB" sz="1400" dirty="0"/>
              <a:t>researchers</a:t>
            </a:r>
            <a:endParaRPr lang="en-GB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7177296" y="5621824"/>
            <a:ext cx="472822" cy="215444"/>
          </a:xfrm>
          <a:prstGeom prst="rect">
            <a:avLst/>
          </a:prstGeom>
          <a:solidFill>
            <a:srgbClr val="FFC000"/>
          </a:solidFill>
          <a:effectLst/>
        </p:spPr>
        <p:txBody>
          <a:bodyPr wrap="none" lIns="0" tIns="0" rIns="0" bIns="0" rtlCol="0">
            <a:spAutoFit/>
          </a:bodyPr>
          <a:lstStyle/>
          <a:p>
            <a:r>
              <a:rPr lang="en-GB" sz="1400" dirty="0" smtClean="0"/>
              <a:t>clients</a:t>
            </a:r>
            <a:endParaRPr lang="en-GB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2591582" y="5718217"/>
            <a:ext cx="688009" cy="215444"/>
          </a:xfrm>
          <a:prstGeom prst="rect">
            <a:avLst/>
          </a:prstGeom>
          <a:solidFill>
            <a:srgbClr val="FFC000"/>
          </a:solidFill>
          <a:effectLst/>
        </p:spPr>
        <p:txBody>
          <a:bodyPr wrap="none" lIns="0" tIns="0" rIns="0" bIns="0" rtlCol="0">
            <a:spAutoFit/>
          </a:bodyPr>
          <a:lstStyle/>
          <a:p>
            <a:r>
              <a:rPr lang="en-GB" sz="1400" dirty="0" smtClean="0"/>
              <a:t>problems</a:t>
            </a:r>
            <a:endParaRPr lang="en-GB" sz="1400" dirty="0"/>
          </a:p>
        </p:txBody>
      </p:sp>
      <p:cxnSp>
        <p:nvCxnSpPr>
          <p:cNvPr id="75" name="Elbow Connector 74"/>
          <p:cNvCxnSpPr>
            <a:endCxn id="72" idx="3"/>
          </p:cNvCxnSpPr>
          <p:nvPr/>
        </p:nvCxnSpPr>
        <p:spPr>
          <a:xfrm rot="10800000">
            <a:off x="3279591" y="5825939"/>
            <a:ext cx="327080" cy="6350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487811" y="5284624"/>
            <a:ext cx="744050" cy="215444"/>
          </a:xfrm>
          <a:prstGeom prst="rect">
            <a:avLst/>
          </a:prstGeom>
          <a:solidFill>
            <a:srgbClr val="FFC000"/>
          </a:solidFill>
          <a:effectLst/>
        </p:spPr>
        <p:txBody>
          <a:bodyPr wrap="none" lIns="0" tIns="0" rIns="0" bIns="0" rtlCol="0">
            <a:spAutoFit/>
          </a:bodyPr>
          <a:lstStyle/>
          <a:p>
            <a:r>
              <a:rPr lang="en-GB" sz="1400" dirty="0" smtClean="0"/>
              <a:t>∆</a:t>
            </a:r>
            <a:r>
              <a:rPr lang="en-US" sz="1400" dirty="0" smtClean="0"/>
              <a:t>behavior</a:t>
            </a:r>
            <a:endParaRPr lang="en-US" sz="1400" dirty="0"/>
          </a:p>
        </p:txBody>
      </p:sp>
      <p:cxnSp>
        <p:nvCxnSpPr>
          <p:cNvPr id="83" name="Elbow Connector 82"/>
          <p:cNvCxnSpPr>
            <a:stCxn id="69" idx="0"/>
            <a:endCxn id="82" idx="3"/>
          </p:cNvCxnSpPr>
          <p:nvPr/>
        </p:nvCxnSpPr>
        <p:spPr>
          <a:xfrm rot="16200000" flipV="1">
            <a:off x="7208045" y="5416162"/>
            <a:ext cx="229478" cy="181846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85"/>
          <p:cNvCxnSpPr>
            <a:stCxn id="82" idx="1"/>
            <a:endCxn id="68" idx="0"/>
          </p:cNvCxnSpPr>
          <p:nvPr/>
        </p:nvCxnSpPr>
        <p:spPr>
          <a:xfrm rot="10800000" flipV="1">
            <a:off x="6064651" y="5392345"/>
            <a:ext cx="423160" cy="229477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69" idx="1"/>
            <a:endCxn id="68" idx="3"/>
          </p:cNvCxnSpPr>
          <p:nvPr/>
        </p:nvCxnSpPr>
        <p:spPr>
          <a:xfrm rot="10800000">
            <a:off x="6487812" y="5729546"/>
            <a:ext cx="689484" cy="1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7394509" y="5900939"/>
            <a:ext cx="1470659" cy="215444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>
            <a:spAutoFit/>
          </a:bodyPr>
          <a:lstStyle/>
          <a:p>
            <a:r>
              <a:rPr lang="en-GB" sz="1400" dirty="0"/>
              <a:t>b</a:t>
            </a:r>
            <a:r>
              <a:rPr lang="en-GB" sz="1400" dirty="0" smtClean="0"/>
              <a:t>usiness </a:t>
            </a:r>
            <a:r>
              <a:rPr lang="en-GB" sz="1400" dirty="0" smtClean="0"/>
              <a:t>developers</a:t>
            </a:r>
            <a:endParaRPr lang="en-GB" sz="1400" dirty="0"/>
          </a:p>
        </p:txBody>
      </p:sp>
      <p:sp>
        <p:nvSpPr>
          <p:cNvPr id="101" name="TextBox 100"/>
          <p:cNvSpPr txBox="1"/>
          <p:nvPr/>
        </p:nvSpPr>
        <p:spPr>
          <a:xfrm>
            <a:off x="4826925" y="5900938"/>
            <a:ext cx="1425005" cy="215444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>
            <a:spAutoFit/>
          </a:bodyPr>
          <a:lstStyle/>
          <a:p>
            <a:r>
              <a:rPr lang="en-GB" sz="1400" dirty="0"/>
              <a:t>e</a:t>
            </a:r>
            <a:r>
              <a:rPr lang="en-GB" sz="1400" dirty="0" smtClean="0"/>
              <a:t>xpertize </a:t>
            </a:r>
            <a:r>
              <a:rPr lang="en-GB" sz="1400" dirty="0" smtClean="0"/>
              <a:t>managers</a:t>
            </a:r>
            <a:endParaRPr lang="en-GB" sz="1400" dirty="0"/>
          </a:p>
        </p:txBody>
      </p:sp>
      <p:sp>
        <p:nvSpPr>
          <p:cNvPr id="110" name="TextBox 109"/>
          <p:cNvSpPr txBox="1"/>
          <p:nvPr/>
        </p:nvSpPr>
        <p:spPr>
          <a:xfrm>
            <a:off x="6487812" y="6116383"/>
            <a:ext cx="713593" cy="215444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>
            <a:spAutoFit/>
          </a:bodyPr>
          <a:lstStyle/>
          <a:p>
            <a:r>
              <a:rPr lang="en-GB" sz="1400" dirty="0" smtClean="0"/>
              <a:t>managers</a:t>
            </a:r>
            <a:endParaRPr lang="en-GB" sz="1400" dirty="0"/>
          </a:p>
        </p:txBody>
      </p:sp>
      <p:cxnSp>
        <p:nvCxnSpPr>
          <p:cNvPr id="111" name="Elbow Connector 110"/>
          <p:cNvCxnSpPr>
            <a:stCxn id="92" idx="1"/>
            <a:endCxn id="101" idx="3"/>
          </p:cNvCxnSpPr>
          <p:nvPr/>
        </p:nvCxnSpPr>
        <p:spPr>
          <a:xfrm rot="10800000">
            <a:off x="6251931" y="6008661"/>
            <a:ext cx="1142579" cy="1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urved Connector 114"/>
          <p:cNvCxnSpPr>
            <a:stCxn id="110" idx="3"/>
          </p:cNvCxnSpPr>
          <p:nvPr/>
        </p:nvCxnSpPr>
        <p:spPr>
          <a:xfrm flipH="1" flipV="1">
            <a:off x="6844615" y="6008661"/>
            <a:ext cx="356790" cy="215444"/>
          </a:xfrm>
          <a:prstGeom prst="curvedConnector3">
            <a:avLst>
              <a:gd name="adj1" fmla="val -64071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urved Connector 115"/>
          <p:cNvCxnSpPr>
            <a:stCxn id="110" idx="1"/>
          </p:cNvCxnSpPr>
          <p:nvPr/>
        </p:nvCxnSpPr>
        <p:spPr>
          <a:xfrm rot="10800000" flipH="1">
            <a:off x="6487812" y="5729549"/>
            <a:ext cx="442228" cy="494556"/>
          </a:xfrm>
          <a:prstGeom prst="curvedConnector4">
            <a:avLst>
              <a:gd name="adj1" fmla="val -51693"/>
              <a:gd name="adj2" fmla="val 60891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urved Connector 125"/>
          <p:cNvCxnSpPr>
            <a:stCxn id="101" idx="0"/>
          </p:cNvCxnSpPr>
          <p:nvPr/>
        </p:nvCxnSpPr>
        <p:spPr>
          <a:xfrm rot="5400000" flipH="1" flipV="1">
            <a:off x="5572642" y="5408194"/>
            <a:ext cx="459531" cy="525959"/>
          </a:xfrm>
          <a:prstGeom prst="curved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urved Connector 128"/>
          <p:cNvCxnSpPr>
            <a:stCxn id="92" idx="0"/>
          </p:cNvCxnSpPr>
          <p:nvPr/>
        </p:nvCxnSpPr>
        <p:spPr>
          <a:xfrm rot="16200000" flipV="1">
            <a:off x="7635185" y="5406284"/>
            <a:ext cx="412198" cy="577111"/>
          </a:xfrm>
          <a:prstGeom prst="curved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4262711" y="5441398"/>
            <a:ext cx="763149" cy="503590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paradigm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shift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316639" y="4725144"/>
            <a:ext cx="1367225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 smtClean="0"/>
              <a:t>mono disciplinary</a:t>
            </a:r>
            <a:endParaRPr lang="en-GB" sz="1400" dirty="0"/>
          </a:p>
        </p:txBody>
      </p:sp>
      <p:sp>
        <p:nvSpPr>
          <p:cNvPr id="135" name="TextBox 134"/>
          <p:cNvSpPr txBox="1"/>
          <p:nvPr/>
        </p:nvSpPr>
        <p:spPr>
          <a:xfrm>
            <a:off x="2042737" y="4380692"/>
            <a:ext cx="1207501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/>
              <a:t>n</a:t>
            </a:r>
            <a:r>
              <a:rPr lang="en-GB" sz="1400" dirty="0" smtClean="0"/>
              <a:t>etwork theory</a:t>
            </a:r>
            <a:endParaRPr lang="en-GB" sz="1400" dirty="0"/>
          </a:p>
        </p:txBody>
      </p:sp>
      <p:sp>
        <p:nvSpPr>
          <p:cNvPr id="136" name="TextBox 135"/>
          <p:cNvSpPr txBox="1"/>
          <p:nvPr/>
        </p:nvSpPr>
        <p:spPr>
          <a:xfrm>
            <a:off x="316639" y="3230000"/>
            <a:ext cx="1805485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/>
              <a:t>n</a:t>
            </a:r>
            <a:r>
              <a:rPr lang="en-GB" sz="1400" dirty="0" smtClean="0"/>
              <a:t>etwork representation</a:t>
            </a:r>
            <a:endParaRPr lang="en-GB" sz="1400" dirty="0"/>
          </a:p>
        </p:txBody>
      </p:sp>
      <p:sp>
        <p:nvSpPr>
          <p:cNvPr id="137" name="TextBox 136"/>
          <p:cNvSpPr txBox="1"/>
          <p:nvPr/>
        </p:nvSpPr>
        <p:spPr>
          <a:xfrm>
            <a:off x="2260834" y="3573014"/>
            <a:ext cx="1589080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/>
              <a:t>k</a:t>
            </a:r>
            <a:r>
              <a:rPr lang="en-GB" sz="1400" dirty="0" smtClean="0"/>
              <a:t>nowledge networks</a:t>
            </a:r>
            <a:endParaRPr lang="en-GB" sz="1400" dirty="0"/>
          </a:p>
        </p:txBody>
      </p:sp>
      <p:sp>
        <p:nvSpPr>
          <p:cNvPr id="138" name="TextBox 137"/>
          <p:cNvSpPr txBox="1"/>
          <p:nvPr/>
        </p:nvSpPr>
        <p:spPr>
          <a:xfrm>
            <a:off x="1487998" y="2932588"/>
            <a:ext cx="1645441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 smtClean="0"/>
              <a:t>actor/social networks</a:t>
            </a:r>
            <a:endParaRPr lang="en-GB" sz="1400" dirty="0"/>
          </a:p>
        </p:txBody>
      </p:sp>
      <p:sp>
        <p:nvSpPr>
          <p:cNvPr id="139" name="TextBox 138"/>
          <p:cNvSpPr txBox="1"/>
          <p:nvPr/>
        </p:nvSpPr>
        <p:spPr>
          <a:xfrm>
            <a:off x="390591" y="647917"/>
            <a:ext cx="1097407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/>
              <a:t>l</a:t>
            </a:r>
            <a:r>
              <a:rPr lang="en-GB" sz="1400" dirty="0" smtClean="0"/>
              <a:t>oss of control</a:t>
            </a:r>
            <a:endParaRPr lang="en-GB" sz="1400" dirty="0"/>
          </a:p>
        </p:txBody>
      </p:sp>
      <p:sp>
        <p:nvSpPr>
          <p:cNvPr id="140" name="TextBox 139"/>
          <p:cNvSpPr txBox="1"/>
          <p:nvPr/>
        </p:nvSpPr>
        <p:spPr>
          <a:xfrm>
            <a:off x="511900" y="887489"/>
            <a:ext cx="502564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 smtClean="0"/>
              <a:t>unfair</a:t>
            </a:r>
            <a:endParaRPr lang="en-GB" sz="1400" dirty="0"/>
          </a:p>
        </p:txBody>
      </p:sp>
      <p:sp>
        <p:nvSpPr>
          <p:cNvPr id="141" name="TextBox 140"/>
          <p:cNvSpPr txBox="1"/>
          <p:nvPr/>
        </p:nvSpPr>
        <p:spPr>
          <a:xfrm>
            <a:off x="1175828" y="899712"/>
            <a:ext cx="1367609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/>
              <a:t>d</a:t>
            </a:r>
            <a:r>
              <a:rPr lang="en-GB" sz="1400" dirty="0" smtClean="0"/>
              <a:t>egraded ecology</a:t>
            </a:r>
            <a:endParaRPr lang="en-GB" sz="1400" dirty="0"/>
          </a:p>
        </p:txBody>
      </p:sp>
      <p:sp>
        <p:nvSpPr>
          <p:cNvPr id="142" name="TextBox 141"/>
          <p:cNvSpPr txBox="1"/>
          <p:nvPr/>
        </p:nvSpPr>
        <p:spPr>
          <a:xfrm>
            <a:off x="3198924" y="694975"/>
            <a:ext cx="763149" cy="503590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paradigm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shift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538545" y="504408"/>
            <a:ext cx="1768552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/>
              <a:t>m</a:t>
            </a:r>
            <a:r>
              <a:rPr lang="en-GB" sz="1400" dirty="0" smtClean="0"/>
              <a:t>anaging relationships</a:t>
            </a:r>
            <a:endParaRPr lang="en-GB" sz="1400" dirty="0"/>
          </a:p>
        </p:txBody>
      </p:sp>
      <p:sp>
        <p:nvSpPr>
          <p:cNvPr id="144" name="TextBox 143"/>
          <p:cNvSpPr txBox="1"/>
          <p:nvPr/>
        </p:nvSpPr>
        <p:spPr>
          <a:xfrm>
            <a:off x="4287263" y="830850"/>
            <a:ext cx="314436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 smtClean="0"/>
              <a:t>fair</a:t>
            </a:r>
            <a:endParaRPr lang="en-GB" sz="1400" dirty="0"/>
          </a:p>
        </p:txBody>
      </p:sp>
      <p:sp>
        <p:nvSpPr>
          <p:cNvPr id="145" name="TextBox 144"/>
          <p:cNvSpPr txBox="1"/>
          <p:nvPr/>
        </p:nvSpPr>
        <p:spPr>
          <a:xfrm>
            <a:off x="4951191" y="843073"/>
            <a:ext cx="1430575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 smtClean="0"/>
              <a:t>enhancing ecology</a:t>
            </a:r>
            <a:endParaRPr lang="en-GB" sz="1400" dirty="0"/>
          </a:p>
        </p:txBody>
      </p:sp>
      <p:sp>
        <p:nvSpPr>
          <p:cNvPr id="146" name="TextBox 145"/>
          <p:cNvSpPr txBox="1"/>
          <p:nvPr/>
        </p:nvSpPr>
        <p:spPr>
          <a:xfrm>
            <a:off x="906657" y="1123169"/>
            <a:ext cx="361565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 smtClean="0"/>
              <a:t>fear</a:t>
            </a:r>
            <a:endParaRPr lang="en-GB" sz="1400" dirty="0"/>
          </a:p>
        </p:txBody>
      </p:sp>
      <p:sp>
        <p:nvSpPr>
          <p:cNvPr id="147" name="TextBox 146"/>
          <p:cNvSpPr txBox="1"/>
          <p:nvPr/>
        </p:nvSpPr>
        <p:spPr>
          <a:xfrm>
            <a:off x="489164" y="2000540"/>
            <a:ext cx="2019455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/>
              <a:t>s</a:t>
            </a:r>
            <a:r>
              <a:rPr lang="en-GB" sz="1400" dirty="0" smtClean="0"/>
              <a:t>hort term wins (for some)</a:t>
            </a:r>
            <a:endParaRPr lang="en-GB" sz="1400" dirty="0"/>
          </a:p>
        </p:txBody>
      </p:sp>
      <p:sp>
        <p:nvSpPr>
          <p:cNvPr id="148" name="TextBox 147"/>
          <p:cNvSpPr txBox="1"/>
          <p:nvPr/>
        </p:nvSpPr>
        <p:spPr>
          <a:xfrm>
            <a:off x="4910585" y="1962108"/>
            <a:ext cx="1764448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/>
              <a:t>l</a:t>
            </a:r>
            <a:r>
              <a:rPr lang="en-GB" sz="1400" dirty="0" smtClean="0"/>
              <a:t>ong term gains (for all)</a:t>
            </a:r>
            <a:endParaRPr lang="en-GB" sz="1400" dirty="0"/>
          </a:p>
        </p:txBody>
      </p:sp>
      <p:sp>
        <p:nvSpPr>
          <p:cNvPr id="149" name="TextBox 148"/>
          <p:cNvSpPr txBox="1"/>
          <p:nvPr/>
        </p:nvSpPr>
        <p:spPr>
          <a:xfrm>
            <a:off x="723398" y="2293832"/>
            <a:ext cx="1089648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 smtClean="0"/>
              <a:t>unsustainable</a:t>
            </a:r>
            <a:endParaRPr lang="en-GB" sz="1400" dirty="0"/>
          </a:p>
        </p:txBody>
      </p:sp>
      <p:sp>
        <p:nvSpPr>
          <p:cNvPr id="150" name="TextBox 149"/>
          <p:cNvSpPr txBox="1"/>
          <p:nvPr/>
        </p:nvSpPr>
        <p:spPr>
          <a:xfrm>
            <a:off x="4910585" y="2348880"/>
            <a:ext cx="900494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 smtClean="0"/>
              <a:t>sustainable</a:t>
            </a:r>
            <a:endParaRPr lang="en-GB" sz="1400" dirty="0"/>
          </a:p>
        </p:txBody>
      </p:sp>
      <p:sp>
        <p:nvSpPr>
          <p:cNvPr id="151" name="TextBox 150"/>
          <p:cNvSpPr txBox="1"/>
          <p:nvPr/>
        </p:nvSpPr>
        <p:spPr>
          <a:xfrm>
            <a:off x="1348948" y="1657189"/>
            <a:ext cx="1735274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/>
              <a:t>u</a:t>
            </a:r>
            <a:r>
              <a:rPr lang="en-GB" sz="1400" dirty="0" smtClean="0"/>
              <a:t>nconscious consumer</a:t>
            </a:r>
            <a:endParaRPr lang="en-GB" sz="1400" dirty="0"/>
          </a:p>
        </p:txBody>
      </p:sp>
      <p:sp>
        <p:nvSpPr>
          <p:cNvPr id="152" name="TextBox 151"/>
          <p:cNvSpPr txBox="1"/>
          <p:nvPr/>
        </p:nvSpPr>
        <p:spPr>
          <a:xfrm>
            <a:off x="3959288" y="1656274"/>
            <a:ext cx="1546120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 smtClean="0"/>
              <a:t>conscious consumer</a:t>
            </a:r>
            <a:endParaRPr lang="en-GB" sz="1400" dirty="0"/>
          </a:p>
        </p:txBody>
      </p:sp>
      <p:sp>
        <p:nvSpPr>
          <p:cNvPr id="153" name="TextBox 152"/>
          <p:cNvSpPr txBox="1"/>
          <p:nvPr/>
        </p:nvSpPr>
        <p:spPr>
          <a:xfrm>
            <a:off x="3196139" y="1973175"/>
            <a:ext cx="763149" cy="503590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paradigm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shift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4999267" y="1110282"/>
            <a:ext cx="770138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 smtClean="0"/>
              <a:t>challenge</a:t>
            </a:r>
            <a:endParaRPr lang="en-GB" sz="1400" dirty="0"/>
          </a:p>
        </p:txBody>
      </p:sp>
      <p:sp>
        <p:nvSpPr>
          <p:cNvPr id="155" name="TextBox 154"/>
          <p:cNvSpPr txBox="1"/>
          <p:nvPr/>
        </p:nvSpPr>
        <p:spPr>
          <a:xfrm>
            <a:off x="2378901" y="3284869"/>
            <a:ext cx="1923979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/>
              <a:t>e</a:t>
            </a:r>
            <a:r>
              <a:rPr lang="en-GB" sz="1400" dirty="0" smtClean="0"/>
              <a:t>nhanced connectedness</a:t>
            </a:r>
            <a:endParaRPr lang="en-GB" sz="1400" dirty="0"/>
          </a:p>
        </p:txBody>
      </p:sp>
      <p:sp>
        <p:nvSpPr>
          <p:cNvPr id="156" name="TextBox 155"/>
          <p:cNvSpPr txBox="1"/>
          <p:nvPr/>
        </p:nvSpPr>
        <p:spPr>
          <a:xfrm>
            <a:off x="447700" y="4365219"/>
            <a:ext cx="1105102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/>
              <a:t>s</a:t>
            </a:r>
            <a:r>
              <a:rPr lang="en-GB" sz="1400" dirty="0" smtClean="0"/>
              <a:t>ystem theory</a:t>
            </a:r>
            <a:endParaRPr lang="en-GB" sz="1400" dirty="0"/>
          </a:p>
        </p:txBody>
      </p:sp>
      <p:sp>
        <p:nvSpPr>
          <p:cNvPr id="157" name="TextBox 156"/>
          <p:cNvSpPr txBox="1"/>
          <p:nvPr/>
        </p:nvSpPr>
        <p:spPr>
          <a:xfrm>
            <a:off x="1404480" y="4084219"/>
            <a:ext cx="1728669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/>
              <a:t>a</a:t>
            </a:r>
            <a:r>
              <a:rPr lang="en-GB" sz="1400" dirty="0" smtClean="0"/>
              <a:t>gent based modelling</a:t>
            </a:r>
            <a:endParaRPr lang="en-GB" sz="1400" dirty="0"/>
          </a:p>
        </p:txBody>
      </p:sp>
      <p:sp>
        <p:nvSpPr>
          <p:cNvPr id="161" name="TextBox 160"/>
          <p:cNvSpPr txBox="1"/>
          <p:nvPr/>
        </p:nvSpPr>
        <p:spPr>
          <a:xfrm>
            <a:off x="714493" y="3573015"/>
            <a:ext cx="1295923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/>
              <a:t>c</a:t>
            </a:r>
            <a:r>
              <a:rPr lang="en-GB" sz="1400" dirty="0" smtClean="0"/>
              <a:t>loud computing</a:t>
            </a:r>
            <a:endParaRPr lang="en-GB" sz="1400" dirty="0"/>
          </a:p>
        </p:txBody>
      </p:sp>
      <p:sp>
        <p:nvSpPr>
          <p:cNvPr id="162" name="TextBox 161"/>
          <p:cNvSpPr txBox="1"/>
          <p:nvPr/>
        </p:nvSpPr>
        <p:spPr>
          <a:xfrm>
            <a:off x="3391675" y="2798428"/>
            <a:ext cx="1410057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/>
              <a:t>a</a:t>
            </a:r>
            <a:r>
              <a:rPr lang="en-GB" sz="1400" dirty="0" smtClean="0"/>
              <a:t>ugmented reality</a:t>
            </a:r>
            <a:endParaRPr lang="en-GB" sz="1400" dirty="0"/>
          </a:p>
        </p:txBody>
      </p:sp>
      <p:sp>
        <p:nvSpPr>
          <p:cNvPr id="163" name="TextBox 162"/>
          <p:cNvSpPr txBox="1"/>
          <p:nvPr/>
        </p:nvSpPr>
        <p:spPr>
          <a:xfrm>
            <a:off x="4083969" y="3568253"/>
            <a:ext cx="1485911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/>
              <a:t>u</a:t>
            </a:r>
            <a:r>
              <a:rPr lang="en-GB" sz="1400" dirty="0" smtClean="0"/>
              <a:t>niversal translator</a:t>
            </a:r>
            <a:endParaRPr lang="en-GB" sz="1400" dirty="0"/>
          </a:p>
        </p:txBody>
      </p:sp>
      <p:sp>
        <p:nvSpPr>
          <p:cNvPr id="164" name="TextBox 163"/>
          <p:cNvSpPr txBox="1"/>
          <p:nvPr/>
        </p:nvSpPr>
        <p:spPr>
          <a:xfrm>
            <a:off x="1585917" y="2650593"/>
            <a:ext cx="1637234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/>
              <a:t>m</a:t>
            </a:r>
            <a:r>
              <a:rPr lang="en-GB" sz="1400" dirty="0" smtClean="0"/>
              <a:t>ultiple perspectives</a:t>
            </a:r>
            <a:endParaRPr lang="en-GB" sz="1400" dirty="0"/>
          </a:p>
        </p:txBody>
      </p:sp>
      <p:sp>
        <p:nvSpPr>
          <p:cNvPr id="165" name="TextBox 164"/>
          <p:cNvSpPr txBox="1"/>
          <p:nvPr/>
        </p:nvSpPr>
        <p:spPr>
          <a:xfrm>
            <a:off x="137916" y="2996722"/>
            <a:ext cx="937684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/>
              <a:t>d</a:t>
            </a:r>
            <a:r>
              <a:rPr lang="en-GB" sz="1400" dirty="0" smtClean="0"/>
              <a:t>ata mining</a:t>
            </a:r>
            <a:endParaRPr lang="en-GB" sz="1400" dirty="0"/>
          </a:p>
        </p:txBody>
      </p:sp>
      <p:sp>
        <p:nvSpPr>
          <p:cNvPr id="166" name="TextBox 165"/>
          <p:cNvSpPr txBox="1"/>
          <p:nvPr/>
        </p:nvSpPr>
        <p:spPr>
          <a:xfrm>
            <a:off x="3223151" y="3085926"/>
            <a:ext cx="1482513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/>
              <a:t>r</a:t>
            </a:r>
            <a:r>
              <a:rPr lang="en-GB" sz="1400" dirty="0" smtClean="0"/>
              <a:t>elationship mining</a:t>
            </a:r>
            <a:endParaRPr lang="en-GB" sz="1400" dirty="0"/>
          </a:p>
        </p:txBody>
      </p:sp>
      <p:sp>
        <p:nvSpPr>
          <p:cNvPr id="167" name="TextBox 166"/>
          <p:cNvSpPr txBox="1"/>
          <p:nvPr/>
        </p:nvSpPr>
        <p:spPr>
          <a:xfrm>
            <a:off x="3172449" y="4719262"/>
            <a:ext cx="1629283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US" sz="1400" dirty="0" smtClean="0"/>
              <a:t>behavior</a:t>
            </a:r>
            <a:r>
              <a:rPr lang="en-GB" sz="1400" dirty="0" smtClean="0"/>
              <a:t> - physiology</a:t>
            </a:r>
            <a:endParaRPr lang="en-GB" sz="1400" dirty="0"/>
          </a:p>
        </p:txBody>
      </p:sp>
      <p:sp>
        <p:nvSpPr>
          <p:cNvPr id="168" name="TextBox 167"/>
          <p:cNvSpPr txBox="1"/>
          <p:nvPr/>
        </p:nvSpPr>
        <p:spPr>
          <a:xfrm>
            <a:off x="5917536" y="4363305"/>
            <a:ext cx="1943856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US" sz="1400" dirty="0" smtClean="0"/>
              <a:t>brain</a:t>
            </a:r>
            <a:r>
              <a:rPr lang="en-GB" sz="1400" dirty="0" smtClean="0"/>
              <a:t>-machine interfacing</a:t>
            </a:r>
            <a:endParaRPr lang="en-GB" sz="1400" dirty="0"/>
          </a:p>
        </p:txBody>
      </p:sp>
      <p:sp>
        <p:nvSpPr>
          <p:cNvPr id="169" name="TextBox 168"/>
          <p:cNvSpPr txBox="1"/>
          <p:nvPr/>
        </p:nvSpPr>
        <p:spPr>
          <a:xfrm>
            <a:off x="3559454" y="4084219"/>
            <a:ext cx="765329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US" sz="1400" dirty="0" smtClean="0"/>
              <a:t>genomics</a:t>
            </a:r>
            <a:endParaRPr lang="en-GB" sz="1400" dirty="0"/>
          </a:p>
        </p:txBody>
      </p:sp>
      <p:sp>
        <p:nvSpPr>
          <p:cNvPr id="170" name="TextBox 169"/>
          <p:cNvSpPr txBox="1"/>
          <p:nvPr/>
        </p:nvSpPr>
        <p:spPr>
          <a:xfrm>
            <a:off x="4083969" y="4380692"/>
            <a:ext cx="816176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US" sz="1400" dirty="0" err="1"/>
              <a:t>n</a:t>
            </a:r>
            <a:r>
              <a:rPr lang="en-US" sz="1400" dirty="0" err="1" smtClean="0"/>
              <a:t>ano</a:t>
            </a:r>
            <a:r>
              <a:rPr lang="en-US" sz="1400" dirty="0" smtClean="0"/>
              <a:t>-tech</a:t>
            </a:r>
            <a:endParaRPr lang="en-GB" sz="1400" dirty="0"/>
          </a:p>
        </p:txBody>
      </p:sp>
      <p:sp>
        <p:nvSpPr>
          <p:cNvPr id="171" name="TextBox 170"/>
          <p:cNvSpPr txBox="1"/>
          <p:nvPr/>
        </p:nvSpPr>
        <p:spPr>
          <a:xfrm>
            <a:off x="7881568" y="4725447"/>
            <a:ext cx="1579269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US" sz="1400" dirty="0"/>
              <a:t>m</a:t>
            </a:r>
            <a:r>
              <a:rPr lang="en-US" sz="1400" dirty="0" smtClean="0"/>
              <a:t>achine intelligence</a:t>
            </a:r>
            <a:endParaRPr lang="en-GB" sz="1400" dirty="0"/>
          </a:p>
        </p:txBody>
      </p:sp>
      <p:sp>
        <p:nvSpPr>
          <p:cNvPr id="172" name="TextBox 171"/>
          <p:cNvSpPr txBox="1"/>
          <p:nvPr/>
        </p:nvSpPr>
        <p:spPr>
          <a:xfrm>
            <a:off x="4873335" y="3063177"/>
            <a:ext cx="1536309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/>
              <a:t>a</a:t>
            </a:r>
            <a:r>
              <a:rPr lang="en-GB" sz="1400" dirty="0" smtClean="0"/>
              <a:t>gent based models</a:t>
            </a:r>
            <a:endParaRPr lang="en-GB" sz="1400" dirty="0"/>
          </a:p>
        </p:txBody>
      </p:sp>
      <p:sp>
        <p:nvSpPr>
          <p:cNvPr id="173" name="TextBox 172"/>
          <p:cNvSpPr txBox="1"/>
          <p:nvPr/>
        </p:nvSpPr>
        <p:spPr>
          <a:xfrm>
            <a:off x="4601699" y="4075158"/>
            <a:ext cx="1344013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US" sz="1400" dirty="0"/>
              <a:t>s</a:t>
            </a:r>
            <a:r>
              <a:rPr lang="en-US" sz="1400" dirty="0" smtClean="0"/>
              <a:t>uper conduction</a:t>
            </a:r>
            <a:endParaRPr lang="en-GB" sz="1400" dirty="0"/>
          </a:p>
        </p:txBody>
      </p:sp>
      <p:sp>
        <p:nvSpPr>
          <p:cNvPr id="174" name="TextBox 173"/>
          <p:cNvSpPr txBox="1"/>
          <p:nvPr/>
        </p:nvSpPr>
        <p:spPr>
          <a:xfrm>
            <a:off x="5911866" y="3428942"/>
            <a:ext cx="1498093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US" sz="1400" dirty="0"/>
              <a:t>h</a:t>
            </a:r>
            <a:r>
              <a:rPr lang="en-US" sz="1400" dirty="0" smtClean="0"/>
              <a:t>igh fidelity avatars</a:t>
            </a:r>
            <a:endParaRPr lang="en-GB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897175" y="411639"/>
            <a:ext cx="1377484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/>
              <a:t>m</a:t>
            </a:r>
            <a:r>
              <a:rPr lang="en-GB" sz="1400" dirty="0" smtClean="0"/>
              <a:t>anaging </a:t>
            </a:r>
            <a:r>
              <a:rPr lang="en-GB" sz="1400" dirty="0" smtClean="0"/>
              <a:t>entities</a:t>
            </a:r>
            <a:endParaRPr lang="en-GB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1648407" y="6499932"/>
            <a:ext cx="1391847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i="1" dirty="0"/>
              <a:t>m</a:t>
            </a:r>
            <a:r>
              <a:rPr lang="en-GB" sz="1400" i="1" dirty="0" smtClean="0"/>
              <a:t>anaging </a:t>
            </a:r>
            <a:r>
              <a:rPr lang="en-GB" sz="1400" i="1" dirty="0" smtClean="0"/>
              <a:t>entities</a:t>
            </a:r>
            <a:endParaRPr lang="en-GB" sz="1400" i="1" dirty="0"/>
          </a:p>
        </p:txBody>
      </p:sp>
      <p:sp>
        <p:nvSpPr>
          <p:cNvPr id="73" name="TextBox 72"/>
          <p:cNvSpPr txBox="1"/>
          <p:nvPr/>
        </p:nvSpPr>
        <p:spPr>
          <a:xfrm>
            <a:off x="6034927" y="6479541"/>
            <a:ext cx="1790225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i="1" dirty="0"/>
              <a:t>m</a:t>
            </a:r>
            <a:r>
              <a:rPr lang="en-GB" sz="1400" i="1" dirty="0" smtClean="0"/>
              <a:t>anaging relationships</a:t>
            </a:r>
            <a:endParaRPr lang="en-GB" sz="1400" i="1" dirty="0"/>
          </a:p>
        </p:txBody>
      </p:sp>
    </p:spTree>
    <p:extLst>
      <p:ext uri="{BB962C8B-B14F-4D97-AF65-F5344CB8AC3E}">
        <p14:creationId xmlns:p14="http://schemas.microsoft.com/office/powerpoint/2010/main" val="100029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380480"/>
          </a:xfrm>
        </p:spPr>
        <p:txBody>
          <a:bodyPr lIns="36000" tIns="36000" rIns="36000" bIns="36000" anchor="t" anchorCtr="0">
            <a:spAutoFit/>
          </a:bodyPr>
          <a:lstStyle/>
          <a:p>
            <a:pPr algn="l"/>
            <a:r>
              <a:rPr lang="en-GB" sz="2000" dirty="0" smtClean="0"/>
              <a:t>System-name</a:t>
            </a:r>
            <a:endParaRPr lang="en-GB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374967"/>
              </p:ext>
            </p:extLst>
          </p:nvPr>
        </p:nvGraphicFramePr>
        <p:xfrm>
          <a:off x="251520" y="692696"/>
          <a:ext cx="8712968" cy="590465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90284"/>
                <a:gridCol w="6322684"/>
              </a:tblGrid>
              <a:tr h="73808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Obstacle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Mitigation by SOAS principle(s)</a:t>
                      </a:r>
                      <a:endParaRPr lang="en-GB" sz="1400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18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373</Words>
  <Application>Microsoft Office PowerPoint</Application>
  <PresentationFormat>On-screen Show (4:3)</PresentationFormat>
  <Paragraphs>91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SOAS Roadmaps Template (in English please)</vt:lpstr>
      <vt:lpstr>TNO: generating &amp;  facilitating breakthroughs with SOAS</vt:lpstr>
      <vt:lpstr>System-name</vt:lpstr>
    </vt:vector>
  </TitlesOfParts>
  <Company>TNO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van Vliet</dc:creator>
  <cp:lastModifiedBy>Tony van Vliet</cp:lastModifiedBy>
  <cp:revision>31</cp:revision>
  <dcterms:created xsi:type="dcterms:W3CDTF">2012-04-10T14:17:17Z</dcterms:created>
  <dcterms:modified xsi:type="dcterms:W3CDTF">2012-06-05T14:54:33Z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Date">
    <vt:lpwstr>5-6-2012 15:31:04</vt:lpwstr>
  </property>
</Properties>
</file>