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1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57" autoAdjust="0"/>
    <p:restoredTop sz="94639" autoAdjust="0"/>
  </p:normalViewPr>
  <p:slideViewPr>
    <p:cSldViewPr showGuides="1">
      <p:cViewPr>
        <p:scale>
          <a:sx n="70" d="100"/>
          <a:sy n="70" d="100"/>
        </p:scale>
        <p:origin x="-3360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98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6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93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64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7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8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8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00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62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00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06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3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05/06/2012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899592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system-name &amp; system-goal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68544" y="116517"/>
            <a:ext cx="40580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>
                <a:solidFill>
                  <a:prstClr val="black"/>
                </a:solidFill>
              </a:rPr>
              <a:t>item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68158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obstacle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-52760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prstClr val="black"/>
                </a:solidFill>
              </a:rPr>
              <a:t>: </a:t>
            </a:r>
            <a:r>
              <a:rPr lang="en-GB" sz="1500" dirty="0" smtClean="0">
                <a:solidFill>
                  <a:prstClr val="black"/>
                </a:solidFill>
              </a:rPr>
              <a:t>Human Capital Agenda &amp; Social </a:t>
            </a:r>
            <a:r>
              <a:rPr lang="en-GB" sz="1500" dirty="0">
                <a:solidFill>
                  <a:prstClr val="black"/>
                </a:solidFill>
              </a:rPr>
              <a:t>I</a:t>
            </a:r>
            <a:r>
              <a:rPr lang="en-GB" sz="1500" dirty="0" smtClean="0">
                <a:solidFill>
                  <a:prstClr val="black"/>
                </a:solidFill>
              </a:rPr>
              <a:t>nnovation in Dutch top-sector policy</a:t>
            </a:r>
            <a:endParaRPr lang="en-GB" sz="15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5574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lack</a:t>
            </a:r>
            <a:r>
              <a:rPr lang="nl-NL" sz="1600" dirty="0" smtClean="0"/>
              <a:t> of </a:t>
            </a:r>
            <a:r>
              <a:rPr lang="nl-NL" sz="1600" dirty="0" err="1" smtClean="0"/>
              <a:t>valorisation</a:t>
            </a:r>
            <a:endParaRPr lang="nl-N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47880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better</a:t>
            </a:r>
            <a:r>
              <a:rPr lang="nl-NL" sz="1600" dirty="0" smtClean="0"/>
              <a:t> </a:t>
            </a:r>
            <a:r>
              <a:rPr lang="nl-NL" sz="1600" dirty="0" err="1" smtClean="0"/>
              <a:t>use</a:t>
            </a:r>
            <a:r>
              <a:rPr lang="nl-NL" sz="1600" dirty="0" smtClean="0"/>
              <a:t> of </a:t>
            </a:r>
            <a:r>
              <a:rPr lang="nl-NL" sz="1600" dirty="0" err="1" smtClean="0"/>
              <a:t>talents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creativity</a:t>
            </a:r>
            <a:endParaRPr lang="nl-N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34844" y="478803"/>
            <a:ext cx="3501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optimal</a:t>
            </a:r>
            <a:r>
              <a:rPr lang="nl-NL" sz="1600" dirty="0" smtClean="0"/>
              <a:t> </a:t>
            </a:r>
            <a:r>
              <a:rPr lang="nl-NL" sz="1600" dirty="0" err="1" smtClean="0"/>
              <a:t>valorisation</a:t>
            </a:r>
            <a:r>
              <a:rPr lang="nl-NL" sz="1600" dirty="0" smtClean="0"/>
              <a:t>, </a:t>
            </a:r>
            <a:r>
              <a:rPr lang="nl-NL" sz="1600" dirty="0" err="1" smtClean="0"/>
              <a:t>productivity</a:t>
            </a:r>
            <a:r>
              <a:rPr lang="nl-NL" sz="1600" dirty="0" smtClean="0"/>
              <a:t>, </a:t>
            </a:r>
            <a:r>
              <a:rPr lang="nl-NL" sz="1600" dirty="0" err="1" smtClean="0"/>
              <a:t>competitiveness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good</a:t>
            </a:r>
            <a:r>
              <a:rPr lang="nl-NL" sz="1600" dirty="0" smtClean="0"/>
              <a:t> </a:t>
            </a:r>
            <a:r>
              <a:rPr lang="nl-NL" sz="1600" dirty="0" err="1" smtClean="0"/>
              <a:t>quality</a:t>
            </a:r>
            <a:r>
              <a:rPr lang="nl-NL" sz="1600" dirty="0" smtClean="0"/>
              <a:t> of </a:t>
            </a:r>
            <a:r>
              <a:rPr lang="nl-NL" sz="1600" dirty="0" err="1" smtClean="0"/>
              <a:t>work</a:t>
            </a:r>
            <a:r>
              <a:rPr lang="nl-NL" sz="1600" dirty="0" smtClean="0"/>
              <a:t>: </a:t>
            </a:r>
            <a:r>
              <a:rPr lang="nl-NL" sz="1600" dirty="0" err="1" smtClean="0"/>
              <a:t>upscaling</a:t>
            </a:r>
            <a:r>
              <a:rPr lang="nl-NL" sz="1600" dirty="0" smtClean="0"/>
              <a:t>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systemic</a:t>
            </a:r>
            <a:r>
              <a:rPr lang="nl-NL" sz="1600" dirty="0" smtClean="0"/>
              <a:t> </a:t>
            </a:r>
            <a:r>
              <a:rPr lang="nl-NL" sz="1600" dirty="0" err="1" smtClean="0"/>
              <a:t>innovation</a:t>
            </a:r>
            <a:endParaRPr lang="nl-NL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96502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missing </a:t>
            </a:r>
            <a:r>
              <a:rPr lang="nl-NL" sz="1600" dirty="0" err="1" smtClean="0"/>
              <a:t>opportunities</a:t>
            </a:r>
            <a:endParaRPr lang="nl-NL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1764967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setting up new </a:t>
            </a:r>
            <a:r>
              <a:rPr lang="nl-NL" sz="1600" dirty="0" err="1" smtClean="0"/>
              <a:t>networks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nodes</a:t>
            </a:r>
            <a:endParaRPr lang="nl-N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02720" y="1628800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finetuning</a:t>
            </a:r>
            <a:r>
              <a:rPr lang="nl-NL" sz="1600" dirty="0" smtClean="0"/>
              <a:t> </a:t>
            </a:r>
            <a:r>
              <a:rPr lang="nl-NL" sz="1600" dirty="0" err="1" smtClean="0"/>
              <a:t>institutions</a:t>
            </a:r>
            <a:r>
              <a:rPr lang="nl-NL" sz="1600" dirty="0" smtClean="0"/>
              <a:t>: </a:t>
            </a:r>
            <a:r>
              <a:rPr lang="nl-NL" sz="1600" dirty="0" err="1" smtClean="0"/>
              <a:t>knowledge</a:t>
            </a:r>
            <a:r>
              <a:rPr lang="nl-NL" sz="1600" dirty="0" smtClean="0"/>
              <a:t> </a:t>
            </a:r>
            <a:r>
              <a:rPr lang="nl-NL" sz="1600" dirty="0" err="1" smtClean="0"/>
              <a:t>institutions</a:t>
            </a:r>
            <a:r>
              <a:rPr lang="nl-NL" sz="1600" dirty="0" smtClean="0"/>
              <a:t>, </a:t>
            </a:r>
            <a:r>
              <a:rPr lang="nl-NL" sz="1600" dirty="0" err="1" smtClean="0"/>
              <a:t>educational</a:t>
            </a:r>
            <a:r>
              <a:rPr lang="nl-NL" sz="1600" dirty="0" smtClean="0"/>
              <a:t> </a:t>
            </a:r>
            <a:r>
              <a:rPr lang="nl-NL" sz="1600" dirty="0" err="1" smtClean="0"/>
              <a:t>institutes</a:t>
            </a:r>
            <a:r>
              <a:rPr lang="nl-NL" sz="1600" dirty="0" smtClean="0"/>
              <a:t>, </a:t>
            </a:r>
            <a:r>
              <a:rPr lang="nl-NL" sz="1600" dirty="0" err="1" smtClean="0"/>
              <a:t>social</a:t>
            </a:r>
            <a:r>
              <a:rPr lang="nl-NL" sz="1600" dirty="0" smtClean="0"/>
              <a:t> partners</a:t>
            </a:r>
            <a:endParaRPr lang="nl-NL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99870" y="1628800"/>
            <a:ext cx="23441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effective</a:t>
            </a:r>
            <a:r>
              <a:rPr lang="nl-NL" sz="1600" dirty="0" smtClean="0"/>
              <a:t> </a:t>
            </a:r>
            <a:r>
              <a:rPr lang="nl-NL" sz="1600" dirty="0" err="1" smtClean="0"/>
              <a:t>colllaboration</a:t>
            </a:r>
            <a:r>
              <a:rPr lang="nl-NL" sz="1600" dirty="0" smtClean="0"/>
              <a:t> in </a:t>
            </a:r>
            <a:r>
              <a:rPr lang="nl-NL" sz="1600" dirty="0" err="1" smtClean="0"/>
              <a:t>networks</a:t>
            </a:r>
            <a:r>
              <a:rPr lang="nl-NL" sz="1600" dirty="0" smtClean="0"/>
              <a:t>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improve</a:t>
            </a:r>
            <a:r>
              <a:rPr lang="nl-NL" sz="1600" dirty="0" smtClean="0"/>
              <a:t> market </a:t>
            </a:r>
            <a:r>
              <a:rPr lang="nl-NL" sz="1600" dirty="0" err="1" smtClean="0"/>
              <a:t>opportunities</a:t>
            </a:r>
            <a:r>
              <a:rPr lang="nl-NL" sz="1600" dirty="0" smtClean="0"/>
              <a:t>,</a:t>
            </a:r>
          </a:p>
          <a:p>
            <a:r>
              <a:rPr lang="nl-NL" sz="1600" dirty="0"/>
              <a:t>m</a:t>
            </a:r>
            <a:r>
              <a:rPr lang="nl-NL" sz="1600" dirty="0" smtClean="0"/>
              <a:t>arket </a:t>
            </a:r>
            <a:r>
              <a:rPr lang="nl-NL" sz="1600" dirty="0" err="1" smtClean="0"/>
              <a:t>driven</a:t>
            </a:r>
            <a:r>
              <a:rPr lang="nl-NL" sz="1600" dirty="0" smtClean="0"/>
              <a:t> </a:t>
            </a:r>
            <a:r>
              <a:rPr lang="nl-NL" sz="1600" dirty="0" err="1" smtClean="0"/>
              <a:t>innovation</a:t>
            </a:r>
            <a:endParaRPr lang="nl-N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85020" y="2817514"/>
            <a:ext cx="4123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too</a:t>
            </a:r>
            <a:r>
              <a:rPr lang="nl-NL" sz="1600" dirty="0" smtClean="0"/>
              <a:t> strong a focus on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technological</a:t>
            </a:r>
            <a:r>
              <a:rPr lang="nl-NL" sz="1600" dirty="0" smtClean="0"/>
              <a:t> </a:t>
            </a:r>
            <a:r>
              <a:rPr lang="nl-NL" sz="1600" dirty="0" err="1" smtClean="0"/>
              <a:t>innovation</a:t>
            </a:r>
            <a:r>
              <a:rPr lang="nl-NL" sz="1600" dirty="0" smtClean="0"/>
              <a:t> /  R&amp;D </a:t>
            </a:r>
            <a:r>
              <a:rPr lang="nl-NL" sz="1600" dirty="0" err="1" smtClean="0"/>
              <a:t>investments</a:t>
            </a:r>
            <a:endParaRPr lang="nl-NL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3436197"/>
            <a:ext cx="4168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human factor is </a:t>
            </a:r>
            <a:r>
              <a:rPr lang="nl-NL" sz="1600" dirty="0" err="1" smtClean="0"/>
              <a:t>limited</a:t>
            </a:r>
            <a:r>
              <a:rPr lang="nl-NL" sz="1600" dirty="0" smtClean="0"/>
              <a:t>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labour</a:t>
            </a:r>
            <a:r>
              <a:rPr lang="nl-NL" sz="1600" dirty="0" smtClean="0"/>
              <a:t> market issues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technical</a:t>
            </a:r>
            <a:r>
              <a:rPr lang="nl-NL" sz="1600" dirty="0" smtClean="0"/>
              <a:t> </a:t>
            </a:r>
            <a:r>
              <a:rPr lang="nl-NL" sz="1600" dirty="0" err="1" smtClean="0"/>
              <a:t>education</a:t>
            </a:r>
            <a:endParaRPr lang="nl-NL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34844" y="2817513"/>
            <a:ext cx="360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paradigm</a:t>
            </a:r>
            <a:r>
              <a:rPr lang="nl-NL" sz="1600" dirty="0" smtClean="0"/>
              <a:t> shift: </a:t>
            </a:r>
            <a:r>
              <a:rPr lang="nl-NL" sz="1600" dirty="0" err="1" smtClean="0"/>
              <a:t>integrating</a:t>
            </a:r>
            <a:r>
              <a:rPr lang="nl-NL" sz="1600" dirty="0" smtClean="0"/>
              <a:t> </a:t>
            </a:r>
            <a:r>
              <a:rPr lang="nl-NL" sz="1600" dirty="0" err="1" smtClean="0"/>
              <a:t>social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technical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economic</a:t>
            </a:r>
            <a:r>
              <a:rPr lang="nl-NL" sz="1600" dirty="0" smtClean="0"/>
              <a:t> </a:t>
            </a:r>
            <a:r>
              <a:rPr lang="nl-NL" sz="1600" dirty="0" err="1" smtClean="0"/>
              <a:t>innovation</a:t>
            </a:r>
            <a:endParaRPr lang="nl-NL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4048" y="3559307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more attention </a:t>
            </a:r>
            <a:r>
              <a:rPr lang="nl-NL" sz="1600" dirty="0" err="1" smtClean="0"/>
              <a:t>for</a:t>
            </a:r>
            <a:r>
              <a:rPr lang="nl-NL" sz="1600" dirty="0" smtClean="0"/>
              <a:t> </a:t>
            </a:r>
            <a:r>
              <a:rPr lang="nl-NL" sz="1600" dirty="0" err="1" smtClean="0"/>
              <a:t>added</a:t>
            </a:r>
            <a:r>
              <a:rPr lang="nl-NL" sz="1600" dirty="0" smtClean="0"/>
              <a:t> </a:t>
            </a:r>
            <a:r>
              <a:rPr lang="nl-NL" sz="1600" dirty="0" err="1" smtClean="0"/>
              <a:t>value</a:t>
            </a:r>
            <a:r>
              <a:rPr lang="nl-NL" sz="1600" dirty="0" smtClean="0"/>
              <a:t> of ‘soft’ skills</a:t>
            </a:r>
            <a:endParaRPr lang="nl-NL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0584" y="436510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dominance</a:t>
            </a:r>
            <a:r>
              <a:rPr lang="nl-NL" sz="1600" dirty="0" smtClean="0"/>
              <a:t> of </a:t>
            </a:r>
            <a:r>
              <a:rPr lang="nl-NL" sz="1600" dirty="0" err="1" smtClean="0"/>
              <a:t>rational</a:t>
            </a:r>
            <a:r>
              <a:rPr lang="nl-NL" sz="1600" dirty="0" smtClean="0"/>
              <a:t> </a:t>
            </a:r>
            <a:r>
              <a:rPr lang="nl-NL" sz="1600" dirty="0" err="1" smtClean="0"/>
              <a:t>choice</a:t>
            </a:r>
            <a:r>
              <a:rPr lang="nl-NL" sz="1600" dirty="0" smtClean="0"/>
              <a:t> model</a:t>
            </a:r>
            <a:endParaRPr lang="nl-NL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63552" y="4017276"/>
            <a:ext cx="2055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paradigm</a:t>
            </a:r>
            <a:r>
              <a:rPr lang="nl-NL" sz="1600" dirty="0" smtClean="0"/>
              <a:t> shift: </a:t>
            </a:r>
            <a:r>
              <a:rPr lang="nl-NL" sz="1600" dirty="0" err="1" smtClean="0"/>
              <a:t>including</a:t>
            </a:r>
            <a:r>
              <a:rPr lang="nl-NL" sz="1600" dirty="0" smtClean="0"/>
              <a:t> the </a:t>
            </a:r>
            <a:r>
              <a:rPr lang="nl-NL" sz="1600" dirty="0" err="1" smtClean="0"/>
              <a:t>social</a:t>
            </a:r>
            <a:r>
              <a:rPr lang="nl-NL" sz="1600" dirty="0" smtClean="0"/>
              <a:t> </a:t>
            </a:r>
            <a:r>
              <a:rPr lang="nl-NL" sz="1600" dirty="0" err="1" smtClean="0"/>
              <a:t>dimension</a:t>
            </a:r>
            <a:r>
              <a:rPr lang="nl-NL" sz="1600" dirty="0" smtClean="0"/>
              <a:t>, </a:t>
            </a:r>
            <a:r>
              <a:rPr lang="nl-NL" sz="1600" dirty="0" err="1" smtClean="0"/>
              <a:t>networks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‘soft’ skills</a:t>
            </a:r>
            <a:endParaRPr lang="nl-NL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319116" y="4022578"/>
            <a:ext cx="268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receptance</a:t>
            </a:r>
            <a:r>
              <a:rPr lang="nl-NL" sz="1600" dirty="0" smtClean="0"/>
              <a:t> of </a:t>
            </a:r>
            <a:r>
              <a:rPr lang="nl-NL" sz="1600" dirty="0" err="1" smtClean="0"/>
              <a:t>complexity</a:t>
            </a:r>
            <a:r>
              <a:rPr lang="nl-NL" sz="1600" dirty="0" smtClean="0"/>
              <a:t> </a:t>
            </a:r>
            <a:r>
              <a:rPr lang="nl-NL" sz="1600" dirty="0" err="1" smtClean="0"/>
              <a:t>perpective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non </a:t>
            </a:r>
            <a:r>
              <a:rPr lang="nl-NL" sz="1600" dirty="0" err="1" smtClean="0"/>
              <a:t>linear</a:t>
            </a:r>
            <a:r>
              <a:rPr lang="nl-NL" sz="1600" dirty="0" smtClean="0"/>
              <a:t> management </a:t>
            </a:r>
            <a:r>
              <a:rPr lang="nl-NL" sz="1600" dirty="0" err="1" smtClean="0"/>
              <a:t>models</a:t>
            </a:r>
            <a:endParaRPr lang="nl-NL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848031" y="4024184"/>
            <a:ext cx="2247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better</a:t>
            </a:r>
            <a:r>
              <a:rPr lang="nl-NL" sz="1600" dirty="0" smtClean="0"/>
              <a:t> </a:t>
            </a:r>
            <a:r>
              <a:rPr lang="nl-NL" sz="1600" dirty="0" err="1" smtClean="0"/>
              <a:t>understanding</a:t>
            </a:r>
            <a:r>
              <a:rPr lang="nl-NL" sz="1600" dirty="0" smtClean="0"/>
              <a:t> of </a:t>
            </a:r>
            <a:r>
              <a:rPr lang="nl-NL" sz="1600" dirty="0" err="1" smtClean="0"/>
              <a:t>emergence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</a:t>
            </a:r>
            <a:r>
              <a:rPr lang="nl-NL" sz="1600" dirty="0" err="1" smtClean="0"/>
              <a:t>self</a:t>
            </a:r>
            <a:r>
              <a:rPr lang="nl-NL" sz="1600" dirty="0" smtClean="0"/>
              <a:t> </a:t>
            </a:r>
            <a:r>
              <a:rPr lang="nl-NL" sz="1600" dirty="0" err="1" smtClean="0"/>
              <a:t>organizing</a:t>
            </a:r>
            <a:r>
              <a:rPr lang="nl-NL" sz="1600" dirty="0" smtClean="0"/>
              <a:t> in the management context</a:t>
            </a:r>
            <a:endParaRPr lang="nl-NL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45332" y="5373216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/>
              <a:t>l</a:t>
            </a:r>
            <a:r>
              <a:rPr lang="nl-NL" sz="1600" dirty="0" err="1" smtClean="0"/>
              <a:t>ack</a:t>
            </a:r>
            <a:r>
              <a:rPr lang="nl-NL" sz="1600" dirty="0" smtClean="0"/>
              <a:t> of cooperation </a:t>
            </a:r>
            <a:r>
              <a:rPr lang="nl-NL" sz="1600" dirty="0" err="1" smtClean="0"/>
              <a:t>between</a:t>
            </a:r>
            <a:r>
              <a:rPr lang="nl-NL" sz="1600" dirty="0" smtClean="0"/>
              <a:t> stakeholders</a:t>
            </a:r>
            <a:endParaRPr lang="nl-NL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491880" y="540188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developing</a:t>
            </a:r>
            <a:r>
              <a:rPr lang="nl-NL" sz="1600" dirty="0" smtClean="0"/>
              <a:t> </a:t>
            </a:r>
            <a:r>
              <a:rPr lang="nl-NL" sz="1600" dirty="0" err="1" smtClean="0"/>
              <a:t>networks</a:t>
            </a:r>
            <a:endParaRPr lang="nl-NL" sz="1600" dirty="0" smtClean="0"/>
          </a:p>
          <a:p>
            <a:r>
              <a:rPr lang="nl-NL" sz="1600" dirty="0" smtClean="0"/>
              <a:t>new business </a:t>
            </a:r>
            <a:r>
              <a:rPr lang="nl-NL" sz="1600" dirty="0" err="1" smtClean="0"/>
              <a:t>models</a:t>
            </a:r>
            <a:r>
              <a:rPr lang="nl-NL" sz="1600" dirty="0" smtClean="0"/>
              <a:t>: full </a:t>
            </a:r>
            <a:r>
              <a:rPr lang="nl-NL" sz="1600" dirty="0" err="1" smtClean="0"/>
              <a:t>cost</a:t>
            </a:r>
            <a:r>
              <a:rPr lang="nl-NL" sz="1600" dirty="0" smtClean="0"/>
              <a:t> pricing</a:t>
            </a:r>
            <a:endParaRPr lang="nl-N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799869" y="5373216"/>
            <a:ext cx="2036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co-</a:t>
            </a:r>
            <a:r>
              <a:rPr lang="nl-NL" sz="1600" dirty="0" err="1" smtClean="0"/>
              <a:t>creation</a:t>
            </a:r>
            <a:r>
              <a:rPr lang="nl-NL" sz="1600" dirty="0" smtClean="0"/>
              <a:t>, co-</a:t>
            </a:r>
            <a:r>
              <a:rPr lang="nl-NL" sz="1600" dirty="0" err="1" smtClean="0"/>
              <a:t>production</a:t>
            </a:r>
            <a:r>
              <a:rPr lang="nl-NL" sz="1600" dirty="0" smtClean="0"/>
              <a:t> as </a:t>
            </a:r>
            <a:r>
              <a:rPr lang="nl-NL" sz="1600" dirty="0" err="1" smtClean="0"/>
              <a:t>emergent</a:t>
            </a:r>
            <a:r>
              <a:rPr lang="nl-NL" sz="1600" dirty="0" smtClean="0"/>
              <a:t> </a:t>
            </a:r>
            <a:r>
              <a:rPr lang="nl-NL" sz="1600" dirty="0" err="1" smtClean="0"/>
              <a:t>patterns</a:t>
            </a:r>
            <a:r>
              <a:rPr lang="nl-NL" sz="1600" dirty="0" smtClean="0"/>
              <a:t> of </a:t>
            </a:r>
            <a:r>
              <a:rPr lang="nl-NL" sz="1600" dirty="0" err="1" smtClean="0"/>
              <a:t>self</a:t>
            </a:r>
            <a:r>
              <a:rPr lang="nl-NL" sz="1600" dirty="0" smtClean="0"/>
              <a:t> </a:t>
            </a:r>
            <a:r>
              <a:rPr lang="nl-NL" sz="1600" dirty="0" err="1" smtClean="0"/>
              <a:t>organizing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8260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85781"/>
              </p:ext>
            </p:extLst>
          </p:nvPr>
        </p:nvGraphicFramePr>
        <p:xfrm>
          <a:off x="251520" y="692696"/>
          <a:ext cx="8712968" cy="47984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Innovations too often fail or become</a:t>
                      </a:r>
                      <a:r>
                        <a:rPr lang="en-GB" sz="1400" baseline="0" dirty="0" smtClean="0"/>
                        <a:t> limited in scope </a:t>
                      </a:r>
                      <a:r>
                        <a:rPr lang="en-GB" sz="1400" dirty="0" smtClean="0"/>
                        <a:t>due to not taking socio-organisational aspects (social</a:t>
                      </a:r>
                      <a:r>
                        <a:rPr lang="en-GB" sz="1400" baseline="0" dirty="0" smtClean="0"/>
                        <a:t> innovation) into account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Roadmaps: Innovation-contracts and human capital agenda’s op the top sectors; TNO High Road project, TNO ETP Behaviour &amp; Innovation, TNO propositions Sustainable</a:t>
                      </a:r>
                      <a:r>
                        <a:rPr lang="en-GB" sz="1000" baseline="0" dirty="0" smtClean="0"/>
                        <a:t> Participation and Sustainable Productivity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400" dirty="0" smtClean="0"/>
                        <a:t>SOAS principles from theories of </a:t>
                      </a:r>
                      <a:r>
                        <a:rPr lang="en-GB" sz="1400" i="1" dirty="0" smtClean="0"/>
                        <a:t>social</a:t>
                      </a:r>
                      <a:r>
                        <a:rPr lang="en-GB" sz="1400" dirty="0" smtClean="0"/>
                        <a:t> complexity take as a point of departure the highly unpredictability of outcomes produced by local interactions, in the case of many actors and complex interrelating in the</a:t>
                      </a:r>
                      <a:r>
                        <a:rPr lang="en-GB" sz="1400" baseline="0" dirty="0" smtClean="0"/>
                        <a:t> striving for certain goals. Human local interactions, however, produce global (aggregated) patterns, that may be somewhat predictable between a certain bandwidth and with the help of scenarios. This scenario-method can be applied to a large variety of domains, for example, systemic innovation with open access, individualisation within social security, innovation through networks of small companies and individuals, decision making in financial markets. </a:t>
                      </a:r>
                    </a:p>
                    <a:p>
                      <a:r>
                        <a:rPr lang="en-GB" sz="1400" baseline="0" dirty="0" smtClean="0"/>
                        <a:t>The main question to be researched is how innovation in top sectors can be more successful with a better understanding of the social dimension. Can global patterns be detected in, for example, innovation networks, innovation teams, innovation regions? 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systemic, integral innovation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Combine drivers (uplifting factors), pull factors/demands</a:t>
                      </a:r>
                      <a:r>
                        <a:rPr lang="en-GB" sz="1400" baseline="0" dirty="0" smtClean="0"/>
                        <a:t> (system attractors),  push factors/supply (knowledge, networks), take away barriers (drag factors) and facilitate platforms, scenario thinking, nodal points, connect people/stakeholders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188640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: Top </a:t>
            </a:r>
            <a:r>
              <a:rPr lang="en-GB" sz="1600" dirty="0" err="1" smtClean="0"/>
              <a:t>sectoral</a:t>
            </a:r>
            <a:r>
              <a:rPr lang="en-GB" sz="1600" dirty="0" smtClean="0"/>
              <a:t> innovation &amp; social innovation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438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system-name &amp; system-goal</vt:lpstr>
      <vt:lpstr>System-name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56</cp:revision>
  <cp:lastPrinted>2012-05-14T10:47:44Z</cp:lastPrinted>
  <dcterms:created xsi:type="dcterms:W3CDTF">2012-04-10T14:17:17Z</dcterms:created>
  <dcterms:modified xsi:type="dcterms:W3CDTF">2012-06-05T09:44:54Z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5-6-2012 11:44:24</vt:lpwstr>
  </property>
</Properties>
</file>