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1" r:id="rId2"/>
    <p:sldId id="267" r:id="rId3"/>
    <p:sldId id="264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71" autoAdjust="0"/>
  </p:normalViewPr>
  <p:slideViewPr>
    <p:cSldViewPr>
      <p:cViewPr>
        <p:scale>
          <a:sx n="70" d="100"/>
          <a:sy n="70" d="100"/>
        </p:scale>
        <p:origin x="-269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3C0F4A0-7976-4EB2-993F-A73F39691578}" type="datetimeFigureOut">
              <a:rPr lang="en-GB"/>
              <a:pPr/>
              <a:t>05/06/2012</a:t>
            </a:fld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F8CB2DF-8901-40A8-9190-F5A134EBFC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58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6123-40BE-44C4-B6C9-E1EC0F5071E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5F61-74E5-411A-82DD-A03FF2E794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ECD2-9B2F-44FA-BADE-ECE368076405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E533-6B4A-45A7-9B3C-DEC49F30A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FFE6-9F23-4FD6-A31E-9608CF55DD7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E016-CD71-49F1-8234-DDE9E10EE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6672-086C-4058-8532-6544A42F671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9D93-3F71-422A-92D0-16AA7371A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704C-017D-47D2-A3AD-84460CE7543C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4B5D-E66B-4385-84C4-61EC67479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21D5-BF61-4AFA-994A-E771EB281508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4DF1-B5A0-42C8-A6F9-315AC80FA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8ACB-5CC6-44BC-89B7-5322C82A467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158A-3255-40B7-A994-D98D6639A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F012-A76D-4089-B157-CE2FED5DCA3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5054-35A6-4011-8E4E-82DF94B6E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A831-05EF-49C3-B6E0-55D00F6433A0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61A4-4FAC-41C4-970A-E5A9E8E164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BFAA-86C3-4204-99D0-63AEB5DFC89D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0880-2C81-4339-B563-A2A69FBE5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E65E-FBEC-48AD-AD1D-A5C74C6C6957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9444-28C5-48D1-9A1C-41B1C51A0B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6238-711C-4164-8CED-6C95E32D05D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E5D7-4C7C-4095-B960-B8ED122122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AE78C-80D0-426F-9ECB-51E3A4985FFB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BAAE6F-B86C-421F-AD79-2210D3C5FA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2060"/>
                </a:solidFill>
              </a:rPr>
              <a:t>Container </a:t>
            </a:r>
            <a:r>
              <a:rPr lang="en-GB" sz="2800" dirty="0" smtClean="0">
                <a:solidFill>
                  <a:srgbClr val="002060"/>
                </a:solidFill>
              </a:rPr>
              <a:t>transport capacity </a:t>
            </a:r>
            <a:r>
              <a:rPr lang="en-GB" sz="2800" dirty="0">
                <a:solidFill>
                  <a:srgbClr val="002060"/>
                </a:solidFill>
              </a:rPr>
              <a:t>management </a:t>
            </a:r>
            <a:r>
              <a:rPr lang="en-GB" sz="2800" dirty="0" smtClean="0">
                <a:solidFill>
                  <a:srgbClr val="002060"/>
                </a:solidFill>
              </a:rPr>
              <a:t>system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en-US" sz="2000" dirty="0" smtClean="0"/>
              <a:t>The allocation of containers to hinterland transport equipment could be improved if some form of collective planning or communication would be introduced. Now company level planning creates inefficiencies</a:t>
            </a:r>
          </a:p>
          <a:p>
            <a:pPr marL="0" lvl="0" indent="0">
              <a:buNone/>
            </a:pPr>
            <a:r>
              <a:rPr lang="en-US" sz="2000" dirty="0" smtClean="0"/>
              <a:t>	</a:t>
            </a:r>
          </a:p>
          <a:p>
            <a:pPr>
              <a:buFontTx/>
              <a:buChar char="-"/>
            </a:pPr>
            <a:r>
              <a:rPr lang="en-US" sz="2000" dirty="0" smtClean="0"/>
              <a:t>Considerations of central (</a:t>
            </a:r>
            <a:r>
              <a:rPr lang="en-US" sz="2000" dirty="0" err="1" smtClean="0"/>
              <a:t>Portbase</a:t>
            </a:r>
            <a:r>
              <a:rPr lang="en-US" sz="2000" dirty="0" smtClean="0"/>
              <a:t>) and </a:t>
            </a:r>
            <a:r>
              <a:rPr lang="en-US" sz="2000" dirty="0" err="1" smtClean="0"/>
              <a:t>decentral</a:t>
            </a:r>
            <a:r>
              <a:rPr lang="en-US" sz="2000" dirty="0" smtClean="0"/>
              <a:t> (PAT) planning systems</a:t>
            </a:r>
            <a:endParaRPr lang="nl-NL" sz="2000" dirty="0" smtClean="0"/>
          </a:p>
          <a:p>
            <a:pPr lvl="0">
              <a:buFontTx/>
              <a:buChar char="-"/>
            </a:pPr>
            <a:endParaRPr lang="nl-NL" sz="2000" dirty="0" smtClean="0"/>
          </a:p>
          <a:p>
            <a:pPr lvl="0">
              <a:buFontTx/>
              <a:buChar char="-"/>
            </a:pPr>
            <a:endParaRPr lang="nl-NL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896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9"/>
          <p:cNvSpPr>
            <a:spLocks noGrp="1"/>
          </p:cNvSpPr>
          <p:nvPr>
            <p:ph type="title"/>
          </p:nvPr>
        </p:nvSpPr>
        <p:spPr>
          <a:xfrm>
            <a:off x="1042988" y="-3175"/>
            <a:ext cx="5832475" cy="274638"/>
          </a:xfrm>
        </p:spPr>
        <p:txBody>
          <a:bodyPr wrap="none"/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Container capacity management system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02357" y="1032561"/>
            <a:ext cx="245034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Optimized costs and movements</a:t>
            </a:r>
            <a:endParaRPr lang="en-GB" sz="14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36296" y="606507"/>
            <a:ext cx="176592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  Shorter delivery times</a:t>
            </a:r>
            <a:endParaRPr lang="en-GB" sz="14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8622" y="1622934"/>
            <a:ext cx="161598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  Container carriers</a:t>
            </a:r>
            <a:endParaRPr lang="en-GB" sz="14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2961" y="6127401"/>
            <a:ext cx="208812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Planning systems </a:t>
            </a:r>
            <a:r>
              <a:rPr lang="en-GB" sz="1400" dirty="0">
                <a:latin typeface="+mn-lt"/>
              </a:rPr>
              <a:t>p</a:t>
            </a:r>
            <a:r>
              <a:rPr lang="en-GB" sz="1400" dirty="0" smtClean="0">
                <a:latin typeface="+mn-lt"/>
              </a:rPr>
              <a:t>roviders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52634" y="5325512"/>
            <a:ext cx="68197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Carriers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76998" y="3547482"/>
            <a:ext cx="2581231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Collaborative planning tools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36104" y="4206363"/>
            <a:ext cx="322625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Computer Supported Collaboration</a:t>
            </a:r>
          </a:p>
        </p:txBody>
      </p:sp>
      <p:cxnSp>
        <p:nvCxnSpPr>
          <p:cNvPr id="82" name="Straight Arrow Connector 81"/>
          <p:cNvCxnSpPr>
            <a:stCxn id="44" idx="0"/>
            <a:endCxn id="42" idx="2"/>
          </p:cNvCxnSpPr>
          <p:nvPr/>
        </p:nvCxnSpPr>
        <p:spPr>
          <a:xfrm flipV="1">
            <a:off x="4849232" y="3835629"/>
            <a:ext cx="218382" cy="370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2" name="Straight Arrow Connector 811"/>
          <p:cNvCxnSpPr>
            <a:stCxn id="36" idx="0"/>
            <a:endCxn id="34" idx="1"/>
          </p:cNvCxnSpPr>
          <p:nvPr/>
        </p:nvCxnSpPr>
        <p:spPr>
          <a:xfrm flipV="1">
            <a:off x="6026614" y="1176635"/>
            <a:ext cx="575743" cy="446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299487" y="2243120"/>
            <a:ext cx="232574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Planning systems  or carriers</a:t>
            </a:r>
            <a:endParaRPr lang="en-GB" sz="14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13631" y="3114334"/>
            <a:ext cx="160268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Dynamic planning</a:t>
            </a:r>
            <a:endParaRPr lang="en-GB" sz="1400" dirty="0">
              <a:latin typeface="+mn-lt"/>
            </a:endParaRPr>
          </a:p>
        </p:txBody>
      </p:sp>
      <p:cxnSp>
        <p:nvCxnSpPr>
          <p:cNvPr id="179" name="Straight Arrow Connector 178"/>
          <p:cNvCxnSpPr>
            <a:stCxn id="39" idx="0"/>
            <a:endCxn id="44" idx="2"/>
          </p:cNvCxnSpPr>
          <p:nvPr/>
        </p:nvCxnSpPr>
        <p:spPr>
          <a:xfrm flipV="1">
            <a:off x="4087025" y="4494510"/>
            <a:ext cx="762207" cy="1632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42" idx="0"/>
            <a:endCxn id="57" idx="2"/>
          </p:cNvCxnSpPr>
          <p:nvPr/>
        </p:nvCxnSpPr>
        <p:spPr>
          <a:xfrm flipV="1">
            <a:off x="5067614" y="2531267"/>
            <a:ext cx="1394745" cy="1016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>
            <a:off x="2899960" y="4758444"/>
            <a:ext cx="160812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Artificial Intelligence</a:t>
            </a:r>
            <a:endParaRPr lang="en-GB" sz="1400" dirty="0">
              <a:latin typeface="+mn-lt"/>
            </a:endParaRPr>
          </a:p>
        </p:txBody>
      </p:sp>
      <p:cxnSp>
        <p:nvCxnSpPr>
          <p:cNvPr id="298" name="Straight Arrow Connector 297"/>
          <p:cNvCxnSpPr>
            <a:stCxn id="297" idx="0"/>
            <a:endCxn id="58" idx="2"/>
          </p:cNvCxnSpPr>
          <p:nvPr/>
        </p:nvCxnSpPr>
        <p:spPr>
          <a:xfrm flipV="1">
            <a:off x="3704022" y="3402481"/>
            <a:ext cx="710953" cy="1355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3120069" y="2863308"/>
            <a:ext cx="269611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Agent-based technology</a:t>
            </a:r>
            <a:endParaRPr lang="en-GB" sz="1400" dirty="0">
              <a:latin typeface="+mn-lt"/>
            </a:endParaRPr>
          </a:p>
        </p:txBody>
      </p:sp>
      <p:cxnSp>
        <p:nvCxnSpPr>
          <p:cNvPr id="372" name="Straight Arrow Connector 371"/>
          <p:cNvCxnSpPr>
            <a:stCxn id="92" idx="0"/>
            <a:endCxn id="297" idx="2"/>
          </p:cNvCxnSpPr>
          <p:nvPr/>
        </p:nvCxnSpPr>
        <p:spPr>
          <a:xfrm flipV="1">
            <a:off x="3477754" y="5046591"/>
            <a:ext cx="226268" cy="500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301" idx="0"/>
            <a:endCxn id="36" idx="2"/>
          </p:cNvCxnSpPr>
          <p:nvPr/>
        </p:nvCxnSpPr>
        <p:spPr>
          <a:xfrm flipV="1">
            <a:off x="4468128" y="1911081"/>
            <a:ext cx="1558486" cy="9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774597" y="2952786"/>
            <a:ext cx="175900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RFID technology</a:t>
            </a:r>
            <a:endParaRPr lang="en-GB" sz="14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79671" y="4355461"/>
            <a:ext cx="128508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Sensor networks</a:t>
            </a:r>
            <a:endParaRPr lang="en-GB" sz="1400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5593" y="5166881"/>
            <a:ext cx="133131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Sensors suppliers</a:t>
            </a:r>
            <a:endParaRPr lang="en-GB" sz="1400" dirty="0">
              <a:latin typeface="+mn-lt"/>
            </a:endParaRPr>
          </a:p>
        </p:txBody>
      </p:sp>
      <p:cxnSp>
        <p:nvCxnSpPr>
          <p:cNvPr id="48" name="Straight Arrow Connector 47"/>
          <p:cNvCxnSpPr>
            <a:stCxn id="46" idx="0"/>
            <a:endCxn id="45" idx="2"/>
          </p:cNvCxnSpPr>
          <p:nvPr/>
        </p:nvCxnSpPr>
        <p:spPr>
          <a:xfrm flipV="1">
            <a:off x="2122214" y="3240933"/>
            <a:ext cx="531886" cy="1114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7" idx="0"/>
            <a:endCxn id="46" idx="2"/>
          </p:cNvCxnSpPr>
          <p:nvPr/>
        </p:nvCxnSpPr>
        <p:spPr>
          <a:xfrm flipV="1">
            <a:off x="1841252" y="4643608"/>
            <a:ext cx="280962" cy="523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7702533" y="5762400"/>
            <a:ext cx="84817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Customers</a:t>
            </a:r>
            <a:endParaRPr lang="en-GB" sz="1400" dirty="0">
              <a:latin typeface="+mn-lt"/>
            </a:endParaRPr>
          </a:p>
        </p:txBody>
      </p:sp>
      <p:cxnSp>
        <p:nvCxnSpPr>
          <p:cNvPr id="166" name="Straight Arrow Connector 165"/>
          <p:cNvCxnSpPr>
            <a:stCxn id="165" idx="0"/>
            <a:endCxn id="35" idx="2"/>
          </p:cNvCxnSpPr>
          <p:nvPr/>
        </p:nvCxnSpPr>
        <p:spPr>
          <a:xfrm flipH="1" flipV="1">
            <a:off x="8119258" y="894654"/>
            <a:ext cx="7361" cy="4867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377118" y="5546957"/>
            <a:ext cx="4201272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Universities (e.g., </a:t>
            </a:r>
            <a:r>
              <a:rPr lang="en-GB" sz="1400" dirty="0" err="1">
                <a:latin typeface="+mn-lt"/>
              </a:rPr>
              <a:t>TUDelft</a:t>
            </a:r>
            <a:r>
              <a:rPr lang="en-GB" sz="1400" dirty="0">
                <a:latin typeface="+mn-lt"/>
              </a:rPr>
              <a:t>/</a:t>
            </a:r>
            <a:r>
              <a:rPr lang="en-GB" sz="1400" dirty="0" err="1">
                <a:latin typeface="+mn-lt"/>
              </a:rPr>
              <a:t>Utwente</a:t>
            </a:r>
            <a:r>
              <a:rPr lang="en-GB" sz="1400" dirty="0">
                <a:latin typeface="+mn-lt"/>
              </a:rPr>
              <a:t>/</a:t>
            </a:r>
            <a:r>
              <a:rPr lang="en-GB" sz="1400" dirty="0" err="1">
                <a:latin typeface="+mn-lt"/>
              </a:rPr>
              <a:t>Uni</a:t>
            </a:r>
            <a:r>
              <a:rPr lang="en-GB" sz="1400" dirty="0">
                <a:latin typeface="+mn-lt"/>
              </a:rPr>
              <a:t> Bremen)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 &amp; Research Institutes (e.g., TNO/CRC637</a:t>
            </a:r>
            <a:r>
              <a:rPr lang="en-GB" sz="1400" dirty="0" smtClean="0">
                <a:latin typeface="+mn-lt"/>
              </a:rPr>
              <a:t>)</a:t>
            </a:r>
            <a:endParaRPr lang="en-GB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64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29600" cy="381000"/>
          </a:xfrm>
        </p:spPr>
        <p:txBody>
          <a:bodyPr lIns="36000" tIns="36000" rIns="36000" bIns="36000" anchor="t">
            <a:spAutoFit/>
          </a:bodyPr>
          <a:lstStyle/>
          <a:p>
            <a:pPr algn="l"/>
            <a:r>
              <a:rPr lang="en-GB" sz="2000" dirty="0" smtClean="0"/>
              <a:t>Container capacity management system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0825" y="692150"/>
          <a:ext cx="8712968" cy="59046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9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102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Container transport capacity management system</vt:lpstr>
      <vt:lpstr>Container capacity management system </vt:lpstr>
      <vt:lpstr>Container capacity management system 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Tony van Vliet</cp:lastModifiedBy>
  <cp:revision>175</cp:revision>
  <dcterms:created xsi:type="dcterms:W3CDTF">2012-04-10T14:17:17Z</dcterms:created>
  <dcterms:modified xsi:type="dcterms:W3CDTF">2012-06-05T09:10:30Z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5-6-2012 11:10:09</vt:lpwstr>
  </property>
</Properties>
</file>