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65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71" autoAdjust="0"/>
  </p:normalViewPr>
  <p:slideViewPr>
    <p:cSldViewPr>
      <p:cViewPr>
        <p:scale>
          <a:sx n="70" d="100"/>
          <a:sy n="70" d="100"/>
        </p:scale>
        <p:origin x="-269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C0F4A0-7976-4EB2-993F-A73F39691578}" type="datetimeFigureOut">
              <a:rPr lang="en-GB"/>
              <a:pPr/>
              <a:t>05/06/2012</a:t>
            </a:fld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F8CB2DF-8901-40A8-9190-F5A134EBFC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58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6123-40BE-44C4-B6C9-E1EC0F5071E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5F61-74E5-411A-82DD-A03FF2E794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ECD2-9B2F-44FA-BADE-ECE368076405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E533-6B4A-45A7-9B3C-DEC49F30A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FFE6-9F23-4FD6-A31E-9608CF55DD7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E016-CD71-49F1-8234-DDE9E10EE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6672-086C-4058-8532-6544A42F671A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9D93-3F71-422A-92D0-16AA7371A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704C-017D-47D2-A3AD-84460CE7543C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4B5D-E66B-4385-84C4-61EC67479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21D5-BF61-4AFA-994A-E771EB281508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4DF1-B5A0-42C8-A6F9-315AC80FA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8ACB-5CC6-44BC-89B7-5322C82A467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158A-3255-40B7-A994-D98D6639A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F012-A76D-4089-B157-CE2FED5DCA3E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5054-35A6-4011-8E4E-82DF94B6E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A831-05EF-49C3-B6E0-55D00F6433A0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61A4-4FAC-41C4-970A-E5A9E8E164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BFAA-86C3-4204-99D0-63AEB5DFC89D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0880-2C81-4339-B563-A2A69FBE5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0E65E-FBEC-48AD-AD1D-A5C74C6C6957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9444-28C5-48D1-9A1C-41B1C51A0B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6238-711C-4164-8CED-6C95E32D05DF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E5D7-4C7C-4095-B960-B8ED122122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AE78C-80D0-426F-9ECB-51E3A4985FFB}" type="datetimeFigureOut">
              <a:rPr lang="en-GB"/>
              <a:pPr>
                <a:defRPr/>
              </a:pPr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AAE6F-B86C-421F-AD79-2210D3C5FA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2060"/>
                </a:solidFill>
              </a:rPr>
              <a:t>Adaptive tour planning </a:t>
            </a:r>
            <a:r>
              <a:rPr lang="en-GB" sz="2800" dirty="0" smtClean="0">
                <a:solidFill>
                  <a:srgbClr val="002060"/>
                </a:solidFill>
              </a:rPr>
              <a:t>system: storyline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en-US" sz="2000" dirty="0" smtClean="0"/>
              <a:t>Tour planning is now rather static, i.e. pre-planned and difficult to change. This makes it difficult to respond to changes in traffic and changes in freight assignments.</a:t>
            </a:r>
          </a:p>
          <a:p>
            <a:pPr>
              <a:buFontTx/>
              <a:buChar char="-"/>
            </a:pPr>
            <a:r>
              <a:rPr lang="en-US" sz="2000" dirty="0" smtClean="0"/>
              <a:t>Currently there is limited central tour re-planning at daily basis, en-route reassignment is arranged by phone or on board unit, with limited or no re-planning of tours, let alone interaction between tours. Experiments with RITS and PAT.</a:t>
            </a:r>
            <a:endParaRPr lang="nl-NL" sz="2000" dirty="0" smtClean="0"/>
          </a:p>
          <a:p>
            <a:pPr>
              <a:buFontTx/>
              <a:buChar char="-"/>
            </a:pPr>
            <a:r>
              <a:rPr lang="en-US" sz="2000" dirty="0"/>
              <a:t>If real time information is used about supply (changes in travel time) and demand (changes in freight volume), tour planning becomes dynamic and adaptive. Moreover</a:t>
            </a:r>
            <a:r>
              <a:rPr lang="en-US" sz="2000" dirty="0" smtClean="0"/>
              <a:t>, collective planning can be driven by information and action at the lowest units (trucks) instead of central planning agency.</a:t>
            </a:r>
            <a:endParaRPr lang="nl-NL" sz="2000" dirty="0" smtClean="0"/>
          </a:p>
          <a:p>
            <a:pPr lvl="0">
              <a:buFontTx/>
              <a:buChar char="-"/>
            </a:pPr>
            <a:endParaRPr lang="nl-NL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4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9"/>
          <p:cNvSpPr>
            <a:spLocks noGrp="1"/>
          </p:cNvSpPr>
          <p:nvPr>
            <p:ph type="title"/>
          </p:nvPr>
        </p:nvSpPr>
        <p:spPr>
          <a:xfrm>
            <a:off x="1042988" y="-3175"/>
            <a:ext cx="5832475" cy="274638"/>
          </a:xfrm>
        </p:spPr>
        <p:txBody>
          <a:bodyPr wrap="none"/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Adaptive tour planning system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85183" y="983342"/>
            <a:ext cx="3322824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Better vehicle capacity utilization for carriers</a:t>
            </a:r>
            <a:endParaRPr lang="en-GB" sz="14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08303" y="523455"/>
            <a:ext cx="168577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Shorter delivery times</a:t>
            </a:r>
            <a:endParaRPr lang="en-GB" sz="14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19908" y="1784991"/>
            <a:ext cx="222354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On-board systems for carriers</a:t>
            </a:r>
            <a:endParaRPr lang="en-GB" sz="14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31781" y="6115053"/>
            <a:ext cx="208812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Planning systems </a:t>
            </a:r>
            <a:r>
              <a:rPr lang="en-GB" sz="1400" dirty="0">
                <a:latin typeface="+mn-lt"/>
              </a:rPr>
              <a:t>p</a:t>
            </a:r>
            <a:r>
              <a:rPr lang="en-GB" sz="1400" dirty="0" smtClean="0">
                <a:latin typeface="+mn-lt"/>
              </a:rPr>
              <a:t>roviders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68186" y="5377954"/>
            <a:ext cx="1326991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Carriers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(RITS/PAT)</a:t>
            </a:r>
            <a:endParaRPr lang="en-GB" sz="14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94376" y="5916346"/>
            <a:ext cx="2154619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On-board systems providers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21688" y="3586097"/>
            <a:ext cx="226841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Collaborative planning tools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75586" y="4785629"/>
            <a:ext cx="303568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Computer Supported Collaboration</a:t>
            </a:r>
          </a:p>
        </p:txBody>
      </p:sp>
      <p:cxnSp>
        <p:nvCxnSpPr>
          <p:cNvPr id="82" name="Straight Arrow Connector 81"/>
          <p:cNvCxnSpPr>
            <a:stCxn id="44" idx="0"/>
            <a:endCxn id="42" idx="2"/>
          </p:cNvCxnSpPr>
          <p:nvPr/>
        </p:nvCxnSpPr>
        <p:spPr>
          <a:xfrm flipV="1">
            <a:off x="4293427" y="3874244"/>
            <a:ext cx="462467" cy="911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625756" y="5282696"/>
            <a:ext cx="4201272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Universities (e.g., </a:t>
            </a:r>
            <a:r>
              <a:rPr lang="en-GB" sz="1400" dirty="0" err="1">
                <a:latin typeface="+mn-lt"/>
              </a:rPr>
              <a:t>TUDelft</a:t>
            </a:r>
            <a:r>
              <a:rPr lang="en-GB" sz="1400" dirty="0">
                <a:latin typeface="+mn-lt"/>
              </a:rPr>
              <a:t>/</a:t>
            </a:r>
            <a:r>
              <a:rPr lang="en-GB" sz="1400" dirty="0" err="1">
                <a:latin typeface="+mn-lt"/>
              </a:rPr>
              <a:t>Utwente</a:t>
            </a:r>
            <a:r>
              <a:rPr lang="en-GB" sz="1400" dirty="0">
                <a:latin typeface="+mn-lt"/>
              </a:rPr>
              <a:t>/</a:t>
            </a:r>
            <a:r>
              <a:rPr lang="en-GB" sz="1400" dirty="0" err="1">
                <a:latin typeface="+mn-lt"/>
              </a:rPr>
              <a:t>Uni</a:t>
            </a:r>
            <a:r>
              <a:rPr lang="en-GB" sz="1400" dirty="0">
                <a:latin typeface="+mn-lt"/>
              </a:rPr>
              <a:t> Bremen)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 &amp; Research Institutes (e.g., TNO/CRC637</a:t>
            </a:r>
            <a:r>
              <a:rPr lang="en-GB" sz="1400" dirty="0" smtClean="0">
                <a:latin typeface="+mn-lt"/>
              </a:rPr>
              <a:t>)</a:t>
            </a:r>
            <a:endParaRPr lang="en-GB" sz="1400" dirty="0">
              <a:latin typeface="+mn-lt"/>
            </a:endParaRPr>
          </a:p>
        </p:txBody>
      </p:sp>
      <p:cxnSp>
        <p:nvCxnSpPr>
          <p:cNvPr id="1011" name="Straight Arrow Connector 1010"/>
          <p:cNvCxnSpPr>
            <a:stCxn id="59" idx="0"/>
            <a:endCxn id="35" idx="2"/>
          </p:cNvCxnSpPr>
          <p:nvPr/>
        </p:nvCxnSpPr>
        <p:spPr>
          <a:xfrm flipH="1" flipV="1">
            <a:off x="8151190" y="811602"/>
            <a:ext cx="34179" cy="5020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586400" y="2203540"/>
            <a:ext cx="2157056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Planning systems for carriers</a:t>
            </a:r>
            <a:endParaRPr lang="en-GB" sz="1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6826" y="2849312"/>
            <a:ext cx="1602687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Dynamic planning</a:t>
            </a:r>
            <a:endParaRPr lang="en-GB" sz="1400" dirty="0"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76661" y="5831940"/>
            <a:ext cx="1617416" cy="503590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Transport Service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Clients</a:t>
            </a:r>
          </a:p>
        </p:txBody>
      </p:sp>
      <p:cxnSp>
        <p:nvCxnSpPr>
          <p:cNvPr id="79" name="Straight Arrow Connector 78"/>
          <p:cNvCxnSpPr>
            <a:stCxn id="36" idx="0"/>
            <a:endCxn id="34" idx="2"/>
          </p:cNvCxnSpPr>
          <p:nvPr/>
        </p:nvCxnSpPr>
        <p:spPr>
          <a:xfrm flipV="1">
            <a:off x="6631682" y="1271489"/>
            <a:ext cx="614913" cy="513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451408" y="4327448"/>
            <a:ext cx="1316762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Cloud computing</a:t>
            </a:r>
            <a:endParaRPr lang="en-GB" sz="1400" dirty="0">
              <a:latin typeface="+mn-lt"/>
            </a:endParaRPr>
          </a:p>
        </p:txBody>
      </p:sp>
      <p:cxnSp>
        <p:nvCxnSpPr>
          <p:cNvPr id="179" name="Straight Arrow Connector 178"/>
          <p:cNvCxnSpPr>
            <a:stCxn id="41" idx="0"/>
            <a:endCxn id="44" idx="2"/>
          </p:cNvCxnSpPr>
          <p:nvPr/>
        </p:nvCxnSpPr>
        <p:spPr>
          <a:xfrm flipV="1">
            <a:off x="3871686" y="5073776"/>
            <a:ext cx="421741" cy="842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42" idx="0"/>
            <a:endCxn id="57" idx="1"/>
          </p:cNvCxnSpPr>
          <p:nvPr/>
        </p:nvCxnSpPr>
        <p:spPr>
          <a:xfrm flipV="1">
            <a:off x="4755894" y="2347614"/>
            <a:ext cx="830506" cy="1238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2486060" y="4038257"/>
            <a:ext cx="1608123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Artificial Intelligence</a:t>
            </a:r>
            <a:endParaRPr lang="en-GB" sz="1400" dirty="0">
              <a:latin typeface="+mn-lt"/>
            </a:endParaRPr>
          </a:p>
        </p:txBody>
      </p:sp>
      <p:cxnSp>
        <p:nvCxnSpPr>
          <p:cNvPr id="298" name="Straight Arrow Connector 297"/>
          <p:cNvCxnSpPr>
            <a:stCxn id="297" idx="0"/>
            <a:endCxn id="301" idx="2"/>
          </p:cNvCxnSpPr>
          <p:nvPr/>
        </p:nvCxnSpPr>
        <p:spPr>
          <a:xfrm flipV="1">
            <a:off x="3290122" y="3389188"/>
            <a:ext cx="354397" cy="649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2027393" y="3101041"/>
            <a:ext cx="3234251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latin typeface="+mn-lt"/>
              </a:rPr>
              <a:t>Agent-based technology  for carriers</a:t>
            </a:r>
            <a:endParaRPr lang="en-GB" sz="1400" dirty="0">
              <a:latin typeface="+mn-lt"/>
            </a:endParaRPr>
          </a:p>
        </p:txBody>
      </p:sp>
      <p:cxnSp>
        <p:nvCxnSpPr>
          <p:cNvPr id="372" name="Straight Arrow Connector 371"/>
          <p:cNvCxnSpPr>
            <a:stCxn id="341" idx="0"/>
            <a:endCxn id="123" idx="2"/>
          </p:cNvCxnSpPr>
          <p:nvPr/>
        </p:nvCxnSpPr>
        <p:spPr>
          <a:xfrm flipV="1">
            <a:off x="2726392" y="4615595"/>
            <a:ext cx="383397" cy="66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58" idx="0"/>
            <a:endCxn id="36" idx="1"/>
          </p:cNvCxnSpPr>
          <p:nvPr/>
        </p:nvCxnSpPr>
        <p:spPr>
          <a:xfrm flipV="1">
            <a:off x="3768170" y="1929065"/>
            <a:ext cx="1751738" cy="920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40" idx="0"/>
            <a:endCxn id="57" idx="2"/>
          </p:cNvCxnSpPr>
          <p:nvPr/>
        </p:nvCxnSpPr>
        <p:spPr>
          <a:xfrm flipV="1">
            <a:off x="6631682" y="2491687"/>
            <a:ext cx="33246" cy="2886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81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380480"/>
          </a:xfrm>
        </p:spPr>
        <p:txBody>
          <a:bodyPr lIns="36000" tIns="36000" rIns="36000" bIns="36000" anchor="t">
            <a:spAutoFit/>
          </a:bodyPr>
          <a:lstStyle/>
          <a:p>
            <a:pPr algn="l"/>
            <a:r>
              <a:rPr lang="en-GB" sz="2000" dirty="0"/>
              <a:t>Adaptive tour planning system</a:t>
            </a:r>
            <a:endParaRPr lang="en-GB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12309"/>
              </p:ext>
            </p:extLst>
          </p:nvPr>
        </p:nvGraphicFramePr>
        <p:xfrm>
          <a:off x="250825" y="692150"/>
          <a:ext cx="8712968" cy="61114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High</a:t>
                      </a:r>
                      <a:r>
                        <a:rPr lang="en-GB" sz="1400" baseline="0" dirty="0" smtClean="0"/>
                        <a:t> transaction costs, difficulty of coordination and risk of information leakage with central planning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Decentral</a:t>
                      </a:r>
                      <a:r>
                        <a:rPr lang="en-GB" sz="1400" dirty="0" smtClean="0"/>
                        <a:t> planning, responsibilities assumed at lowest level, agreement on information exchange between actors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7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238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Adaptive tour planning system: storyline</vt:lpstr>
      <vt:lpstr>Adaptive tour planning system </vt:lpstr>
      <vt:lpstr>Adaptive tour planning system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175</cp:revision>
  <dcterms:created xsi:type="dcterms:W3CDTF">2012-04-10T14:17:17Z</dcterms:created>
  <dcterms:modified xsi:type="dcterms:W3CDTF">2012-06-05T09:06:16Z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5-6-2012 11:05:50</vt:lpwstr>
  </property>
</Properties>
</file>