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71" autoAdjust="0"/>
  </p:normalViewPr>
  <p:slideViewPr>
    <p:cSldViewPr>
      <p:cViewPr>
        <p:scale>
          <a:sx n="70" d="100"/>
          <a:sy n="70" d="100"/>
        </p:scale>
        <p:origin x="-269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C0F4A0-7976-4EB2-993F-A73F39691578}" type="datetimeFigureOut">
              <a:rPr lang="en-GB"/>
              <a:pPr/>
              <a:t>05/06/2012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8CB2DF-8901-40A8-9190-F5A134EBFC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58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6123-40BE-44C4-B6C9-E1EC0F5071E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5F61-74E5-411A-82DD-A03FF2E79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ECD2-9B2F-44FA-BADE-ECE368076405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E533-6B4A-45A7-9B3C-DEC49F30A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FFE6-9F23-4FD6-A31E-9608CF55DD7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016-CD71-49F1-8234-DDE9E10E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6672-086C-4058-8532-6544A42F671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9D93-3F71-422A-92D0-16AA7371A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704C-017D-47D2-A3AD-84460CE7543C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4B5D-E66B-4385-84C4-61EC67479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21D5-BF61-4AFA-994A-E771EB281508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4DF1-B5A0-42C8-A6F9-315AC80FA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ACB-5CC6-44BC-89B7-5322C82A467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158A-3255-40B7-A994-D98D6639A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F012-A76D-4089-B157-CE2FED5DCA3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054-35A6-4011-8E4E-82DF94B6E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A831-05EF-49C3-B6E0-55D00F6433A0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61A4-4FAC-41C4-970A-E5A9E8E164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BFAA-86C3-4204-99D0-63AEB5DFC89D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0880-2C81-4339-B563-A2A69FBE5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E65E-FBEC-48AD-AD1D-A5C74C6C6957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9444-28C5-48D1-9A1C-41B1C51A0B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238-711C-4164-8CED-6C95E32D05D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E5D7-4C7C-4095-B960-B8ED12212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E78C-80D0-426F-9ECB-51E3A4985FFB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AAE6F-B86C-421F-AD79-2210D3C5F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2060"/>
                </a:solidFill>
              </a:rPr>
              <a:t>Self-organizing parcel delivery </a:t>
            </a:r>
            <a:r>
              <a:rPr lang="en-GB" sz="2800" dirty="0" smtClean="0">
                <a:solidFill>
                  <a:srgbClr val="002060"/>
                </a:solidFill>
              </a:rPr>
              <a:t>system: storyline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en-US" sz="2000" dirty="0" smtClean="0"/>
              <a:t>There is a growing market for responsive/flexible parcel deliveries; SOAS are part of the answer of how to improve these systems</a:t>
            </a:r>
          </a:p>
          <a:p>
            <a:pPr marL="0" lvl="0" indent="0">
              <a:buNone/>
            </a:pPr>
            <a:r>
              <a:rPr lang="en-US" sz="2000" dirty="0" smtClean="0"/>
              <a:t>	</a:t>
            </a:r>
          </a:p>
          <a:p>
            <a:pPr>
              <a:buFontTx/>
              <a:buChar char="-"/>
            </a:pPr>
            <a:r>
              <a:rPr lang="en-US" sz="2000" dirty="0" smtClean="0"/>
              <a:t>LSP’s are already working on these systems, questions relate to the availability and price of tech (active RFID) and architectures (</a:t>
            </a:r>
            <a:r>
              <a:rPr lang="en-US" sz="2000" dirty="0" err="1" smtClean="0"/>
              <a:t>Efreight</a:t>
            </a:r>
            <a:r>
              <a:rPr lang="en-US" sz="2000" dirty="0" smtClean="0"/>
              <a:t>) especially for public facilities</a:t>
            </a:r>
            <a:endParaRPr lang="nl-NL" sz="2000" dirty="0" smtClean="0"/>
          </a:p>
          <a:p>
            <a:pPr lvl="0">
              <a:buFontTx/>
              <a:buChar char="-"/>
            </a:pPr>
            <a:endParaRPr lang="nl-NL" sz="2000" dirty="0" smtClean="0"/>
          </a:p>
          <a:p>
            <a:pPr lvl="0">
              <a:buFontTx/>
              <a:buChar char="-"/>
            </a:pPr>
            <a:endParaRPr lang="nl-NL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41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9"/>
          <p:cNvSpPr>
            <a:spLocks noGrp="1"/>
          </p:cNvSpPr>
          <p:nvPr>
            <p:ph type="title"/>
          </p:nvPr>
        </p:nvSpPr>
        <p:spPr>
          <a:xfrm>
            <a:off x="1042988" y="-3175"/>
            <a:ext cx="5832475" cy="274638"/>
          </a:xfrm>
        </p:spPr>
        <p:txBody>
          <a:bodyPr wrap="none"/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Self-organizing parcel delivery system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20571" y="1905661"/>
            <a:ext cx="141383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Container services</a:t>
            </a:r>
            <a:endParaRPr lang="en-GB" sz="14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7009" y="1156508"/>
            <a:ext cx="207406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Customised parcel delivery</a:t>
            </a:r>
            <a:endParaRPr lang="en-GB" sz="14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44253" y="868361"/>
            <a:ext cx="169731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Increased robustness  </a:t>
            </a:r>
            <a:endParaRPr lang="en-GB" sz="14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16650" y="448378"/>
            <a:ext cx="2992220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Increased responsiveness and flexibility </a:t>
            </a:r>
            <a:endParaRPr lang="en-GB" sz="14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8487" y="2125043"/>
            <a:ext cx="283076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Quality control &amp; security for customs</a:t>
            </a:r>
            <a:endParaRPr lang="en-GB" sz="14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6697" y="2183948"/>
            <a:ext cx="113870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Parcel services</a:t>
            </a:r>
            <a:endParaRPr lang="en-GB" sz="14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81986" y="1826529"/>
            <a:ext cx="196751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E-commerce (B2B &amp; B2C)</a:t>
            </a:r>
            <a:endParaRPr lang="en-GB" sz="14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35435" y="5419089"/>
            <a:ext cx="1589465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Global Integrators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(e.g., DHL/K&amp;N/UPS)</a:t>
            </a:r>
            <a:endParaRPr lang="en-GB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97151" y="3102986"/>
            <a:ext cx="221526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RFID technology for parcels</a:t>
            </a:r>
            <a:endParaRPr lang="en-GB" sz="14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30981" y="3088563"/>
            <a:ext cx="295232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URI &amp; semantic web technologies</a:t>
            </a:r>
            <a:endParaRPr lang="en-GB" sz="14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2803" y="4518625"/>
            <a:ext cx="171360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Distributed computing</a:t>
            </a:r>
            <a:endParaRPr lang="en-GB" sz="14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37446" y="4726774"/>
            <a:ext cx="160812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Artificial Intelligence</a:t>
            </a:r>
            <a:endParaRPr lang="en-GB" sz="14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16440" y="3520784"/>
            <a:ext cx="346586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Algorithms for agent-based parcel routing</a:t>
            </a:r>
            <a:endParaRPr lang="en-GB" sz="14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19742" y="4262454"/>
            <a:ext cx="203702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Sensors &amp; sensor networks</a:t>
            </a:r>
            <a:endParaRPr lang="en-GB" sz="14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46028" y="5191096"/>
            <a:ext cx="2677400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Sensors suppliers  (e.g., ASML)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&amp; sensor  applications developers</a:t>
            </a:r>
            <a:endParaRPr lang="en-GB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6" name="Straight Arrow Connector 55"/>
          <p:cNvCxnSpPr>
            <a:stCxn id="49" idx="0"/>
            <a:endCxn id="42" idx="2"/>
          </p:cNvCxnSpPr>
          <p:nvPr/>
        </p:nvCxnSpPr>
        <p:spPr>
          <a:xfrm flipV="1">
            <a:off x="2738254" y="3391133"/>
            <a:ext cx="666529" cy="871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2" idx="0"/>
            <a:endCxn id="37" idx="2"/>
          </p:cNvCxnSpPr>
          <p:nvPr/>
        </p:nvCxnSpPr>
        <p:spPr>
          <a:xfrm flipV="1">
            <a:off x="3404783" y="2472095"/>
            <a:ext cx="451265" cy="630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3" idx="0"/>
            <a:endCxn id="36" idx="2"/>
          </p:cNvCxnSpPr>
          <p:nvPr/>
        </p:nvCxnSpPr>
        <p:spPr>
          <a:xfrm flipV="1">
            <a:off x="6307145" y="2413190"/>
            <a:ext cx="446725" cy="675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6" idx="0"/>
            <a:endCxn id="48" idx="2"/>
          </p:cNvCxnSpPr>
          <p:nvPr/>
        </p:nvCxnSpPr>
        <p:spPr>
          <a:xfrm flipV="1">
            <a:off x="4441508" y="3808931"/>
            <a:ext cx="707866" cy="917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51" idx="0"/>
            <a:endCxn id="49" idx="2"/>
          </p:cNvCxnSpPr>
          <p:nvPr/>
        </p:nvCxnSpPr>
        <p:spPr>
          <a:xfrm flipV="1">
            <a:off x="2284728" y="4550601"/>
            <a:ext cx="453526" cy="640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3756765" y="5252843"/>
            <a:ext cx="3701975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Universities (e.g., 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TUDelft</a:t>
            </a: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Utwente</a:t>
            </a: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Uni</a:t>
            </a: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 Bremen)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0000"/>
                </a:solidFill>
                <a:latin typeface="+mn-lt"/>
              </a:rPr>
              <a:t>&amp; Research Institutes (e.g., TNO/CRC637)</a:t>
            </a:r>
            <a:endParaRPr lang="en-GB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57" name="Straight Arrow Connector 356"/>
          <p:cNvCxnSpPr>
            <a:endCxn id="46" idx="2"/>
          </p:cNvCxnSpPr>
          <p:nvPr/>
        </p:nvCxnSpPr>
        <p:spPr>
          <a:xfrm flipV="1">
            <a:off x="4256409" y="5014921"/>
            <a:ext cx="185099" cy="237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2" name="Straight Arrow Connector 811"/>
          <p:cNvCxnSpPr>
            <a:stCxn id="31" idx="0"/>
            <a:endCxn id="35" idx="1"/>
          </p:cNvCxnSpPr>
          <p:nvPr/>
        </p:nvCxnSpPr>
        <p:spPr>
          <a:xfrm flipV="1">
            <a:off x="4327491" y="592452"/>
            <a:ext cx="989159" cy="1313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54853" y="6067577"/>
            <a:ext cx="188499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Small  Logistics Providers</a:t>
            </a:r>
            <a:endParaRPr lang="en-GB" sz="1400" dirty="0"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28581" y="5924972"/>
            <a:ext cx="188499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Small  Logistics Providers</a:t>
            </a:r>
            <a:endParaRPr lang="en-GB" sz="1400" dirty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200" y="5673177"/>
            <a:ext cx="3793565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Universities (e.g., </a:t>
            </a:r>
            <a:r>
              <a:rPr lang="en-GB" sz="1400" dirty="0" err="1" smtClean="0">
                <a:latin typeface="+mn-lt"/>
              </a:rPr>
              <a:t>TUDelft</a:t>
            </a:r>
            <a:r>
              <a:rPr lang="en-GB" sz="1400" dirty="0" smtClean="0">
                <a:latin typeface="+mn-lt"/>
              </a:rPr>
              <a:t>/</a:t>
            </a:r>
            <a:r>
              <a:rPr lang="en-GB" sz="1400" dirty="0" err="1" smtClean="0">
                <a:latin typeface="+mn-lt"/>
              </a:rPr>
              <a:t>Utwente</a:t>
            </a:r>
            <a:r>
              <a:rPr lang="en-GB" sz="1400" dirty="0" smtClean="0">
                <a:latin typeface="+mn-lt"/>
              </a:rPr>
              <a:t>/</a:t>
            </a:r>
            <a:r>
              <a:rPr lang="en-GB" sz="1400" dirty="0" err="1" smtClean="0">
                <a:latin typeface="+mn-lt"/>
              </a:rPr>
              <a:t>Uni</a:t>
            </a:r>
            <a:r>
              <a:rPr lang="en-GB" sz="1400" dirty="0" smtClean="0">
                <a:latin typeface="+mn-lt"/>
              </a:rPr>
              <a:t> Bremen)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 &amp; Research Institutes (e.g., TNO/CRC637)</a:t>
            </a:r>
            <a:endParaRPr lang="en-GB" sz="14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016765" y="5756433"/>
            <a:ext cx="324315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Global Integrators (e.g., DHL/K&amp;N/UPS)</a:t>
            </a:r>
            <a:endParaRPr lang="en-GB" sz="1400" dirty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83915" y="6175966"/>
            <a:ext cx="3472133" cy="289745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Global Integrators (e.g., DHL/K&amp;N/UPS)</a:t>
            </a:r>
            <a:endParaRPr lang="en-GB" sz="1400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137110" y="4243606"/>
            <a:ext cx="169654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Ubiquitous computing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181321" y="3996419"/>
            <a:ext cx="148355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Cloud computing</a:t>
            </a:r>
          </a:p>
        </p:txBody>
      </p:sp>
      <p:cxnSp>
        <p:nvCxnSpPr>
          <p:cNvPr id="168" name="Straight Arrow Connector 167"/>
          <p:cNvCxnSpPr>
            <a:stCxn id="341" idx="0"/>
            <a:endCxn id="44" idx="2"/>
          </p:cNvCxnSpPr>
          <p:nvPr/>
        </p:nvCxnSpPr>
        <p:spPr>
          <a:xfrm flipV="1">
            <a:off x="5607753" y="4806772"/>
            <a:ext cx="351851" cy="446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05" idx="0"/>
            <a:endCxn id="43" idx="2"/>
          </p:cNvCxnSpPr>
          <p:nvPr/>
        </p:nvCxnSpPr>
        <p:spPr>
          <a:xfrm flipV="1">
            <a:off x="5923097" y="3376710"/>
            <a:ext cx="384048" cy="619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38" idx="0"/>
            <a:endCxn id="33" idx="2"/>
          </p:cNvCxnSpPr>
          <p:nvPr/>
        </p:nvCxnSpPr>
        <p:spPr>
          <a:xfrm flipV="1">
            <a:off x="6865746" y="1444655"/>
            <a:ext cx="268298" cy="381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381000"/>
          </a:xfrm>
        </p:spPr>
        <p:txBody>
          <a:bodyPr lIns="36000" tIns="36000" rIns="36000" bIns="36000" anchor="t">
            <a:spAutoFit/>
          </a:bodyPr>
          <a:lstStyle/>
          <a:p>
            <a:pPr algn="l"/>
            <a:r>
              <a:rPr lang="en-GB" sz="2000" dirty="0" smtClean="0"/>
              <a:t>Self-organizing parcel delivery system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27500"/>
              </p:ext>
            </p:extLst>
          </p:nvPr>
        </p:nvGraphicFramePr>
        <p:xfrm>
          <a:off x="250825" y="692150"/>
          <a:ext cx="8712968" cy="59046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Sensors</a:t>
                      </a:r>
                      <a:r>
                        <a:rPr lang="en-GB" sz="1400" baseline="0" dirty="0" smtClean="0"/>
                        <a:t> and RFID technology </a:t>
                      </a:r>
                      <a:r>
                        <a:rPr lang="en-GB" sz="1400" dirty="0" smtClean="0"/>
                        <a:t>costs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We aim at providing eventually even the smallest parcels with smart sensors in order to store/process  information. Costs  of sensors and RFID technology are still too high. 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Scalability</a:t>
                      </a:r>
                      <a:r>
                        <a:rPr lang="en-GB" sz="1400" baseline="0" dirty="0" smtClean="0"/>
                        <a:t> of  </a:t>
                      </a:r>
                      <a:r>
                        <a:rPr lang="en-GB" sz="1400" dirty="0" smtClean="0"/>
                        <a:t>agent</a:t>
                      </a:r>
                      <a:r>
                        <a:rPr lang="en-GB" sz="1400" baseline="0" dirty="0" smtClean="0"/>
                        <a:t> technology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Agents are necessary in a decentralized architecture to process </a:t>
                      </a:r>
                      <a:r>
                        <a:rPr lang="en-GB" sz="1400" baseline="0" dirty="0" smtClean="0"/>
                        <a:t>locally </a:t>
                      </a:r>
                      <a:r>
                        <a:rPr lang="en-GB" sz="1400" dirty="0" smtClean="0"/>
                        <a:t>the relevant information coming from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RFID tags,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and take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decisions</a:t>
                      </a:r>
                      <a:r>
                        <a:rPr lang="en-GB" sz="1400" baseline="0" dirty="0" smtClean="0"/>
                        <a:t> based on this information</a:t>
                      </a:r>
                      <a:r>
                        <a:rPr lang="en-GB" sz="1400" dirty="0" smtClean="0"/>
                        <a:t>.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>
                          <a:sym typeface="Wingdings" pitchFamily="2" charset="2"/>
                        </a:rPr>
                        <a:t>Are agent-based solutions scalable for huge amounts of parcels to be delivered? </a:t>
                      </a:r>
                      <a:endParaRPr lang="en-GB" sz="1400" baseline="0" dirty="0" smtClean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Granularity level of agent-based</a:t>
                      </a:r>
                      <a:r>
                        <a:rPr lang="en-GB" sz="1400" baseline="0" dirty="0" smtClean="0"/>
                        <a:t> solutions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400" baseline="0" dirty="0" smtClean="0"/>
                        <a:t>Where the agents should be for optimal and scalable solutions? E.g., (ordered from low to high granularity) parcels, packages, containers, vehicles, hubs, etc.</a:t>
                      </a: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Reusability of technological solutions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To what extent can technological solutions, such as sensors and agents,  be reused? E.g., products (no reusability), packages (low reusability), containers (good reusability) , vehicles (high reusability)</a:t>
                      </a: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Communication</a:t>
                      </a:r>
                      <a:r>
                        <a:rPr lang="en-GB" sz="1400" baseline="0" dirty="0" smtClean="0"/>
                        <a:t> issues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 can provide</a:t>
                      </a:r>
                      <a:r>
                        <a:rPr lang="en-GB" sz="1400" baseline="0" dirty="0" smtClean="0"/>
                        <a:t> IT solutions to improve communication and information sharing using web technologies and so forth, but are stakeholders willing to provide and share this info?    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Hexagon 3"/>
          <p:cNvSpPr/>
          <p:nvPr/>
        </p:nvSpPr>
        <p:spPr>
          <a:xfrm>
            <a:off x="467544" y="1038288"/>
            <a:ext cx="252000" cy="216000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351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Self-organizing parcel delivery system: storyline</vt:lpstr>
      <vt:lpstr>Self-organizing parcel delivery system  </vt:lpstr>
      <vt:lpstr>Self-organizing parcel delivery system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175</cp:revision>
  <dcterms:created xsi:type="dcterms:W3CDTF">2012-04-10T14:17:17Z</dcterms:created>
  <dcterms:modified xsi:type="dcterms:W3CDTF">2012-06-05T09:05:16Z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31-5-2012 15:12:56</vt:lpwstr>
  </property>
</Properties>
</file>