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AC113-2D51-4729-9493-FB1582C41FBB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CC6CA-8809-45FF-9070-A19A33841CE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D2C3-ACB3-4E19-A664-2F58A109AC19}" type="datetimeFigureOut">
              <a:rPr lang="es-PA" smtClean="0"/>
              <a:pPr/>
              <a:t>09/12/2011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DC1B-4650-41A7-A747-0301409A8E6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Javascript" TargetMode="External"/><Relationship Id="rId2" Type="http://schemas.openxmlformats.org/officeDocument/2006/relationships/hyperlink" Target="http://es.wikipedia.org/wiki/Oracle_Corpor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obe.com/content/paperinfo/tpci/(Visual)_Basic.html" TargetMode="External"/><Relationship Id="rId13" Type="http://schemas.openxmlformats.org/officeDocument/2006/relationships/hyperlink" Target="http://www.tiobe.com/content/paperinfo/tpci/Delphi_Object_Pascal.html" TargetMode="External"/><Relationship Id="rId18" Type="http://schemas.openxmlformats.org/officeDocument/2006/relationships/hyperlink" Target="http://www.tiobe.com/content/paperinfo/tpci/Ada.html" TargetMode="External"/><Relationship Id="rId3" Type="http://schemas.openxmlformats.org/officeDocument/2006/relationships/hyperlink" Target="http://www.tiobe.com/content/paperinfo/tpci/C.html" TargetMode="External"/><Relationship Id="rId21" Type="http://schemas.openxmlformats.org/officeDocument/2006/relationships/hyperlink" Target="http://www.tiobe.com/content/paperinfo/tpci/ABAP.html" TargetMode="External"/><Relationship Id="rId7" Type="http://schemas.openxmlformats.org/officeDocument/2006/relationships/hyperlink" Target="http://www.tiobe.com/content/paperinfo/tpci/PHP.html" TargetMode="External"/><Relationship Id="rId12" Type="http://schemas.openxmlformats.org/officeDocument/2006/relationships/hyperlink" Target="http://www.tiobe.com/content/paperinfo/tpci/Ruby.html" TargetMode="External"/><Relationship Id="rId17" Type="http://schemas.openxmlformats.org/officeDocument/2006/relationships/hyperlink" Target="http://www.tiobe.com/content/paperinfo/tpci/Pascal.html" TargetMode="External"/><Relationship Id="rId25" Type="http://schemas.openxmlformats.org/officeDocument/2006/relationships/hyperlink" Target="http://www.tiobe.com/index.php/content/paperinfo/tpci/index.html" TargetMode="External"/><Relationship Id="rId2" Type="http://schemas.openxmlformats.org/officeDocument/2006/relationships/hyperlink" Target="http://www.tiobe.com/content/paperinfo/tpci/Java.html" TargetMode="External"/><Relationship Id="rId16" Type="http://schemas.openxmlformats.org/officeDocument/2006/relationships/hyperlink" Target="http://www.tiobe.com/content/paperinfo/tpci/Transact-SQL.html" TargetMode="External"/><Relationship Id="rId20" Type="http://schemas.openxmlformats.org/officeDocument/2006/relationships/hyperlink" Target="http://www.tiobe.com/content/paperinfo/tpci/Assembl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obe.com/content/paperinfo/tpci/Objective-C.html" TargetMode="External"/><Relationship Id="rId11" Type="http://schemas.openxmlformats.org/officeDocument/2006/relationships/hyperlink" Target="http://www.tiobe.com/content/paperinfo/tpci/JavaScript.html" TargetMode="External"/><Relationship Id="rId24" Type="http://schemas.openxmlformats.org/officeDocument/2006/relationships/image" Target="../media/image17.gif"/><Relationship Id="rId5" Type="http://schemas.openxmlformats.org/officeDocument/2006/relationships/hyperlink" Target="http://www.tiobe.com/content/paperinfo/tpci/C_.html" TargetMode="External"/><Relationship Id="rId15" Type="http://schemas.openxmlformats.org/officeDocument/2006/relationships/hyperlink" Target="http://www.tiobe.com/content/paperinfo/tpci/PL_SQL.html" TargetMode="External"/><Relationship Id="rId23" Type="http://schemas.openxmlformats.org/officeDocument/2006/relationships/image" Target="../media/image16.gif"/><Relationship Id="rId10" Type="http://schemas.openxmlformats.org/officeDocument/2006/relationships/hyperlink" Target="http://www.tiobe.com/content/paperinfo/tpci/Perl.html" TargetMode="External"/><Relationship Id="rId19" Type="http://schemas.openxmlformats.org/officeDocument/2006/relationships/hyperlink" Target="http://www.tiobe.com/content/paperinfo/tpci/Logo.html" TargetMode="External"/><Relationship Id="rId4" Type="http://schemas.openxmlformats.org/officeDocument/2006/relationships/hyperlink" Target="http://www.tiobe.com/content/paperinfo/tpci/C__.html" TargetMode="External"/><Relationship Id="rId9" Type="http://schemas.openxmlformats.org/officeDocument/2006/relationships/hyperlink" Target="http://www.tiobe.com/content/paperinfo/tpci/Python.html" TargetMode="External"/><Relationship Id="rId14" Type="http://schemas.openxmlformats.org/officeDocument/2006/relationships/hyperlink" Target="http://www.tiobe.com/content/paperinfo/tpci/Lisp.html" TargetMode="External"/><Relationship Id="rId22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Raul Vaz\Desktop\Sin títul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CONCEPTO Y CAMPO DE APLICACION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2386608" cy="604663"/>
          </a:xfrm>
        </p:spPr>
        <p:txBody>
          <a:bodyPr/>
          <a:lstStyle/>
          <a:p>
            <a:pPr>
              <a:buNone/>
            </a:pPr>
            <a:r>
              <a:rPr lang="es-PA" dirty="0" smtClean="0"/>
              <a:t>Que es Java?</a:t>
            </a:r>
            <a:endParaRPr lang="es-PA" dirty="0"/>
          </a:p>
        </p:txBody>
      </p:sp>
      <p:pic>
        <p:nvPicPr>
          <p:cNvPr id="1026" name="Picture 2" descr="http://t1.gstatic.com/images?q=tbn:ANd9GcR1PzGueBOJ85x3fGT99Z4A3xvSH7EAoqsoitKE7u60T-n6S1WqgfAG3gNz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854374"/>
            <a:ext cx="1904256" cy="742978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2339752" y="2852936"/>
            <a:ext cx="5112568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000" dirty="0" smtClean="0"/>
              <a:t>Es un lenguaje de programación, como otro tantos que existen en el mercado. Fue desarrollado por </a:t>
            </a:r>
            <a:r>
              <a:rPr lang="es-PA" sz="2000" dirty="0" err="1" smtClean="0"/>
              <a:t>Sun</a:t>
            </a:r>
            <a:r>
              <a:rPr lang="es-PA" sz="2000" dirty="0" smtClean="0"/>
              <a:t> </a:t>
            </a:r>
            <a:r>
              <a:rPr lang="es-PA" sz="2000" dirty="0" err="1" smtClean="0"/>
              <a:t>MicroSystem</a:t>
            </a:r>
            <a:r>
              <a:rPr lang="es-PA" sz="2000" dirty="0" smtClean="0"/>
              <a:t>, empresa conocida especialmente por sus servidores y estaciones de trabajo.</a:t>
            </a:r>
            <a:endParaRPr lang="es-P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2386608" cy="6046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PA" dirty="0" smtClean="0"/>
              <a:t>Donde se utiliza?</a:t>
            </a:r>
            <a:endParaRPr lang="es-PA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1340768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Al principio Java se creaba con el propósito de ser utilizado para programar electrodomésticos,</a:t>
            </a:r>
          </a:p>
          <a:p>
            <a:r>
              <a:rPr lang="es-PA" dirty="0" smtClean="0"/>
              <a:t> </a:t>
            </a:r>
            <a:r>
              <a:rPr lang="es-PA" dirty="0" smtClean="0"/>
              <a:t>y equipos electrónicos pero </a:t>
            </a:r>
            <a:r>
              <a:rPr lang="es-PA" dirty="0" smtClean="0"/>
              <a:t>en la actualidad vemos a Java utilizarse en todas partes.</a:t>
            </a:r>
            <a:endParaRPr lang="es-PA" dirty="0"/>
          </a:p>
        </p:txBody>
      </p:sp>
      <p:pic>
        <p:nvPicPr>
          <p:cNvPr id="6146" name="Picture 2" descr="http://www.google.com.pa/url?source=imglanding&amp;ct=img&amp;q=http://sl.linti.unlp.edu.ar/wp-content/uploads/2011/11/supermercado.jpg&amp;sa=X&amp;ei=1-bbTrSkNI2RgQesw6mpCw&amp;ved=0CAwQ8wc&amp;usg=AFQjCNGGXg8QTkIP91Q_ItcSawdsoFYk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49080"/>
            <a:ext cx="2376264" cy="1942596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67544" y="3573016"/>
            <a:ext cx="15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Supermercado</a:t>
            </a:r>
            <a:endParaRPr lang="es-PA" dirty="0"/>
          </a:p>
        </p:txBody>
      </p:sp>
      <p:sp>
        <p:nvSpPr>
          <p:cNvPr id="10" name="9 CuadroTexto"/>
          <p:cNvSpPr txBox="1"/>
          <p:nvPr/>
        </p:nvSpPr>
        <p:spPr>
          <a:xfrm>
            <a:off x="3059832" y="2204864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Almacenes</a:t>
            </a:r>
            <a:endParaRPr lang="es-PA" dirty="0"/>
          </a:p>
        </p:txBody>
      </p:sp>
      <p:pic>
        <p:nvPicPr>
          <p:cNvPr id="6148" name="Picture 4" descr="http://www.google.com.pa/url?source=imglanding&amp;ct=img&amp;q=http://www.euroestan.com/colmenar5.jpg&amp;sa=X&amp;ei=OOfbTsDeKIr3gAf8y_zpDA&amp;ved=0CAwQ8wc&amp;usg=AFQjCNEun9mK36zNKsMA8nARizmz4gWu_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636912"/>
            <a:ext cx="2448272" cy="1403454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7164288" y="5589240"/>
            <a:ext cx="104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Celulares</a:t>
            </a:r>
            <a:endParaRPr lang="es-PA" dirty="0"/>
          </a:p>
        </p:txBody>
      </p:sp>
      <p:pic>
        <p:nvPicPr>
          <p:cNvPr id="6152" name="Picture 8" descr="http://www.google.com.pa/url?source=imglanding&amp;ct=img&amp;q=http://paginawebgratis.zumbados.net/wp-content/uploads/2011/06/como-crear-una-pagina-web-gratis.jpg&amp;sa=X&amp;ei=5OfbTpuCM83pggec_qHqDA&amp;ved=0CAwQ8wc&amp;usg=AFQjCNHtAH2EaJKRfgGAqM6x_MfbBFl48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284984"/>
            <a:ext cx="1245518" cy="1088939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6876256" y="26369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Paginas Web</a:t>
            </a:r>
            <a:endParaRPr lang="es-PA" dirty="0"/>
          </a:p>
        </p:txBody>
      </p:sp>
      <p:pic>
        <p:nvPicPr>
          <p:cNvPr id="6154" name="Picture 10" descr="http://www.google.com.pa/url?source=imglanding&amp;ct=img&amp;q=http://www.applesana.es/attachments/68/1322d1202499647-java.jpg&amp;sa=X&amp;ei=XujbTqmmH8ifgweLq5CyCg&amp;ved=0CAsQ8wc4Eg&amp;usg=AFQjCNH7xGdfBmLLFWZV5iVV4gE-XUKL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725144"/>
            <a:ext cx="3024336" cy="1740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2682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Uso de Java en Educación?</a:t>
            </a:r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1412776"/>
            <a:ext cx="6364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Java es utilizada como programa para crear aplicaciones educativas que se ejecutan en la web y permiten lo que son las clases virtuales y a distancias.</a:t>
            </a:r>
            <a:endParaRPr lang="es-PA" dirty="0"/>
          </a:p>
        </p:txBody>
      </p:sp>
      <p:pic>
        <p:nvPicPr>
          <p:cNvPr id="16386" name="Picture 2" descr="http://www.google.com.pa/url?source=imglanding&amp;ct=img&amp;q=http://www.tribunal-electoral.gob.pa/html/uploads/RTEmagicC_c544b90b51.jpg.jpg&amp;sa=X&amp;ei=XezbTvGVI8nTgAfA88HqDA&amp;ved=0CAsQ8wc&amp;usg=AFQjCNFS0hcsm12FVFAPi_RAif1mIRtH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62351">
            <a:off x="414995" y="3614795"/>
            <a:ext cx="3249677" cy="1494115"/>
          </a:xfrm>
          <a:prstGeom prst="rect">
            <a:avLst/>
          </a:prstGeom>
          <a:noFill/>
        </p:spPr>
      </p:pic>
      <p:pic>
        <p:nvPicPr>
          <p:cNvPr id="16390" name="Picture 6" descr="http://www.google.com.pa/url?source=imglanding&amp;ct=img&amp;q=http://1.bp.blogspot.com/_CxExxtA9WLQ/SKTQKEpOOeI/AAAAAAAAAEg/vO6-THdvJZg/S1600-R/nueva.bmp&amp;sa=X&amp;ei=5e3bTu65Cs3wggee_sDpDA&amp;ved=0CAsQ8wc&amp;usg=AFQjCNGs2boZ-1mXB2wHlLDjVPRnvDrB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0521">
            <a:off x="5356562" y="3482934"/>
            <a:ext cx="3363747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635896" y="6926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JDEVELOPER</a:t>
            </a:r>
            <a:endParaRPr lang="es-PA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1412777"/>
            <a:ext cx="7740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 es un entorno de desarrollo integrado desarrollado por </a:t>
            </a:r>
            <a:r>
              <a:rPr lang="es-PA" dirty="0" smtClean="0">
                <a:hlinkClick r:id="rId2" tooltip="Oracle Corporation"/>
              </a:rPr>
              <a:t>Oracle </a:t>
            </a:r>
            <a:r>
              <a:rPr lang="es-PA" dirty="0" err="1" smtClean="0">
                <a:hlinkClick r:id="rId2" tooltip="Oracle Corporation"/>
              </a:rPr>
              <a:t>Corporation</a:t>
            </a:r>
            <a:r>
              <a:rPr lang="es-PA" dirty="0" smtClean="0"/>
              <a:t> para los lenguajes Java, HTML, XML, SQL, PL/SQL, </a:t>
            </a:r>
            <a:r>
              <a:rPr lang="es-PA" dirty="0" err="1" smtClean="0">
                <a:hlinkClick r:id="rId3" tooltip="Javascript"/>
              </a:rPr>
              <a:t>Javascript</a:t>
            </a:r>
            <a:r>
              <a:rPr lang="es-PA" dirty="0" smtClean="0"/>
              <a:t>, PHP, Oracle ADF, UML y otros.</a:t>
            </a:r>
          </a:p>
          <a:p>
            <a:endParaRPr lang="es-PA" dirty="0" smtClean="0"/>
          </a:p>
          <a:p>
            <a:endParaRPr lang="es-PA" dirty="0" smtClean="0"/>
          </a:p>
          <a:p>
            <a:endParaRPr lang="es-PA" dirty="0"/>
          </a:p>
        </p:txBody>
      </p:sp>
      <p:sp>
        <p:nvSpPr>
          <p:cNvPr id="8" name="7 CuadroTexto"/>
          <p:cNvSpPr txBox="1"/>
          <p:nvPr/>
        </p:nvSpPr>
        <p:spPr>
          <a:xfrm>
            <a:off x="539552" y="6021288"/>
            <a:ext cx="405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En la versión del 2001 se basaba en Java</a:t>
            </a:r>
            <a:endParaRPr lang="es-PA" dirty="0"/>
          </a:p>
        </p:txBody>
      </p:sp>
      <p:pic>
        <p:nvPicPr>
          <p:cNvPr id="17414" name="Picture 6" descr="http://www.google.com.pa/url?source=imglanding&amp;ct=img&amp;q=http://static.rbytes.net/full_screenshots/d/b/dbva-for-jdeveloper-for-windows.jpg&amp;sa=X&amp;ei=u_PbTur6GI7mgge5kbXVBg&amp;ved=0CAsQ8wc&amp;usg=AFQjCNF_6Zb-f8LsHkEsldBFrh9Aat-UX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492896"/>
            <a:ext cx="4968552" cy="3384376"/>
          </a:xfrm>
          <a:prstGeom prst="rect">
            <a:avLst/>
          </a:prstGeom>
          <a:noFill/>
        </p:spPr>
      </p:pic>
      <p:pic>
        <p:nvPicPr>
          <p:cNvPr id="17416" name="Picture 8" descr="http://www.google.com.pa/url?source=imglanding&amp;ct=img&amp;q=http://www.cisco.frc.utn.edu.ar/pub/image/boton%20Oracle%20Sun.jpg&amp;sa=X&amp;ei=5fPbTqiEIsriggeF7eW2Cw&amp;ved=0CAsQ8wc&amp;usg=AFQjCNGPjOQSK7dJUX8OuymQWFnPIsrKM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996952"/>
            <a:ext cx="2632013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google.com.pa/url?source=imglanding&amp;ct=img&amp;q=http://appperfect.com/images/eclipse-netbeans/jdeveloper10_java_unit_test.png&amp;sa=X&amp;ei=Z_PbTtSCOILMgQelyrTqDA&amp;ved=0CAwQ8wc&amp;usg=AFQjCNFMUT3q_kFI4FJueBIxlWIlMJGx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62952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POO como base de JAVA</a:t>
            </a:r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1547664" y="429309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/>
              <a:t>El Índice Comunitario de Programación (TIOBE) es una especie de ranking de los lenguajes de programación más populares.</a:t>
            </a:r>
            <a:endParaRPr lang="es-PA" dirty="0"/>
          </a:p>
        </p:txBody>
      </p:sp>
      <p:pic>
        <p:nvPicPr>
          <p:cNvPr id="19458" name="Picture 2" descr="http://www.google.com.pa/url?source=imglanding&amp;ct=img&amp;q=http://herramientasnet.phpnet.us/java.jpg&amp;sa=X&amp;ei=V_nbTo2yNtPUgAe_nenpDA&amp;ved=0CA4Q8wc&amp;usg=AFQjCNFweogteBHA3x1CzpRcHi-spiCY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2232248" cy="1152128"/>
          </a:xfrm>
          <a:prstGeom prst="rect">
            <a:avLst/>
          </a:prstGeom>
          <a:noFill/>
        </p:spPr>
      </p:pic>
      <p:sp>
        <p:nvSpPr>
          <p:cNvPr id="8" name="7 Flecha derecha"/>
          <p:cNvSpPr/>
          <p:nvPr/>
        </p:nvSpPr>
        <p:spPr>
          <a:xfrm>
            <a:off x="3635896" y="2924944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9460" name="Picture 4" descr="http://www.google.com.pa/url?source=imglanding&amp;ct=img&amp;q=http://www.rakelpossi.com/archivos/1_fundolaranja_circular.jpg&amp;sa=X&amp;ei=mPnbTom-M8Hmggfa0ZWYCA&amp;ved=0CAsQ8wc&amp;usg=AFQjCNHiW-dhhaI0u6LmIfyTQ95pFk7Z5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348880"/>
            <a:ext cx="1728192" cy="1616093"/>
          </a:xfrm>
          <a:prstGeom prst="rect">
            <a:avLst/>
          </a:prstGeom>
          <a:noFill/>
        </p:spPr>
      </p:pic>
      <p:pic>
        <p:nvPicPr>
          <p:cNvPr id="19462" name="Picture 6" descr="http://www.google.com.pa/url?source=imglanding&amp;ct=img&amp;q=http://1.bp.blogspot.com/_J6nsaUCqujA/TLUA-g3kFqI/AAAAAAAAACk/bgHwM12kk88/s1600/Number+Sign.jpg&amp;sa=X&amp;ei=yfnbTq7rE5Pqgge7k-jpDA&amp;ved=0CAsQ8wc&amp;usg=AFQjCNHbUgdleI-0Ht1rIJHirOBuacCu5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708920"/>
            <a:ext cx="864096" cy="864096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3995936" y="177281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Según TIOBE</a:t>
            </a:r>
            <a:endParaRPr lang="es-PA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49411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Y</a:t>
            </a:r>
            <a:endParaRPr lang="es-PA" dirty="0"/>
          </a:p>
        </p:txBody>
      </p:sp>
      <p:sp>
        <p:nvSpPr>
          <p:cNvPr id="10" name="9 CuadroTexto"/>
          <p:cNvSpPr txBox="1"/>
          <p:nvPr/>
        </p:nvSpPr>
        <p:spPr>
          <a:xfrm>
            <a:off x="1691680" y="5373216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600" dirty="0" smtClean="0"/>
              <a:t>El resultado de dicha lista y su ordenamiento se obtiene mediante búsquedas por el nombre de dicho lenguaje en varios motores como </a:t>
            </a:r>
            <a:r>
              <a:rPr lang="es-PA" sz="1600" dirty="0" err="1" smtClean="0"/>
              <a:t>Bing</a:t>
            </a:r>
            <a:r>
              <a:rPr lang="es-PA" sz="1600" dirty="0" smtClean="0"/>
              <a:t>, </a:t>
            </a:r>
            <a:r>
              <a:rPr lang="es-PA" sz="1600" dirty="0" err="1" smtClean="0"/>
              <a:t>Yahoo</a:t>
            </a:r>
            <a:r>
              <a:rPr lang="es-PA" sz="1600" dirty="0" smtClean="0"/>
              <a:t>, Google, </a:t>
            </a:r>
            <a:r>
              <a:rPr lang="es-PA" sz="1600" dirty="0" err="1" smtClean="0"/>
              <a:t>Wikipedia</a:t>
            </a:r>
            <a:r>
              <a:rPr lang="es-PA" sz="1600" dirty="0" smtClean="0"/>
              <a:t>, </a:t>
            </a:r>
            <a:r>
              <a:rPr lang="es-PA" sz="1600" dirty="0" err="1" smtClean="0"/>
              <a:t>Youtube</a:t>
            </a:r>
            <a:r>
              <a:rPr lang="es-PA" sz="1600" dirty="0" smtClean="0"/>
              <a:t>, </a:t>
            </a:r>
            <a:r>
              <a:rPr lang="es-PA" sz="1600" dirty="0" err="1" smtClean="0"/>
              <a:t>etc</a:t>
            </a:r>
            <a:r>
              <a:rPr lang="es-PA" sz="1600" dirty="0" smtClean="0"/>
              <a:t>…</a:t>
            </a:r>
            <a:endParaRPr lang="es-PA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692696"/>
          <a:ext cx="6624737" cy="5544347"/>
        </p:xfrm>
        <a:graphic>
          <a:graphicData uri="http://schemas.openxmlformats.org/drawingml/2006/table">
            <a:tbl>
              <a:tblPr/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713538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La posición </a:t>
                      </a:r>
                      <a:br>
                        <a:rPr lang="es-PA" sz="1200" dirty="0">
                          <a:solidFill>
                            <a:srgbClr val="000000"/>
                          </a:solidFill>
                        </a:rPr>
                      </a:br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diciembre 2011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La posición </a:t>
                      </a:r>
                      <a:br>
                        <a:rPr lang="es-PA" sz="1200" dirty="0">
                          <a:solidFill>
                            <a:srgbClr val="000000"/>
                          </a:solidFill>
                        </a:rPr>
                      </a:br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diciembre 2010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Delta en la posición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Lenguaje de programación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Calificaciones de </a:t>
                      </a:r>
                      <a:br>
                        <a:rPr lang="es-PA" sz="1200" dirty="0">
                          <a:solidFill>
                            <a:srgbClr val="000000"/>
                          </a:solidFill>
                        </a:rPr>
                      </a:br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diciembre 2011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Delta </a:t>
                      </a:r>
                      <a:br>
                        <a:rPr lang="es-PA" sz="1200" dirty="0">
                          <a:solidFill>
                            <a:srgbClr val="000000"/>
                          </a:solidFill>
                        </a:rPr>
                      </a:br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12 2010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dirty="0">
                          <a:solidFill>
                            <a:srgbClr val="000000"/>
                          </a:solidFill>
                        </a:rPr>
                        <a:t>Estado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2"/>
                        </a:rPr>
                        <a:t>Java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17,561%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-0,44%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 dirty="0">
                          <a:solidFill>
                            <a:srgbClr val="0000AA"/>
                          </a:solidFill>
                          <a:latin typeface="Arial"/>
                          <a:hlinkClick r:id="rId3"/>
                        </a:rPr>
                        <a:t>C</a:t>
                      </a:r>
                      <a:endParaRPr lang="es-PA" sz="11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17,057%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0,98%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 dirty="0">
                          <a:solidFill>
                            <a:srgbClr val="0000AA"/>
                          </a:solidFill>
                          <a:latin typeface="Arial"/>
                          <a:hlinkClick r:id="rId4"/>
                        </a:rPr>
                        <a:t>C + +</a:t>
                      </a:r>
                      <a:endParaRPr lang="es-PA" sz="11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8,252%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-0,76%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5"/>
                        </a:rPr>
                        <a:t>C #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8,205%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1,52%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6"/>
                        </a:rPr>
                        <a:t>Objective-C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6,805%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3,56%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 dirty="0">
                          <a:solidFill>
                            <a:srgbClr val="0000AA"/>
                          </a:solidFill>
                          <a:latin typeface="Arial"/>
                          <a:hlinkClick r:id="rId7"/>
                        </a:rPr>
                        <a:t>PHP</a:t>
                      </a:r>
                      <a:endParaRPr lang="es-PA" sz="11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6,001%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-1,51%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8"/>
                        </a:rPr>
                        <a:t>(Visual) Basic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4,757%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-0,36%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9"/>
                        </a:rPr>
                        <a:t>Pitón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3,492%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-2,99%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0"/>
                        </a:rPr>
                        <a:t>Perl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2,472%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0,14%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1"/>
                        </a:rPr>
                        <a:t>JavaScript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2,199%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0,69%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 dirty="0">
                          <a:solidFill>
                            <a:srgbClr val="0000AA"/>
                          </a:solidFill>
                          <a:latin typeface="Arial"/>
                          <a:hlinkClick r:id="rId12"/>
                        </a:rPr>
                        <a:t>Rubí</a:t>
                      </a:r>
                      <a:endParaRPr lang="es-PA" sz="11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1,494%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-0,29%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432033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3"/>
                        </a:rPr>
                        <a:t>Delphi / Object Pascal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1,245%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-0,93%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4"/>
                        </a:rPr>
                        <a:t>Ceceo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1,175%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0,11%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5"/>
                        </a:rPr>
                        <a:t>PL / SQL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0,803%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0,24%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6"/>
                        </a:rPr>
                        <a:t>Transact-SQL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0,746%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-0,03%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7"/>
                        </a:rPr>
                        <a:t>Pascal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0,734%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-0,03%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8"/>
                        </a:rPr>
                        <a:t>Ada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0,632%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-0,02%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B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19"/>
                        </a:rPr>
                        <a:t>Logotipo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0,619%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0,26%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B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91280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20"/>
                        </a:rPr>
                        <a:t>Asamblea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0,563%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-0,10%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B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50527"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 u="none" strike="noStrike">
                          <a:solidFill>
                            <a:srgbClr val="0000AA"/>
                          </a:solidFill>
                          <a:latin typeface="Arial"/>
                          <a:hlinkClick r:id="rId21"/>
                        </a:rPr>
                        <a:t>ABAP</a:t>
                      </a:r>
                      <a:endParaRPr lang="es-PA" sz="11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0,560%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100">
                          <a:solidFill>
                            <a:srgbClr val="000000"/>
                          </a:solidFill>
                          <a:latin typeface="Arial"/>
                        </a:rPr>
                        <a:t>0,01%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100" dirty="0">
                          <a:solidFill>
                            <a:srgbClr val="000000"/>
                          </a:solidFill>
                          <a:latin typeface="Arial"/>
                        </a:rPr>
                        <a:t>  B</a:t>
                      </a:r>
                    </a:p>
                  </a:txBody>
                  <a:tcPr marL="18836" marR="18836" marT="3767" marB="3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  <p:pic>
        <p:nvPicPr>
          <p:cNvPr id="20481" name="Picture 1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482" name="Picture 2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483" name="Picture 3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484" name="Picture 4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85" name="Picture 5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86" name="Picture 6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87" name="Picture 7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88" name="Picture 8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89" name="Picture 9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90" name="Picture 10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491" name="Picture 11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92" name="Picture 12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93" name="Picture 13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494" name="Picture 14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95" name="Picture 15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96" name="Picture 16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497" name="Picture 17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98" name="Picture 18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499" name="Picture 19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500" name="Picture 20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1" name="Picture 21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2" name="Picture 22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3" name="Picture 23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4" name="Picture 24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5" name="Picture 25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6" name="Picture 26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7" name="Picture 27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8" name="Picture 28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09" name="Picture 29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0" name="Picture 30" descr="http://www.tiobe.com/tiobe_index/images/Same.gi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20511" name="Picture 31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2" name="Picture 32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3" name="Picture 33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4" name="Picture 34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5" name="Picture 35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6" name="Picture 36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7" name="Picture 37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8" name="Picture 38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19" name="Picture 39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0" name="Picture 40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1" name="Picture 41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2" name="Picture 42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3" name="Picture 43" descr="http://www.tiobe.com/tiobe_index/images/Down.gi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4" name="Picture 44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5" name="Picture 45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6" name="Picture 46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7" name="Picture 47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pic>
        <p:nvPicPr>
          <p:cNvPr id="20528" name="Picture 48" descr="http://www.tiobe.com/tiobe_index/images/Up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95250" cy="142875"/>
          </a:xfrm>
          <a:prstGeom prst="rect">
            <a:avLst/>
          </a:prstGeom>
          <a:noFill/>
        </p:spPr>
      </p:pic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s-P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131840" y="260648"/>
            <a:ext cx="2387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RANKING SEGÚN TIOBE</a:t>
            </a:r>
            <a:endParaRPr lang="es-PA" dirty="0"/>
          </a:p>
        </p:txBody>
      </p:sp>
      <p:sp>
        <p:nvSpPr>
          <p:cNvPr id="55" name="54 CuadroTexto"/>
          <p:cNvSpPr txBox="1"/>
          <p:nvPr/>
        </p:nvSpPr>
        <p:spPr>
          <a:xfrm>
            <a:off x="1115616" y="6309320"/>
            <a:ext cx="179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>
                <a:solidFill>
                  <a:srgbClr val="FF0000"/>
                </a:solidFill>
              </a:rPr>
              <a:t>Fuente de enlace</a:t>
            </a:r>
            <a:endParaRPr lang="es-PA" dirty="0">
              <a:solidFill>
                <a:srgbClr val="FF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2771800" y="6381328"/>
            <a:ext cx="5904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1400" dirty="0" smtClean="0">
                <a:hlinkClick r:id="rId25"/>
              </a:rPr>
              <a:t>http://www.tiobe.com/index.php/content/paperinfo/tpci/index.html</a:t>
            </a:r>
            <a:endParaRPr lang="es-PA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A" sz="9600" dirty="0" smtClean="0"/>
              <a:t>FIN</a:t>
            </a:r>
            <a:endParaRPr lang="es-PA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323232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323232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</TotalTime>
  <Words>374</Words>
  <Application>Microsoft Office PowerPoint</Application>
  <PresentationFormat>Presentación en pantalla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CONCEPTO Y CAMPO DE APLICACION</vt:lpstr>
      <vt:lpstr>Diapositiva 3</vt:lpstr>
      <vt:lpstr>Diapositiva 4</vt:lpstr>
      <vt:lpstr>Diapositiva 5</vt:lpstr>
      <vt:lpstr>Diapositiva 6</vt:lpstr>
      <vt:lpstr>POO como base de JAVA</vt:lpstr>
      <vt:lpstr>Diapositiva 8</vt:lpstr>
      <vt:lpstr>FIN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Raul Vaz</dc:creator>
  <cp:lastModifiedBy>raul tam</cp:lastModifiedBy>
  <cp:revision>31</cp:revision>
  <dcterms:created xsi:type="dcterms:W3CDTF">2011-12-04T21:13:42Z</dcterms:created>
  <dcterms:modified xsi:type="dcterms:W3CDTF">2011-12-09T17:49:50Z</dcterms:modified>
</cp:coreProperties>
</file>