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4" r:id="rId6"/>
    <p:sldId id="266" r:id="rId7"/>
    <p:sldId id="265" r:id="rId8"/>
    <p:sldId id="262" r:id="rId9"/>
    <p:sldId id="263" r:id="rId10"/>
  </p:sldIdLst>
  <p:sldSz cx="9144000" cy="6858000" type="screen4x3"/>
  <p:notesSz cx="6858000" cy="93821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8D8CC-5052-4A5D-A3D2-7CD2BAA23157}" type="datetimeFigureOut">
              <a:rPr lang="es-MX" smtClean="0"/>
              <a:t>24/11/2008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0638"/>
            <a:ext cx="297180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910638"/>
            <a:ext cx="297180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73BE0-FEEE-490F-A2E4-611E56EEC8E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9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9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A5F43-5804-41C1-AAC7-910659A45ABB}" type="datetimeFigureOut">
              <a:rPr lang="es-MX" smtClean="0"/>
              <a:t>24/11/2008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84263" y="703263"/>
            <a:ext cx="4689475" cy="3517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56510"/>
            <a:ext cx="5486400" cy="4221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1391"/>
            <a:ext cx="2971800" cy="469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911391"/>
            <a:ext cx="2971800" cy="469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E2402-EC78-4DDB-BA28-39283FD7DE5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E2402-EC78-4DDB-BA28-39283FD7DE5E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E2402-EC78-4DDB-BA28-39283FD7DE5E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E2402-EC78-4DDB-BA28-39283FD7DE5E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E2402-EC78-4DDB-BA28-39283FD7DE5E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E2402-EC78-4DDB-BA28-39283FD7DE5E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E2402-EC78-4DDB-BA28-39283FD7DE5E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E2402-EC78-4DDB-BA28-39283FD7DE5E}" type="slidenum">
              <a:rPr lang="es-MX" smtClean="0"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E2402-EC78-4DDB-BA28-39283FD7DE5E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E2402-EC78-4DDB-BA28-39283FD7DE5E}" type="slidenum">
              <a:rPr lang="es-MX" smtClean="0"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F17A73-B18E-43DE-B466-719564FDF760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3A816-F8C2-459A-AA08-55699A5A1EF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8C482F-467E-4872-9306-10F9AF067411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0B06-1522-4E02-BBA4-B9B388D8097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DA3FB2-A772-4284-8071-173324ED4AA1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437A4-4905-4BF2-92AB-D81F573678AB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2719C6-1503-46B8-B82F-26E46DCC8A32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FD798-7B99-4471-A832-AF5D0F258E6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8F9556-8AE6-4E4B-BF54-9CFBA742D6DF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D05E7-AE68-4283-AD3F-A02F76C4982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AAB5DE-27CC-4DB4-9166-A5820C4A37DE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4845D-DAF1-4C0B-AF03-87784FCB41D3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5FC0B4-79CD-4D94-AAB5-FCF35BA99FBF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E99978-12CE-4B0B-BBBF-B06E2F6A063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94465-9D3A-4990-95CE-EF60BBBA87FC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C7815-6E6A-4BE3-ACBC-B7DB31371F0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6297C6-6E7C-4C83-8C43-2A0AE81F713E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898DB-75EA-4524-98C9-54BA623DCE1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66BA45-CB34-4E0E-9581-5B1F4E234FBB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855BD-83BD-44A0-BD78-90E3556332C1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4AC49-AEE6-4221-AC00-C06AC79D5BAB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CE8FD-6F91-49A8-9A80-806EE3FC29B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85DD72-E471-40D5-8B21-40E6689E76C2}" type="datetimeFigureOut">
              <a:rPr lang="es-MX" smtClean="0"/>
              <a:pPr>
                <a:defRPr/>
              </a:pPr>
              <a:t>24/11/2008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0FD736-3854-4F76-905D-6F287C94E81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Obligaciones civiles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MX" dirty="0" err="1" smtClean="0"/>
              <a:t>UVM</a:t>
            </a:r>
            <a:r>
              <a:rPr lang="es-MX" dirty="0" smtClean="0"/>
              <a:t> CAMPUS PUEBLA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MX" dirty="0" smtClean="0"/>
              <a:t>MAESTRO MARCO ANTONIO GARCÍA GARCÍA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TEORÍA DE LA CAUSA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s-MX" dirty="0" smtClean="0"/>
              <a:t>La causa según la doctrina francesa es el móvil que determina a las partes a contratar; es la fuente de la obligación y no del contrato. </a:t>
            </a:r>
          </a:p>
          <a:p>
            <a:pPr eaLnBrk="1" hangingPunct="1">
              <a:defRPr/>
            </a:pPr>
            <a:r>
              <a:rPr lang="es-MX" dirty="0" smtClean="0"/>
              <a:t>La causa es una tesis francesa que se equipara a la licitud del objeto, razón por la que la teoría de las obligaciones en el derecho mexicano no la contempla; sin embargo, si es evidente la doctrina del error en la teoría de las obligaciones respecto del fin o motivo determinante de la voluntad</a:t>
            </a:r>
          </a:p>
          <a:p>
            <a:pPr eaLnBrk="1" hangingPunct="1">
              <a:defRPr/>
            </a:pPr>
            <a:r>
              <a:rPr lang="es-MX" dirty="0" smtClean="0"/>
              <a:t>El principio </a:t>
            </a:r>
            <a:r>
              <a:rPr lang="es-MX" dirty="0" err="1" smtClean="0"/>
              <a:t>nemo</a:t>
            </a:r>
            <a:r>
              <a:rPr lang="es-MX" dirty="0" smtClean="0"/>
              <a:t> </a:t>
            </a:r>
            <a:r>
              <a:rPr lang="es-MX" dirty="0" err="1" smtClean="0"/>
              <a:t>auditur</a:t>
            </a:r>
            <a:r>
              <a:rPr lang="es-MX" dirty="0" smtClean="0"/>
              <a:t> </a:t>
            </a:r>
            <a:r>
              <a:rPr lang="es-MX" dirty="0" err="1" smtClean="0"/>
              <a:t>turpitudiniem</a:t>
            </a:r>
            <a:r>
              <a:rPr lang="es-MX" dirty="0" smtClean="0"/>
              <a:t> </a:t>
            </a:r>
            <a:r>
              <a:rPr lang="es-MX" dirty="0" err="1" smtClean="0"/>
              <a:t>allegans</a:t>
            </a:r>
            <a:r>
              <a:rPr lang="es-MX" dirty="0" smtClean="0"/>
              <a:t>, en razón de la licitud del objeto, motivo o fin del contrato no permite invocar una causa ilícita en la celebración del contrato y tampoco como motivo o fin del mismo.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Cláusulas en los contratos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s-MX" dirty="0" smtClean="0"/>
              <a:t>Cláusulas son las normas que regulan el régimen de un determinado contrato, las que pueden ser esenciales, naturales y accidentales</a:t>
            </a:r>
          </a:p>
          <a:p>
            <a:pPr eaLnBrk="1" hangingPunct="1">
              <a:defRPr/>
            </a:pPr>
            <a:r>
              <a:rPr lang="es-MX" dirty="0" smtClean="0"/>
              <a:t>Las cláusulas esenciales son las que dan la calificación jurídica al contrato que se celebra y sin las cuales no se puede concebir la existencia de éste. Dichas cláusulas pueden ponerse o no, pero en todo caso, deben ceñirse a lo dispuesto en la ley para la naturaleza del acto.</a:t>
            </a:r>
          </a:p>
          <a:p>
            <a:pPr eaLnBrk="1" hangingPunct="1">
              <a:defRPr/>
            </a:pPr>
            <a:r>
              <a:rPr lang="es-MX" dirty="0" smtClean="0"/>
              <a:t>Son cláusulas naturales las que derivan de un régimen complementario, que establecen las condiciones, modo, plazo, tiempo, lugar y demás características del contrato, que pueden o no ser renunciables y que pueden producir la nulidad relativa del contrato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Marcador de contenido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2276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s-MX" smtClean="0"/>
              <a:t>Cláusulas accidentales son aquellas que existen cuando las partes acuerdan expresamente incluirlas dentro del contrato. </a:t>
            </a:r>
          </a:p>
          <a:p>
            <a:pPr eaLnBrk="1" hangingPunct="1"/>
            <a:r>
              <a:rPr lang="es-MX" smtClean="0"/>
              <a:t>En razón de las cláusulas accidentales, se establece el concepto de carga o modo, dentro de los contratos gratuitos y conmutativos, siendo una cláusula extraordinaria y no prevista en ley</a:t>
            </a:r>
          </a:p>
          <a:p>
            <a:pPr eaLnBrk="1" hangingPunct="1"/>
            <a:r>
              <a:rPr lang="es-MX" smtClean="0"/>
              <a:t>La carga o modo, impone una obligación, que es excepcional y que debe cumplir el adquirente de un derecho, por lo que no está prevista en el régimen ordinario del acto jurídico verificado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896937"/>
          </a:xfrm>
        </p:spPr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s-MX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Interpretación del contrato</a:t>
            </a:r>
            <a:endParaRPr lang="es-MX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5132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Char char=""/>
            </a:pPr>
            <a:r>
              <a:rPr lang="es-MX" sz="2800" smtClean="0"/>
              <a:t>Interpretar significa explicar o declarar el sentido de una cosa o de ley, de un contrato o de una sentencia cuando aparece oscura u ofrece alguna duda. Proviene de </a:t>
            </a:r>
            <a:r>
              <a:rPr lang="es-MX" sz="2800" i="1" smtClean="0"/>
              <a:t>inter-proesum</a:t>
            </a:r>
            <a:r>
              <a:rPr lang="es-MX" sz="2800" smtClean="0"/>
              <a:t>, que significa servir de mediador entre dos. El objetivo de la interpretación del contrato es el de comprender su contenido y sus consecuencias jurídicas en relación con el objeto y las partes del contrato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es-MX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z="2800" smtClean="0"/>
              <a:t>Precisar el alcance y los límites de las cláusulas contractuales (obligaciones y derechos) a). La calificación implica darle la denominación ajustada a la ley de conformidad con su contenido clausular; b). Adecuación de las normas legales a la redacción del contrato; </a:t>
            </a:r>
          </a:p>
          <a:p>
            <a:pPr eaLnBrk="1" hangingPunct="1"/>
            <a:r>
              <a:rPr lang="es-MX" sz="2800" smtClean="0"/>
              <a:t>Indagar si el contrato se ajusta a la ley y a los principios generales del derecho</a:t>
            </a:r>
          </a:p>
          <a:p>
            <a:pPr eaLnBrk="1" hangingPunct="1"/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2435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Char char=""/>
            </a:pPr>
            <a:r>
              <a:rPr lang="es-MX" sz="2800" smtClean="0"/>
              <a:t>La interpretación del contrato comprende: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Char char=""/>
            </a:pPr>
            <a:r>
              <a:rPr lang="es-MX" sz="2800" smtClean="0"/>
              <a:t>La comprensión del medio (tiempo y lugar) de la celebración del contrato (Compraventa de esclavitud, contrato de mohatra)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Char char=""/>
            </a:pPr>
            <a:r>
              <a:rPr lang="es-MX" sz="2800" smtClean="0"/>
              <a:t>Desentrañar la voluntad de las partes en la celebración del contrato. Principalmente la intención es objeto de estudio. “Si los términos de un contrato son claros y no dejan lugar a duda sobre la intención de los contratantes, se estará al sentido literal de sus cláusulas. Si las palabras parecieren contrarias a la intención evidente de los contratantes, prevalecerá ésta sobre aquellas”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Cumplimiento del contrato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s-MX" dirty="0" smtClean="0"/>
              <a:t>El contrato se debe cumplir con base en la </a:t>
            </a:r>
            <a:r>
              <a:rPr lang="es-MX" dirty="0" err="1" smtClean="0"/>
              <a:t>lex</a:t>
            </a:r>
            <a:r>
              <a:rPr lang="es-MX" dirty="0" smtClean="0"/>
              <a:t> </a:t>
            </a:r>
            <a:r>
              <a:rPr lang="es-MX" dirty="0" err="1" smtClean="0"/>
              <a:t>contractus</a:t>
            </a:r>
            <a:r>
              <a:rPr lang="es-MX" dirty="0" smtClean="0"/>
              <a:t>, que se fundamenta en la autonomía de las partes para obligarse, de manera adicional se cumple con base en las consecuencias de su naturaleza conforme a la ley, los usos y la buena fe.</a:t>
            </a:r>
          </a:p>
          <a:p>
            <a:pPr>
              <a:defRPr/>
            </a:pPr>
            <a:r>
              <a:rPr lang="es-MX" dirty="0" smtClean="0"/>
              <a:t>Los contratos deben cumplir con el régimen jurídico que la ley establece acorde con su naturaleza y con el régimen complementario de tal suerte que, si las partes omitieron normas contractuales, estas se tienen puestas con base en la ley.</a:t>
            </a:r>
          </a:p>
          <a:p>
            <a:pPr>
              <a:defRPr/>
            </a:pPr>
            <a:r>
              <a:rPr lang="es-MX" dirty="0" smtClean="0"/>
              <a:t>Los usos pueden entenderse como la práctica establecida entre dos o más personas y conforme a la cual han regulado sus relaciones jurídicas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smtClean="0"/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La buena fe, a pesar de no existir un concepto único, puede entenderse como la creencia positiva, que tiene una persona o se da respecto de las cosas, por la autoridad del que las dice….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747</Words>
  <Application>Microsoft Office PowerPoint</Application>
  <PresentationFormat>Presentación en pantalla (4:3)</PresentationFormat>
  <Paragraphs>35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Gill Sans MT</vt:lpstr>
      <vt:lpstr>Wingdings 3</vt:lpstr>
      <vt:lpstr>Wingdings</vt:lpstr>
      <vt:lpstr>Calibri</vt:lpstr>
      <vt:lpstr>Wingdings 2</vt:lpstr>
      <vt:lpstr>Tema de Office</vt:lpstr>
      <vt:lpstr>Obligaciones civiles</vt:lpstr>
      <vt:lpstr>TEORÍA DE LA CAUSA</vt:lpstr>
      <vt:lpstr>Cláusulas en los contratos</vt:lpstr>
      <vt:lpstr>Diapositiva 4</vt:lpstr>
      <vt:lpstr>Interpretación del contrato</vt:lpstr>
      <vt:lpstr>Diapositiva 6</vt:lpstr>
      <vt:lpstr>Diapositiva 7</vt:lpstr>
      <vt:lpstr>Cumplimiento del contrato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Obligaciones civiles</dc:title>
  <dc:creator>aranunna</dc:creator>
  <cp:lastModifiedBy>Leotecua</cp:lastModifiedBy>
  <cp:revision>32</cp:revision>
  <dcterms:created xsi:type="dcterms:W3CDTF">2008-10-30T23:42:11Z</dcterms:created>
  <dcterms:modified xsi:type="dcterms:W3CDTF">2008-11-25T05:13:56Z</dcterms:modified>
</cp:coreProperties>
</file>